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259" r:id="rId4"/>
    <p:sldId id="260" r:id="rId5"/>
    <p:sldId id="267" r:id="rId6"/>
    <p:sldId id="264" r:id="rId7"/>
    <p:sldId id="265" r:id="rId8"/>
    <p:sldId id="306" r:id="rId9"/>
    <p:sldId id="307" r:id="rId10"/>
    <p:sldId id="263" r:id="rId11"/>
    <p:sldId id="268" r:id="rId12"/>
    <p:sldId id="266" r:id="rId13"/>
    <p:sldId id="304" r:id="rId14"/>
    <p:sldId id="269" r:id="rId15"/>
    <p:sldId id="270" r:id="rId16"/>
    <p:sldId id="272" r:id="rId17"/>
    <p:sldId id="295" r:id="rId18"/>
    <p:sldId id="273" r:id="rId19"/>
    <p:sldId id="282" r:id="rId20"/>
    <p:sldId id="280" r:id="rId21"/>
    <p:sldId id="305" r:id="rId22"/>
    <p:sldId id="283" r:id="rId23"/>
    <p:sldId id="318" r:id="rId24"/>
    <p:sldId id="281" r:id="rId25"/>
    <p:sldId id="279" r:id="rId26"/>
    <p:sldId id="284" r:id="rId27"/>
    <p:sldId id="285" r:id="rId28"/>
    <p:sldId id="286" r:id="rId29"/>
    <p:sldId id="289" r:id="rId30"/>
    <p:sldId id="292" r:id="rId31"/>
    <p:sldId id="287" r:id="rId32"/>
    <p:sldId id="288" r:id="rId33"/>
    <p:sldId id="290" r:id="rId34"/>
    <p:sldId id="291" r:id="rId35"/>
    <p:sldId id="293" r:id="rId36"/>
    <p:sldId id="294" r:id="rId37"/>
    <p:sldId id="296" r:id="rId38"/>
    <p:sldId id="298" r:id="rId39"/>
    <p:sldId id="300" r:id="rId40"/>
    <p:sldId id="302" r:id="rId41"/>
    <p:sldId id="303" r:id="rId42"/>
    <p:sldId id="308" r:id="rId43"/>
    <p:sldId id="309" r:id="rId44"/>
    <p:sldId id="310" r:id="rId45"/>
    <p:sldId id="314" r:id="rId46"/>
    <p:sldId id="315" r:id="rId47"/>
    <p:sldId id="316" r:id="rId48"/>
    <p:sldId id="317" r:id="rId49"/>
    <p:sldId id="258" r:id="rId50"/>
    <p:sldId id="261" r:id="rId51"/>
    <p:sldId id="262" r:id="rId52"/>
    <p:sldId id="278" r:id="rId53"/>
    <p:sldId id="275" r:id="rId54"/>
    <p:sldId id="276" r:id="rId55"/>
    <p:sldId id="277" r:id="rId56"/>
    <p:sldId id="301" r:id="rId57"/>
  </p:sldIdLst>
  <p:sldSz cx="9144000" cy="6858000" type="screen4x3"/>
  <p:notesSz cx="6858000" cy="9144000"/>
  <p:custShowLst>
    <p:custShow name="Custom Show 1" id="0">
      <p:sldLst>
        <p:sld r:id="rId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99" autoAdjust="0"/>
    <p:restoredTop sz="78407" autoAdjust="0"/>
  </p:normalViewPr>
  <p:slideViewPr>
    <p:cSldViewPr>
      <p:cViewPr>
        <p:scale>
          <a:sx n="75" d="100"/>
          <a:sy n="75" d="100"/>
        </p:scale>
        <p:origin x="660" y="-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502"/>
    </p:cViewPr>
  </p:sorterViewPr>
  <p:notesViewPr>
    <p:cSldViewPr>
      <p:cViewPr varScale="1">
        <p:scale>
          <a:sx n="65" d="100"/>
          <a:sy n="65" d="100"/>
        </p:scale>
        <p:origin x="28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B737CA-5844-43E6-A588-B3C74F0517E0}" type="datetimeFigureOut">
              <a:rPr lang="en-IN" smtClean="0"/>
              <a:t>Mar 28 2013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5DB13-6208-4706-821A-0850ECBF5192}" type="slidenum">
              <a:rPr lang="en-IN" smtClean="0"/>
              <a:t>‹#›</a:t>
            </a:fld>
            <a:endParaRPr lang="en-IN"/>
          </a:p>
        </p:txBody>
      </p:sp>
    </p:spTree>
    <p:extLst>
      <p:ext uri="{BB962C8B-B14F-4D97-AF65-F5344CB8AC3E}">
        <p14:creationId xmlns:p14="http://schemas.microsoft.com/office/powerpoint/2010/main" val="333744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8" Type="http://schemas.openxmlformats.org/officeDocument/2006/relationships/hyperlink" Target="http://en.wikipedia.org/wiki/Disjoint_sets" TargetMode="External"/><Relationship Id="rId13" Type="http://schemas.openxmlformats.org/officeDocument/2006/relationships/hyperlink" Target="http://en.wikipedia.org/wiki/Surface" TargetMode="External"/><Relationship Id="rId3" Type="http://schemas.openxmlformats.org/officeDocument/2006/relationships/hyperlink" Target="http://en.wikipedia.org/wiki/Topological_space" TargetMode="External"/><Relationship Id="rId7" Type="http://schemas.openxmlformats.org/officeDocument/2006/relationships/hyperlink" Target="http://en.wikipedia.org/wiki/Hausdorff_space" TargetMode="External"/><Relationship Id="rId12" Type="http://schemas.openxmlformats.org/officeDocument/2006/relationships/hyperlink" Target="http://en.wikipedia.org/wiki/Torus"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en.wikipedia.org/wiki/Euclidean_space" TargetMode="External"/><Relationship Id="rId11" Type="http://schemas.openxmlformats.org/officeDocument/2006/relationships/hyperlink" Target="http://en.wikipedia.org/wiki/Circle" TargetMode="External"/><Relationship Id="rId5" Type="http://schemas.openxmlformats.org/officeDocument/2006/relationships/hyperlink" Target="http://en.wikipedia.org/wiki/Homeomorphic" TargetMode="External"/><Relationship Id="rId10" Type="http://schemas.openxmlformats.org/officeDocument/2006/relationships/hyperlink" Target="http://en.wikipedia.org/wiki/Discrete_space" TargetMode="External"/><Relationship Id="rId4" Type="http://schemas.openxmlformats.org/officeDocument/2006/relationships/hyperlink" Target="http://en.wikipedia.org/wiki/Neighborhood_(topology)" TargetMode="External"/><Relationship Id="rId9" Type="http://schemas.openxmlformats.org/officeDocument/2006/relationships/hyperlink" Target="http://en.wikipedia.org/wiki/Neighbourhood_(mathematics)" TargetMode="External"/><Relationship Id="rId14" Type="http://schemas.openxmlformats.org/officeDocument/2006/relationships/hyperlink" Target="http://en.wikipedia.org/wiki/Klein_bottle"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mpulse_respons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en.wikipedia.org/wiki/Bead" TargetMode="External"/><Relationship Id="rId4" Type="http://schemas.openxmlformats.org/officeDocument/2006/relationships/hyperlink" Target="http://en.wikipedia.org/wiki/Fluorescent"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en.wikipedia.org/wiki/George_Biddell_Airy" TargetMode="External"/><Relationship Id="rId2" Type="http://schemas.openxmlformats.org/officeDocument/2006/relationships/slide" Target="../slides/slide50.xml"/><Relationship Id="rId1" Type="http://schemas.openxmlformats.org/officeDocument/2006/relationships/notesMaster" Target="../notesMasters/notesMaster1.xml"/><Relationship Id="rId6" Type="http://schemas.openxmlformats.org/officeDocument/2006/relationships/hyperlink" Target="http://en.wikipedia.org/wiki/Aperture" TargetMode="External"/><Relationship Id="rId5" Type="http://schemas.openxmlformats.org/officeDocument/2006/relationships/hyperlink" Target="http://en.wikipedia.org/wiki/Lens_(optics)" TargetMode="External"/><Relationship Id="rId4" Type="http://schemas.openxmlformats.org/officeDocument/2006/relationships/hyperlink" Target="http://en.wikipedia.org/wiki/Airy_disc" TargetMode="Externa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en.wikipedia.org/wiki/Magnification"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en.wikipedia.org/wiki/Triangulation_(geometry)"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en.wikipedia.org/wiki/Triangle" TargetMode="External"/><Relationship Id="rId4" Type="http://schemas.openxmlformats.org/officeDocument/2006/relationships/hyperlink" Target="http://en.wikipedia.org/wiki/Circumcircl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a:t>
            </a:fld>
            <a:endParaRPr lang="en-IN"/>
          </a:p>
        </p:txBody>
      </p:sp>
    </p:spTree>
    <p:extLst>
      <p:ext uri="{BB962C8B-B14F-4D97-AF65-F5344CB8AC3E}">
        <p14:creationId xmlns:p14="http://schemas.microsoft.com/office/powerpoint/2010/main" val="408431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 primary goal of our approach is the development of an automated system for accurate 3D reconstruction of neuron morphology, capable of handling input data independent of the scale of the images. As we place emphasis on our framework to create ﬂexible models, experience of the human anatomist becomes necessity to validate the output of process in the framework. However, in contrast to standard manual reconstruction techniques, we kept the requirement of minimal user assistance to reconstruct the model.</a:t>
            </a:r>
          </a:p>
          <a:p>
            <a:r>
              <a:rPr lang="en-IN" dirty="0" smtClean="0"/>
              <a:t>The ﬁrst processing module is the segmentation, which is used to extract representative boundary of </a:t>
            </a:r>
            <a:r>
              <a:rPr lang="en-IN" dirty="0" err="1" smtClean="0"/>
              <a:t>neurite</a:t>
            </a:r>
            <a:r>
              <a:rPr lang="en-IN" dirty="0" smtClean="0"/>
              <a:t> structures from the given image data. Surface is then generated in the reconstruction module from the segmented structures. In our framework, an automated pipeline can also be deduced by initializing the parameters,</a:t>
            </a:r>
          </a:p>
          <a:p>
            <a:r>
              <a:rPr lang="en-IN" dirty="0" smtClean="0"/>
              <a:t>Uses local neighbourhood for</a:t>
            </a:r>
            <a:r>
              <a:rPr lang="en-IN" baseline="0" dirty="0" smtClean="0"/>
              <a:t> achieving faster computation time and uses global scale to </a:t>
            </a:r>
            <a:r>
              <a:rPr lang="en-IN" baseline="0" dirty="0" err="1" smtClean="0"/>
              <a:t>eleminate</a:t>
            </a:r>
            <a:r>
              <a:rPr lang="en-IN" baseline="0" dirty="0" smtClean="0"/>
              <a:t> noise wherever necessary.</a:t>
            </a:r>
          </a:p>
          <a:p>
            <a:endParaRPr lang="en-IN" baseline="0" dirty="0" smtClean="0"/>
          </a:p>
          <a:p>
            <a:r>
              <a:rPr lang="en-IN" dirty="0" smtClean="0"/>
              <a:t> The segmentation module starts with computation of boundary poly-</a:t>
            </a:r>
          </a:p>
          <a:p>
            <a:r>
              <a:rPr lang="en-IN" dirty="0" err="1" smtClean="0"/>
              <a:t>gons</a:t>
            </a:r>
            <a:r>
              <a:rPr lang="en-IN" dirty="0" smtClean="0"/>
              <a:t> based on locally adapted thresholds for an image. A connected 3D component is</a:t>
            </a:r>
          </a:p>
          <a:p>
            <a:r>
              <a:rPr lang="en-IN" dirty="0" smtClean="0"/>
              <a:t>then formed to ﬁlter the noisy structures that employs global connectivity among bound-</a:t>
            </a:r>
          </a:p>
          <a:p>
            <a:r>
              <a:rPr lang="en-IN" dirty="0" err="1" smtClean="0"/>
              <a:t>ary</a:t>
            </a:r>
            <a:r>
              <a:rPr lang="en-IN" dirty="0" smtClean="0"/>
              <a:t> polygons. The choice of input parameters is assisted via immediate visualization of</a:t>
            </a:r>
          </a:p>
          <a:p>
            <a:r>
              <a:rPr lang="en-IN" dirty="0" smtClean="0"/>
              <a:t>results from the process.</a:t>
            </a:r>
          </a:p>
          <a:p>
            <a:r>
              <a:rPr lang="en-IN" dirty="0" smtClean="0"/>
              <a:t>Reconstruction The goal of the reconstruction module is to ﬁnd a best surface </a:t>
            </a:r>
            <a:r>
              <a:rPr lang="en-IN" dirty="0" err="1" smtClean="0"/>
              <a:t>consis</a:t>
            </a:r>
            <a:r>
              <a:rPr lang="en-IN" dirty="0" smtClean="0"/>
              <a:t>-</a:t>
            </a:r>
          </a:p>
          <a:p>
            <a:r>
              <a:rPr lang="en-IN" dirty="0" smtClean="0"/>
              <a:t>tent with the extracted polygons. In our framework, the reconstruction module attempts</a:t>
            </a:r>
          </a:p>
          <a:p>
            <a:r>
              <a:rPr lang="en-IN" dirty="0" smtClean="0"/>
              <a:t>this construction of triangulation from the boundary polygons. This triangulation is ex-</a:t>
            </a:r>
          </a:p>
          <a:p>
            <a:r>
              <a:rPr lang="en-IN" dirty="0" smtClean="0"/>
              <a:t>tended further to create correspondence between polygons of adjacent slices. The general</a:t>
            </a:r>
          </a:p>
          <a:p>
            <a:r>
              <a:rPr lang="en-IN" dirty="0" smtClean="0"/>
              <a:t>principles that guides the volumetric reconstruction algorithm are described in section</a:t>
            </a:r>
          </a:p>
          <a:p>
            <a:r>
              <a:rPr lang="en-IN" dirty="0" smtClean="0"/>
              <a:t>2.5.1.</a:t>
            </a:r>
          </a:p>
          <a:p>
            <a:r>
              <a:rPr lang="en-IN" dirty="0" smtClean="0"/>
              <a:t>Corrections The goal of the correction module is to produce a connected structure</a:t>
            </a:r>
          </a:p>
          <a:p>
            <a:r>
              <a:rPr lang="en-IN" dirty="0" smtClean="0"/>
              <a:t>when the reconstruction module is unable to do the same. In order to achieve this, we</a:t>
            </a:r>
          </a:p>
          <a:p>
            <a:r>
              <a:rPr lang="en-IN" dirty="0" smtClean="0"/>
              <a:t>build a set of minimum-spanning-tree (MST) over the polygons in diﬀerent connected</a:t>
            </a:r>
          </a:p>
          <a:p>
            <a:r>
              <a:rPr lang="en-IN" dirty="0" smtClean="0"/>
              <a:t>components and then establish a link between polygons if the corresponding pair is</a:t>
            </a:r>
          </a:p>
          <a:p>
            <a:r>
              <a:rPr lang="en-IN" dirty="0" smtClean="0"/>
              <a:t>connected by an edge in the MST.</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10</a:t>
            </a:fld>
            <a:endParaRPr lang="en-IN"/>
          </a:p>
        </p:txBody>
      </p:sp>
    </p:spTree>
    <p:extLst>
      <p:ext uri="{BB962C8B-B14F-4D97-AF65-F5344CB8AC3E}">
        <p14:creationId xmlns:p14="http://schemas.microsoft.com/office/powerpoint/2010/main" val="372061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Binary conversion is done</a:t>
            </a:r>
            <a:r>
              <a:rPr lang="en-IN" baseline="0" dirty="0" smtClean="0"/>
              <a:t> </a:t>
            </a:r>
            <a:r>
              <a:rPr lang="en-IN" dirty="0" smtClean="0"/>
              <a:t>through simple </a:t>
            </a:r>
            <a:r>
              <a:rPr lang="en-IN" dirty="0" err="1" smtClean="0"/>
              <a:t>thresholding</a:t>
            </a:r>
            <a:r>
              <a:rPr lang="en-IN" baseline="0" dirty="0" smtClean="0"/>
              <a:t> due to its least computation time.</a:t>
            </a:r>
          </a:p>
          <a:p>
            <a:r>
              <a:rPr lang="en-IN" baseline="0" dirty="0" smtClean="0"/>
              <a:t>Histogram based – consider peaks, or valleys</a:t>
            </a:r>
          </a:p>
          <a:p>
            <a:r>
              <a:rPr lang="en-IN" baseline="0" dirty="0" smtClean="0"/>
              <a:t>Clustering based – design an </a:t>
            </a:r>
            <a:r>
              <a:rPr lang="en-IN" baseline="0" dirty="0" err="1" smtClean="0"/>
              <a:t>guassian</a:t>
            </a:r>
            <a:r>
              <a:rPr lang="en-IN" baseline="0" dirty="0" smtClean="0"/>
              <a:t> model using </a:t>
            </a:r>
            <a:r>
              <a:rPr lang="en-IN" baseline="0" dirty="0" err="1" smtClean="0"/>
              <a:t>grasl</a:t>
            </a:r>
            <a:r>
              <a:rPr lang="en-IN" baseline="0" dirty="0" smtClean="0"/>
              <a:t> </a:t>
            </a:r>
            <a:r>
              <a:rPr lang="en-IN" baseline="0" dirty="0" err="1" smtClean="0"/>
              <a:t>intensies</a:t>
            </a:r>
            <a:r>
              <a:rPr lang="en-IN" baseline="0" dirty="0" smtClean="0"/>
              <a:t>.</a:t>
            </a:r>
          </a:p>
          <a:p>
            <a:r>
              <a:rPr lang="en-IN" baseline="0" dirty="0" smtClean="0"/>
              <a:t>Show visual tool demo</a:t>
            </a:r>
          </a:p>
          <a:p>
            <a:r>
              <a:rPr lang="en-IN" baseline="0" dirty="0" smtClean="0"/>
              <a:t>Spatial based – uses correlation b/w pixel </a:t>
            </a:r>
            <a:r>
              <a:rPr lang="en-IN" baseline="0" dirty="0" err="1" smtClean="0"/>
              <a:t>nieghbourhood</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11</a:t>
            </a:fld>
            <a:endParaRPr lang="en-IN"/>
          </a:p>
        </p:txBody>
      </p:sp>
    </p:spTree>
    <p:extLst>
      <p:ext uri="{BB962C8B-B14F-4D97-AF65-F5344CB8AC3E}">
        <p14:creationId xmlns:p14="http://schemas.microsoft.com/office/powerpoint/2010/main" val="289037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 have acquired following datasets recorded with confocal microscopy where each dataset consists of </a:t>
            </a:r>
            <a:r>
              <a:rPr lang="en-IN" dirty="0" err="1" smtClean="0"/>
              <a:t>artifacts</a:t>
            </a:r>
            <a:r>
              <a:rPr lang="en-IN" dirty="0" smtClean="0"/>
              <a:t> or noise inherent from the mechanism of how it was obtained.</a:t>
            </a:r>
          </a:p>
          <a:p>
            <a:r>
              <a:rPr lang="en-IN" dirty="0" smtClean="0"/>
              <a:t>This dataset shows the </a:t>
            </a:r>
            <a:r>
              <a:rPr lang="en-IN" dirty="0" err="1" smtClean="0"/>
              <a:t>subicular</a:t>
            </a:r>
            <a:r>
              <a:rPr lang="en-IN" dirty="0" smtClean="0"/>
              <a:t> pyramidal neuron cells from</a:t>
            </a:r>
          </a:p>
          <a:p>
            <a:r>
              <a:rPr lang="en-IN" dirty="0" smtClean="0"/>
              <a:t>rat hippocampi. Images were acquired with through CLSM loaded with calcium stained</a:t>
            </a:r>
          </a:p>
          <a:p>
            <a:r>
              <a:rPr lang="en-IN" dirty="0" smtClean="0"/>
              <a:t>dye. The dataset consists of 47 steps with voxel resolution of 0.65 µm in the x-y axis and</a:t>
            </a:r>
          </a:p>
          <a:p>
            <a:r>
              <a:rPr lang="en-IN" dirty="0" smtClean="0"/>
              <a:t>0.5 µm in the z axis. Excitation wavelength was set to 488 nm with index of refraction</a:t>
            </a:r>
          </a:p>
          <a:p>
            <a:r>
              <a:rPr lang="en-IN" dirty="0" smtClean="0"/>
              <a:t>corresponding to that of the water. The depth of image is 8 bits/pixel with resolution</a:t>
            </a:r>
          </a:p>
          <a:p>
            <a:r>
              <a:rPr lang="en-IN" dirty="0" smtClean="0"/>
              <a:t>of 512x512 in x-y scale.</a:t>
            </a:r>
          </a:p>
          <a:p>
            <a:r>
              <a:rPr lang="en-IN" dirty="0" smtClean="0"/>
              <a:t>Dataset II[Figure 2.1b]: This dataset shows the CA3 pyramidal neuron from the rat</a:t>
            </a:r>
          </a:p>
          <a:p>
            <a:r>
              <a:rPr lang="en-IN" dirty="0" smtClean="0"/>
              <a:t>Chapter 2. Basic Concepts 9</a:t>
            </a:r>
          </a:p>
          <a:p>
            <a:r>
              <a:rPr lang="en-IN" dirty="0" err="1" smtClean="0"/>
              <a:t>hippocampo</a:t>
            </a:r>
            <a:r>
              <a:rPr lang="en-IN" dirty="0" smtClean="0"/>
              <a:t>. Images were acquired with CLSM loaded with </a:t>
            </a:r>
            <a:r>
              <a:rPr lang="en-IN" dirty="0" err="1" smtClean="0"/>
              <a:t>Diaminobenzidine</a:t>
            </a:r>
            <a:r>
              <a:rPr lang="en-IN" dirty="0" smtClean="0"/>
              <a:t> dye. The</a:t>
            </a:r>
          </a:p>
          <a:p>
            <a:r>
              <a:rPr lang="en-IN" dirty="0" smtClean="0"/>
              <a:t>dataset consists of 36 steps with voxel resolution of 1.0 µm in the z axis. In this dataset,</a:t>
            </a:r>
          </a:p>
          <a:p>
            <a:r>
              <a:rPr lang="en-IN" dirty="0" smtClean="0"/>
              <a:t>dendrites project in all directions from the soma, generally having wider apical segments</a:t>
            </a:r>
          </a:p>
          <a:p>
            <a:r>
              <a:rPr lang="en-IN" dirty="0" smtClean="0"/>
              <a:t>that taper with distance from the soma. The axon is not visualized in this image.</a:t>
            </a:r>
          </a:p>
          <a:p>
            <a:endParaRPr lang="en-IN" dirty="0" smtClean="0"/>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12</a:t>
            </a:fld>
            <a:endParaRPr lang="en-IN"/>
          </a:p>
        </p:txBody>
      </p:sp>
    </p:spTree>
    <p:extLst>
      <p:ext uri="{BB962C8B-B14F-4D97-AF65-F5344CB8AC3E}">
        <p14:creationId xmlns:p14="http://schemas.microsoft.com/office/powerpoint/2010/main" val="4179375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Erosion : outer square</a:t>
            </a:r>
            <a:r>
              <a:rPr lang="en-IN" baseline="0" dirty="0" smtClean="0"/>
              <a:t> </a:t>
            </a:r>
            <a:r>
              <a:rPr lang="en-IN" dirty="0" smtClean="0"/>
              <a:t>eroded</a:t>
            </a:r>
            <a:r>
              <a:rPr lang="en-IN" baseline="0" dirty="0" smtClean="0"/>
              <a:t> to light blue inner square</a:t>
            </a:r>
          </a:p>
          <a:p>
            <a:r>
              <a:rPr lang="en-IN" baseline="0" dirty="0" smtClean="0"/>
              <a:t>Dilation: inner square dilated to outer blue square</a:t>
            </a:r>
          </a:p>
          <a:p>
            <a:r>
              <a:rPr lang="en-IN" baseline="0" dirty="0" smtClean="0"/>
              <a:t>Opening: </a:t>
            </a:r>
            <a:r>
              <a:rPr lang="en-IN" baseline="0" dirty="0" err="1" smtClean="0"/>
              <a:t>e+d</a:t>
            </a:r>
            <a:r>
              <a:rPr lang="en-IN" baseline="0" dirty="0" smtClean="0"/>
              <a:t> = outer square opened to rounder square</a:t>
            </a:r>
          </a:p>
          <a:p>
            <a:r>
              <a:rPr lang="en-IN" baseline="0" dirty="0" smtClean="0"/>
              <a:t>Closing: </a:t>
            </a:r>
            <a:r>
              <a:rPr lang="en-IN" baseline="0" dirty="0" err="1" smtClean="0"/>
              <a:t>d+e</a:t>
            </a:r>
            <a:r>
              <a:rPr lang="en-IN" baseline="0" dirty="0" smtClean="0"/>
              <a:t> = two squares closed to curve shaped union.</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13</a:t>
            </a:fld>
            <a:endParaRPr lang="en-IN"/>
          </a:p>
        </p:txBody>
      </p:sp>
    </p:spTree>
    <p:extLst>
      <p:ext uri="{BB962C8B-B14F-4D97-AF65-F5344CB8AC3E}">
        <p14:creationId xmlns:p14="http://schemas.microsoft.com/office/powerpoint/2010/main" val="246608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Moore neighborhood</a:t>
            </a:r>
          </a:p>
          <a:p>
            <a:r>
              <a:rPr lang="en-US" dirty="0" smtClean="0"/>
              <a:t>Von </a:t>
            </a:r>
            <a:r>
              <a:rPr lang="en-US" dirty="0" err="1" smtClean="0"/>
              <a:t>neumann</a:t>
            </a:r>
            <a:r>
              <a:rPr lang="en-US" dirty="0" smtClean="0"/>
              <a:t> neighborhood</a:t>
            </a:r>
          </a:p>
        </p:txBody>
      </p:sp>
      <p:sp>
        <p:nvSpPr>
          <p:cNvPr id="4" name="Slide Number Placeholder 3"/>
          <p:cNvSpPr>
            <a:spLocks noGrp="1"/>
          </p:cNvSpPr>
          <p:nvPr>
            <p:ph type="sldNum" sz="quarter" idx="10"/>
          </p:nvPr>
        </p:nvSpPr>
        <p:spPr/>
        <p:txBody>
          <a:bodyPr/>
          <a:lstStyle/>
          <a:p>
            <a:fld id="{DEE5DB13-6208-4706-821A-0850ECBF5192}" type="slidenum">
              <a:rPr lang="en-IN" smtClean="0"/>
              <a:t>14</a:t>
            </a:fld>
            <a:endParaRPr lang="en-IN"/>
          </a:p>
        </p:txBody>
      </p:sp>
    </p:spTree>
    <p:extLst>
      <p:ext uri="{BB962C8B-B14F-4D97-AF65-F5344CB8AC3E}">
        <p14:creationId xmlns:p14="http://schemas.microsoft.com/office/powerpoint/2010/main" val="788737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Kind</a:t>
            </a:r>
            <a:r>
              <a:rPr lang="en-US" baseline="0" dirty="0" smtClean="0"/>
              <a:t> of like adaptation of </a:t>
            </a:r>
            <a:r>
              <a:rPr lang="en-US" dirty="0" smtClean="0"/>
              <a:t>Moore-Neighbor Tracing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Able to trace both convex an non convex</a:t>
            </a:r>
            <a:r>
              <a:rPr lang="en-US" baseline="0" dirty="0" smtClean="0"/>
              <a:t> polygon boundaries.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scan top to</a:t>
            </a:r>
            <a:r>
              <a:rPr lang="en-US" baseline="0" dirty="0" smtClean="0"/>
              <a:t> bottom and left to right, we  check </a:t>
            </a:r>
            <a:r>
              <a:rPr lang="en-US" baseline="0" dirty="0" err="1" smtClean="0"/>
              <a:t>neighbour</a:t>
            </a:r>
            <a:r>
              <a:rPr lang="en-US" baseline="0" dirty="0" smtClean="0"/>
              <a:t> of pixel in order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Terminating condition first pixel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Few corner cases are also handled</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Path templates have been designed to ensure boundary pixels are single pixel wide</a:t>
            </a:r>
          </a:p>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15</a:t>
            </a:fld>
            <a:endParaRPr lang="en-IN"/>
          </a:p>
        </p:txBody>
      </p:sp>
    </p:spTree>
    <p:extLst>
      <p:ext uri="{BB962C8B-B14F-4D97-AF65-F5344CB8AC3E}">
        <p14:creationId xmlns:p14="http://schemas.microsoft.com/office/powerpoint/2010/main" val="4146996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 take geodesic distance as the measure two compute</a:t>
            </a:r>
            <a:r>
              <a:rPr lang="en-IN" baseline="0" dirty="0" smtClean="0"/>
              <a:t> spatially distant contours and compute components based on given threshold.</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16</a:t>
            </a:fld>
            <a:endParaRPr lang="en-IN"/>
          </a:p>
        </p:txBody>
      </p:sp>
    </p:spTree>
    <p:extLst>
      <p:ext uri="{BB962C8B-B14F-4D97-AF65-F5344CB8AC3E}">
        <p14:creationId xmlns:p14="http://schemas.microsoft.com/office/powerpoint/2010/main" val="21773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User can either extract</a:t>
            </a:r>
            <a:r>
              <a:rPr lang="en-IN" baseline="0" dirty="0" smtClean="0"/>
              <a:t> largest component of multiple components</a:t>
            </a:r>
          </a:p>
          <a:p>
            <a:r>
              <a:rPr lang="en-IN" baseline="0" dirty="0" smtClean="0"/>
              <a:t>User can also visualize the result in </a:t>
            </a:r>
            <a:r>
              <a:rPr lang="en-IN" baseline="0" dirty="0" err="1" smtClean="0"/>
              <a:t>realtime</a:t>
            </a:r>
            <a:r>
              <a:rPr lang="en-IN" baseline="0" dirty="0" smtClean="0"/>
              <a:t> for different thresholds.</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17</a:t>
            </a:fld>
            <a:endParaRPr lang="en-IN"/>
          </a:p>
        </p:txBody>
      </p:sp>
    </p:spTree>
    <p:extLst>
      <p:ext uri="{BB962C8B-B14F-4D97-AF65-F5344CB8AC3E}">
        <p14:creationId xmlns:p14="http://schemas.microsoft.com/office/powerpoint/2010/main" val="2358402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18</a:t>
            </a:fld>
            <a:endParaRPr lang="en-IN"/>
          </a:p>
        </p:txBody>
      </p:sp>
    </p:spTree>
    <p:extLst>
      <p:ext uri="{BB962C8B-B14F-4D97-AF65-F5344CB8AC3E}">
        <p14:creationId xmlns:p14="http://schemas.microsoft.com/office/powerpoint/2010/main" val="191989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Conformity condition all edges of contours are in reconstructed object : </a:t>
            </a:r>
            <a:r>
              <a:rPr lang="en-IN" dirty="0" err="1" smtClean="0"/>
              <a:t>ensuerd</a:t>
            </a:r>
            <a:r>
              <a:rPr lang="en-IN" dirty="0" smtClean="0"/>
              <a:t> boundary doesn’t </a:t>
            </a:r>
            <a:r>
              <a:rPr lang="en-IN" dirty="0" err="1" smtClean="0"/>
              <a:t>interect</a:t>
            </a:r>
            <a:r>
              <a:rPr lang="en-IN" dirty="0" smtClean="0"/>
              <a:t> contours</a:t>
            </a:r>
          </a:p>
          <a:p>
            <a:r>
              <a:rPr lang="en-IN" dirty="0" smtClean="0"/>
              <a:t>Manifold</a:t>
            </a:r>
            <a:r>
              <a:rPr lang="en-IN" baseline="0" dirty="0" smtClean="0"/>
              <a:t> condition boundary is locally </a:t>
            </a:r>
            <a:r>
              <a:rPr lang="en-IN" baseline="0" dirty="0" err="1" smtClean="0"/>
              <a:t>everwhe</a:t>
            </a:r>
            <a:r>
              <a:rPr lang="en-IN" baseline="0" dirty="0" smtClean="0"/>
              <a:t> a </a:t>
            </a:r>
            <a:r>
              <a:rPr lang="en-IN" baseline="0" dirty="0" err="1" smtClean="0"/>
              <a:t>toplogical</a:t>
            </a:r>
            <a:r>
              <a:rPr lang="en-IN" baseline="0" dirty="0" smtClean="0"/>
              <a:t> disk : forbids zero or one dimensional features</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19</a:t>
            </a:fld>
            <a:endParaRPr lang="en-IN"/>
          </a:p>
        </p:txBody>
      </p:sp>
    </p:spTree>
    <p:extLst>
      <p:ext uri="{BB962C8B-B14F-4D97-AF65-F5344CB8AC3E}">
        <p14:creationId xmlns:p14="http://schemas.microsoft.com/office/powerpoint/2010/main" val="169056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a:t>
            </a:fld>
            <a:endParaRPr lang="en-IN"/>
          </a:p>
        </p:txBody>
      </p:sp>
    </p:spTree>
    <p:extLst>
      <p:ext uri="{BB962C8B-B14F-4D97-AF65-F5344CB8AC3E}">
        <p14:creationId xmlns:p14="http://schemas.microsoft.com/office/powerpoint/2010/main" val="3762132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 lies</a:t>
            </a:r>
            <a:r>
              <a:rPr lang="en-US" baseline="0" dirty="0" smtClean="0"/>
              <a:t> to the right of contour</a:t>
            </a:r>
            <a:endParaRPr lang="en-US" dirty="0" smtClean="0"/>
          </a:p>
          <a:p>
            <a:r>
              <a:rPr lang="en-US" dirty="0" smtClean="0"/>
              <a:t>All internal</a:t>
            </a:r>
            <a:r>
              <a:rPr lang="en-US" baseline="0" dirty="0" smtClean="0"/>
              <a:t> contours are oriented counter-clockwise and extern al counters clockwise</a:t>
            </a:r>
            <a:endParaRPr lang="en-US" dirty="0" smtClean="0"/>
          </a:p>
        </p:txBody>
      </p:sp>
      <p:sp>
        <p:nvSpPr>
          <p:cNvPr id="4" name="Slide Number Placeholder 3"/>
          <p:cNvSpPr>
            <a:spLocks noGrp="1"/>
          </p:cNvSpPr>
          <p:nvPr>
            <p:ph type="sldNum" sz="quarter" idx="10"/>
          </p:nvPr>
        </p:nvSpPr>
        <p:spPr/>
        <p:txBody>
          <a:bodyPr/>
          <a:lstStyle/>
          <a:p>
            <a:fld id="{DEE5DB13-6208-4706-821A-0850ECBF5192}" type="slidenum">
              <a:rPr lang="en-IN" smtClean="0"/>
              <a:t>20</a:t>
            </a:fld>
            <a:endParaRPr lang="en-IN"/>
          </a:p>
        </p:txBody>
      </p:sp>
    </p:spTree>
    <p:extLst>
      <p:ext uri="{BB962C8B-B14F-4D97-AF65-F5344CB8AC3E}">
        <p14:creationId xmlns:p14="http://schemas.microsoft.com/office/powerpoint/2010/main" val="246950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Faster </a:t>
            </a:r>
            <a:r>
              <a:rPr lang="en-IN" dirty="0" err="1" smtClean="0"/>
              <a:t>compuatation</a:t>
            </a:r>
            <a:r>
              <a:rPr lang="en-IN" dirty="0" smtClean="0"/>
              <a:t> using 2d to verify</a:t>
            </a:r>
          </a:p>
          <a:p>
            <a:r>
              <a:rPr lang="en-IN" dirty="0" smtClean="0"/>
              <a:t>Mention</a:t>
            </a:r>
            <a:r>
              <a:rPr lang="en-IN" baseline="0" dirty="0" smtClean="0"/>
              <a:t> </a:t>
            </a:r>
            <a:r>
              <a:rPr lang="en-IN" baseline="0" dirty="0" err="1" smtClean="0"/>
              <a:t>boissioat</a:t>
            </a:r>
            <a:r>
              <a:rPr lang="en-IN" baseline="0" dirty="0" smtClean="0"/>
              <a:t> property 3d </a:t>
            </a:r>
            <a:r>
              <a:rPr lang="en-IN" baseline="0" dirty="0" err="1" smtClean="0"/>
              <a:t>dt</a:t>
            </a:r>
            <a:r>
              <a:rPr lang="en-IN" baseline="0" dirty="0" smtClean="0"/>
              <a:t> intersection with a plane is 2D DT</a:t>
            </a:r>
          </a:p>
          <a:p>
            <a:r>
              <a:rPr lang="en-IN" baseline="0" dirty="0" smtClean="0"/>
              <a:t>Edges can be subdivided to </a:t>
            </a:r>
            <a:r>
              <a:rPr lang="en-IN" baseline="0" dirty="0" err="1" smtClean="0"/>
              <a:t>to</a:t>
            </a:r>
            <a:r>
              <a:rPr lang="en-IN" baseline="0" dirty="0" smtClean="0"/>
              <a:t> be contained in triangulation.</a:t>
            </a:r>
          </a:p>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21</a:t>
            </a:fld>
            <a:endParaRPr lang="en-IN"/>
          </a:p>
        </p:txBody>
      </p:sp>
    </p:spTree>
    <p:extLst>
      <p:ext uri="{BB962C8B-B14F-4D97-AF65-F5344CB8AC3E}">
        <p14:creationId xmlns:p14="http://schemas.microsoft.com/office/powerpoint/2010/main" val="40935181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 </a:t>
            </a:r>
            <a:r>
              <a:rPr lang="en-IN" dirty="0" err="1" smtClean="0"/>
              <a:t>disntace</a:t>
            </a:r>
            <a:r>
              <a:rPr lang="en-IN" baseline="0" dirty="0" smtClean="0"/>
              <a:t> </a:t>
            </a:r>
            <a:r>
              <a:rPr lang="en-IN" baseline="0" dirty="0" err="1" smtClean="0"/>
              <a:t>measue</a:t>
            </a:r>
            <a:r>
              <a:rPr lang="en-IN" baseline="0" dirty="0" smtClean="0"/>
              <a:t> can be derived from </a:t>
            </a:r>
            <a:r>
              <a:rPr lang="en-IN" baseline="0" dirty="0" err="1" smtClean="0"/>
              <a:t>dt</a:t>
            </a:r>
            <a:r>
              <a:rPr lang="en-IN" baseline="0" dirty="0" smtClean="0"/>
              <a:t> itself </a:t>
            </a:r>
            <a:endParaRPr lang="en-IN" dirty="0" smtClean="0"/>
          </a:p>
          <a:p>
            <a:r>
              <a:rPr lang="en-IN" dirty="0" smtClean="0"/>
              <a:t>Bound to be connected with beta = 1</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22</a:t>
            </a:fld>
            <a:endParaRPr lang="en-IN"/>
          </a:p>
        </p:txBody>
      </p:sp>
    </p:spTree>
    <p:extLst>
      <p:ext uri="{BB962C8B-B14F-4D97-AF65-F5344CB8AC3E}">
        <p14:creationId xmlns:p14="http://schemas.microsoft.com/office/powerpoint/2010/main" val="2071624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Note that the </a:t>
            </a:r>
            <a:r>
              <a:rPr lang="en-IN" sz="1200" b="0" i="0" u="none" strike="noStrike" kern="1200" baseline="0" dirty="0" err="1" smtClean="0">
                <a:solidFill>
                  <a:schemeClr val="tx1"/>
                </a:solidFill>
                <a:latin typeface="+mn-lt"/>
                <a:ea typeface="+mn-ea"/>
                <a:cs typeface="+mn-cs"/>
              </a:rPr>
              <a:t>center</a:t>
            </a:r>
            <a:r>
              <a:rPr lang="en-IN" sz="1200" b="0" i="0" u="none" strike="noStrike" kern="1200" baseline="0" dirty="0" smtClean="0">
                <a:solidFill>
                  <a:schemeClr val="tx1"/>
                </a:solidFill>
                <a:latin typeface="+mn-lt"/>
                <a:ea typeface="+mn-ea"/>
                <a:cs typeface="+mn-cs"/>
              </a:rPr>
              <a:t> of </a:t>
            </a:r>
            <a:r>
              <a:rPr lang="en-IN" sz="1200" b="0" i="1" u="none" strike="noStrike" kern="1200" baseline="0" dirty="0" smtClean="0">
                <a:solidFill>
                  <a:schemeClr val="tx1"/>
                </a:solidFill>
                <a:latin typeface="+mn-lt"/>
                <a:ea typeface="+mn-ea"/>
                <a:cs typeface="+mn-cs"/>
              </a:rPr>
              <a:t>S </a:t>
            </a:r>
            <a:r>
              <a:rPr lang="en-IN" sz="1200" b="0" i="0" u="none" strike="noStrike" kern="1200" baseline="0" dirty="0" smtClean="0">
                <a:solidFill>
                  <a:schemeClr val="tx1"/>
                </a:solidFill>
                <a:latin typeface="+mn-lt"/>
                <a:ea typeface="+mn-ea"/>
                <a:cs typeface="+mn-cs"/>
              </a:rPr>
              <a:t>belongs to the line defined by the points in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1 and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2 that project onto the point </a:t>
            </a:r>
            <a:r>
              <a:rPr lang="en-IN" sz="1200" b="0" i="1" u="none" strike="noStrike" kern="1200" baseline="0" dirty="0" smtClean="0">
                <a:solidFill>
                  <a:schemeClr val="tx1"/>
                </a:solidFill>
                <a:latin typeface="+mn-lt"/>
                <a:ea typeface="+mn-ea"/>
                <a:cs typeface="+mn-cs"/>
              </a:rPr>
              <a:t>a</a:t>
            </a:r>
            <a:r>
              <a:rPr lang="en-IN" sz="1200" b="0" i="0" u="none" strike="noStrike" kern="1200" baseline="0" dirty="0" smtClean="0">
                <a:solidFill>
                  <a:schemeClr val="tx1"/>
                </a:solidFill>
                <a:latin typeface="+mn-lt"/>
                <a:ea typeface="+mn-ea"/>
                <a:cs typeface="+mn-cs"/>
              </a:rPr>
              <a:t>. </a:t>
            </a:r>
          </a:p>
          <a:p>
            <a:r>
              <a:rPr lang="en-IN" sz="1200" b="0" i="1" u="none" strike="noStrike" kern="1200" baseline="0" dirty="0" smtClean="0">
                <a:solidFill>
                  <a:schemeClr val="tx1"/>
                </a:solidFill>
                <a:latin typeface="+mn-lt"/>
                <a:ea typeface="+mn-ea"/>
                <a:cs typeface="+mn-cs"/>
              </a:rPr>
              <a:t>S </a:t>
            </a:r>
            <a:r>
              <a:rPr lang="en-IN" sz="1200" b="0" i="0" u="none" strike="noStrike" kern="1200" baseline="0" dirty="0" smtClean="0">
                <a:solidFill>
                  <a:schemeClr val="tx1"/>
                </a:solidFill>
                <a:latin typeface="+mn-lt"/>
                <a:ea typeface="+mn-ea"/>
                <a:cs typeface="+mn-cs"/>
              </a:rPr>
              <a:t>does not contain any other point of </a:t>
            </a:r>
            <a:r>
              <a:rPr lang="en-IN" sz="1200" b="0" i="1" u="none" strike="noStrike" kern="1200" baseline="0" dirty="0" smtClean="0">
                <a:solidFill>
                  <a:schemeClr val="tx1"/>
                </a:solidFill>
                <a:latin typeface="+mn-lt"/>
                <a:ea typeface="+mn-ea"/>
                <a:cs typeface="+mn-cs"/>
              </a:rPr>
              <a:t>C</a:t>
            </a:r>
            <a:r>
              <a:rPr lang="en-IN" sz="1200" b="0" i="0" u="none" strike="noStrike" kern="1200" baseline="0" dirty="0" smtClean="0">
                <a:solidFill>
                  <a:schemeClr val="tx1"/>
                </a:solidFill>
                <a:latin typeface="+mn-lt"/>
                <a:ea typeface="+mn-ea"/>
                <a:cs typeface="+mn-cs"/>
              </a:rPr>
              <a:t>1 or </a:t>
            </a:r>
            <a:r>
              <a:rPr lang="en-IN" sz="1200" b="0" i="1" u="none" strike="noStrike" kern="1200" baseline="0" dirty="0" smtClean="0">
                <a:solidFill>
                  <a:schemeClr val="tx1"/>
                </a:solidFill>
                <a:latin typeface="+mn-lt"/>
                <a:ea typeface="+mn-ea"/>
                <a:cs typeface="+mn-cs"/>
              </a:rPr>
              <a:t>C</a:t>
            </a:r>
            <a:r>
              <a:rPr lang="en-IN" sz="1200" b="0" i="0" u="none" strike="noStrike" kern="1200" baseline="0" dirty="0" smtClean="0">
                <a:solidFill>
                  <a:schemeClr val="tx1"/>
                </a:solidFill>
                <a:latin typeface="+mn-lt"/>
                <a:ea typeface="+mn-ea"/>
                <a:cs typeface="+mn-cs"/>
              </a:rPr>
              <a:t>2 in its interior.</a:t>
            </a:r>
          </a:p>
          <a:p>
            <a:r>
              <a:rPr lang="en-IN" sz="1200" b="0" i="0" u="none" strike="noStrike" kern="1200" baseline="0" dirty="0" smtClean="0">
                <a:solidFill>
                  <a:schemeClr val="tx1"/>
                </a:solidFill>
                <a:latin typeface="+mn-lt"/>
                <a:ea typeface="+mn-ea"/>
                <a:cs typeface="+mn-cs"/>
              </a:rPr>
              <a:t>In fact, suppose that there is a point </a:t>
            </a:r>
            <a:r>
              <a:rPr lang="en-IN" sz="1200" b="0" i="1" u="none" strike="noStrike" kern="1200" baseline="0" dirty="0" smtClean="0">
                <a:solidFill>
                  <a:schemeClr val="tx1"/>
                </a:solidFill>
                <a:latin typeface="+mn-lt"/>
                <a:ea typeface="+mn-ea"/>
                <a:cs typeface="+mn-cs"/>
              </a:rPr>
              <a:t>p </a:t>
            </a:r>
            <a:r>
              <a:rPr lang="en-IN" sz="1200" b="0" i="0" u="none" strike="noStrike" kern="1200" baseline="0" dirty="0" smtClean="0">
                <a:solidFill>
                  <a:schemeClr val="tx1"/>
                </a:solidFill>
                <a:latin typeface="+mn-lt"/>
                <a:ea typeface="+mn-ea"/>
                <a:cs typeface="+mn-cs"/>
              </a:rPr>
              <a:t>in </a:t>
            </a:r>
            <a:r>
              <a:rPr lang="en-IN" sz="1200" b="0" i="1" u="none" strike="noStrike" kern="1200" baseline="0" dirty="0" smtClean="0">
                <a:solidFill>
                  <a:schemeClr val="tx1"/>
                </a:solidFill>
                <a:latin typeface="+mn-lt"/>
                <a:ea typeface="+mn-ea"/>
                <a:cs typeface="+mn-cs"/>
              </a:rPr>
              <a:t>P</a:t>
            </a:r>
            <a:r>
              <a:rPr lang="en-IN" sz="1200" b="0" i="0" u="none" strike="noStrike" kern="1200" baseline="0" dirty="0" smtClean="0">
                <a:solidFill>
                  <a:schemeClr val="tx1"/>
                </a:solidFill>
                <a:latin typeface="+mn-lt"/>
                <a:ea typeface="+mn-ea"/>
                <a:cs typeface="+mn-cs"/>
              </a:rPr>
              <a:t>1 (or </a:t>
            </a:r>
            <a:r>
              <a:rPr lang="en-IN" sz="1200" b="0" i="1" u="none" strike="noStrike" kern="1200" baseline="0" dirty="0" smtClean="0">
                <a:solidFill>
                  <a:schemeClr val="tx1"/>
                </a:solidFill>
                <a:latin typeface="+mn-lt"/>
                <a:ea typeface="+mn-ea"/>
                <a:cs typeface="+mn-cs"/>
              </a:rPr>
              <a:t>P</a:t>
            </a:r>
            <a:r>
              <a:rPr lang="en-IN" sz="1200" b="0" i="0" u="none" strike="noStrike" kern="1200" baseline="0" dirty="0" smtClean="0">
                <a:solidFill>
                  <a:schemeClr val="tx1"/>
                </a:solidFill>
                <a:latin typeface="+mn-lt"/>
                <a:ea typeface="+mn-ea"/>
                <a:cs typeface="+mn-cs"/>
              </a:rPr>
              <a:t>2) inside </a:t>
            </a:r>
            <a:r>
              <a:rPr lang="en-IN" sz="1200" b="0" i="1" u="none" strike="noStrike" kern="1200" baseline="0" dirty="0" smtClean="0">
                <a:solidFill>
                  <a:schemeClr val="tx1"/>
                </a:solidFill>
                <a:latin typeface="+mn-lt"/>
                <a:ea typeface="+mn-ea"/>
                <a:cs typeface="+mn-cs"/>
              </a:rPr>
              <a:t>S</a:t>
            </a:r>
            <a:r>
              <a:rPr lang="en-IN" sz="1200" b="0" i="0" u="none" strike="noStrike" kern="1200" baseline="0" dirty="0" smtClean="0">
                <a:solidFill>
                  <a:schemeClr val="tx1"/>
                </a:solidFill>
                <a:latin typeface="+mn-lt"/>
                <a:ea typeface="+mn-ea"/>
                <a:cs typeface="+mn-cs"/>
              </a:rPr>
              <a:t>, this point must be inside of the circle C generated by the intersection between </a:t>
            </a:r>
            <a:r>
              <a:rPr lang="en-IN" sz="1200" b="0" i="1" u="none" strike="noStrike" kern="1200" baseline="0" dirty="0" smtClean="0">
                <a:solidFill>
                  <a:schemeClr val="tx1"/>
                </a:solidFill>
                <a:latin typeface="+mn-lt"/>
                <a:ea typeface="+mn-ea"/>
                <a:cs typeface="+mn-cs"/>
              </a:rPr>
              <a:t>S </a:t>
            </a:r>
            <a:r>
              <a:rPr lang="en-IN" sz="1200" b="0" i="0" u="none" strike="noStrike" kern="1200" baseline="0" dirty="0" smtClean="0">
                <a:solidFill>
                  <a:schemeClr val="tx1"/>
                </a:solidFill>
                <a:latin typeface="+mn-lt"/>
                <a:ea typeface="+mn-ea"/>
                <a:cs typeface="+mn-cs"/>
              </a:rPr>
              <a:t>and </a:t>
            </a:r>
            <a:r>
              <a:rPr lang="en-IN" sz="1200" b="0" i="1" u="none" strike="noStrike" kern="1200" baseline="0" dirty="0" smtClean="0">
                <a:solidFill>
                  <a:schemeClr val="tx1"/>
                </a:solidFill>
                <a:latin typeface="+mn-lt"/>
                <a:ea typeface="+mn-ea"/>
                <a:cs typeface="+mn-cs"/>
              </a:rPr>
              <a:t>P</a:t>
            </a:r>
            <a:r>
              <a:rPr lang="en-IN" sz="1200" b="0" i="0" u="none" strike="noStrike" kern="1200" baseline="0" dirty="0" smtClean="0">
                <a:solidFill>
                  <a:schemeClr val="tx1"/>
                </a:solidFill>
                <a:latin typeface="+mn-lt"/>
                <a:ea typeface="+mn-ea"/>
                <a:cs typeface="+mn-cs"/>
              </a:rPr>
              <a:t>1. </a:t>
            </a:r>
          </a:p>
          <a:p>
            <a:r>
              <a:rPr lang="en-IN" sz="1200" b="0" i="0" u="none" strike="noStrike" kern="1200" baseline="0" dirty="0" smtClean="0">
                <a:solidFill>
                  <a:schemeClr val="tx1"/>
                </a:solidFill>
                <a:latin typeface="+mn-lt"/>
                <a:ea typeface="+mn-ea"/>
                <a:cs typeface="+mn-cs"/>
              </a:rPr>
              <a:t>But the </a:t>
            </a:r>
            <a:r>
              <a:rPr lang="en-IN" sz="1200" b="0" i="0" u="none" strike="noStrike" kern="1200" baseline="0" dirty="0" err="1" smtClean="0">
                <a:solidFill>
                  <a:schemeClr val="tx1"/>
                </a:solidFill>
                <a:latin typeface="+mn-lt"/>
                <a:ea typeface="+mn-ea"/>
                <a:cs typeface="+mn-cs"/>
              </a:rPr>
              <a:t>center</a:t>
            </a:r>
            <a:r>
              <a:rPr lang="en-IN" sz="1200" b="0" i="0" u="none" strike="noStrike" kern="1200" baseline="0" dirty="0" smtClean="0">
                <a:solidFill>
                  <a:schemeClr val="tx1"/>
                </a:solidFill>
                <a:latin typeface="+mn-lt"/>
                <a:ea typeface="+mn-ea"/>
                <a:cs typeface="+mn-cs"/>
              </a:rPr>
              <a:t> of this circle belongs to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1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2) and any circle with </a:t>
            </a:r>
            <a:r>
              <a:rPr lang="en-IN" sz="1200" b="0" i="0" u="none" strike="noStrike" kern="1200" baseline="0" dirty="0" err="1" smtClean="0">
                <a:solidFill>
                  <a:schemeClr val="tx1"/>
                </a:solidFill>
                <a:latin typeface="+mn-lt"/>
                <a:ea typeface="+mn-ea"/>
                <a:cs typeface="+mn-cs"/>
              </a:rPr>
              <a:t>center</a:t>
            </a:r>
            <a:r>
              <a:rPr lang="en-IN" sz="1200" b="0" i="0" u="none" strike="noStrike" kern="1200" baseline="0" dirty="0" smtClean="0">
                <a:solidFill>
                  <a:schemeClr val="tx1"/>
                </a:solidFill>
                <a:latin typeface="+mn-lt"/>
                <a:ea typeface="+mn-ea"/>
                <a:cs typeface="+mn-cs"/>
              </a:rPr>
              <a:t> in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1 (</a:t>
            </a:r>
            <a:r>
              <a:rPr lang="en-IN" sz="1200" b="0" i="1" u="none" strike="noStrike" kern="1200" baseline="0" dirty="0" smtClean="0">
                <a:solidFill>
                  <a:schemeClr val="tx1"/>
                </a:solidFill>
                <a:latin typeface="+mn-lt"/>
                <a:ea typeface="+mn-ea"/>
                <a:cs typeface="+mn-cs"/>
              </a:rPr>
              <a:t>v</a:t>
            </a:r>
            <a:r>
              <a:rPr lang="en-IN" sz="1200" b="0" i="0" u="none" strike="noStrike" kern="1200" baseline="0" dirty="0" smtClean="0">
                <a:solidFill>
                  <a:schemeClr val="tx1"/>
                </a:solidFill>
                <a:latin typeface="+mn-lt"/>
                <a:ea typeface="+mn-ea"/>
                <a:cs typeface="+mn-cs"/>
              </a:rPr>
              <a:t>2) containing the ends of d1 does not have any other point</a:t>
            </a:r>
          </a:p>
          <a:p>
            <a:r>
              <a:rPr lang="en-IN" sz="1200" b="0" i="0" u="none" strike="noStrike" kern="1200" baseline="0" dirty="0" smtClean="0">
                <a:solidFill>
                  <a:schemeClr val="tx1"/>
                </a:solidFill>
                <a:latin typeface="+mn-lt"/>
                <a:ea typeface="+mn-ea"/>
                <a:cs typeface="+mn-cs"/>
              </a:rPr>
              <a:t>in its interior, then </a:t>
            </a:r>
            <a:r>
              <a:rPr lang="en-IN" sz="1200" b="0" i="1" u="none" strike="noStrike" kern="1200" baseline="0" dirty="0" smtClean="0">
                <a:solidFill>
                  <a:schemeClr val="tx1"/>
                </a:solidFill>
                <a:latin typeface="+mn-lt"/>
                <a:ea typeface="+mn-ea"/>
                <a:cs typeface="+mn-cs"/>
              </a:rPr>
              <a:t>p </a:t>
            </a:r>
            <a:r>
              <a:rPr lang="en-IN" sz="1200" b="0" i="0" u="none" strike="noStrike" kern="1200" baseline="0" dirty="0" smtClean="0">
                <a:solidFill>
                  <a:schemeClr val="tx1"/>
                </a:solidFill>
                <a:latin typeface="+mn-lt"/>
                <a:ea typeface="+mn-ea"/>
                <a:cs typeface="+mn-cs"/>
              </a:rPr>
              <a:t>can not be inside </a:t>
            </a:r>
            <a:r>
              <a:rPr lang="en-IN" sz="1200" b="0" i="1" u="none" strike="noStrike" kern="1200" baseline="0" dirty="0" smtClean="0">
                <a:solidFill>
                  <a:schemeClr val="tx1"/>
                </a:solidFill>
                <a:latin typeface="+mn-lt"/>
                <a:ea typeface="+mn-ea"/>
                <a:cs typeface="+mn-cs"/>
              </a:rPr>
              <a:t>S </a:t>
            </a:r>
            <a:r>
              <a:rPr lang="en-IN" sz="1200" b="0" i="0" u="none" strike="noStrike" kern="1200" baseline="0" dirty="0" smtClean="0">
                <a:solidFill>
                  <a:schemeClr val="tx1"/>
                </a:solidFill>
                <a:latin typeface="+mn-lt"/>
                <a:ea typeface="+mn-ea"/>
                <a:cs typeface="+mn-cs"/>
              </a:rPr>
              <a:t>and </a:t>
            </a:r>
            <a:r>
              <a:rPr lang="en-IN" sz="1200" b="0" i="1" u="none" strike="noStrike" kern="1200" baseline="0" dirty="0" smtClean="0">
                <a:solidFill>
                  <a:schemeClr val="tx1"/>
                </a:solidFill>
                <a:latin typeface="+mn-lt"/>
                <a:ea typeface="+mn-ea"/>
                <a:cs typeface="+mn-cs"/>
              </a:rPr>
              <a:t>(d</a:t>
            </a:r>
            <a:r>
              <a:rPr lang="en-IN" sz="1200" b="0" i="0" u="none" strike="noStrike" kern="1200" baseline="0" dirty="0" smtClean="0">
                <a:solidFill>
                  <a:schemeClr val="tx1"/>
                </a:solidFill>
                <a:latin typeface="+mn-lt"/>
                <a:ea typeface="+mn-ea"/>
                <a:cs typeface="+mn-cs"/>
              </a:rPr>
              <a:t>1</a:t>
            </a:r>
            <a:r>
              <a:rPr lang="en-IN" sz="1200" b="0" i="1" u="none" strike="noStrike" kern="1200" baseline="0" dirty="0" smtClean="0">
                <a:solidFill>
                  <a:schemeClr val="tx1"/>
                </a:solidFill>
                <a:latin typeface="+mn-lt"/>
                <a:ea typeface="+mn-ea"/>
                <a:cs typeface="+mn-cs"/>
              </a:rPr>
              <a:t>, d</a:t>
            </a:r>
            <a:r>
              <a:rPr lang="en-IN" sz="1200" b="0" i="0" u="none" strike="noStrike" kern="1200" baseline="0" dirty="0" smtClean="0">
                <a:solidFill>
                  <a:schemeClr val="tx1"/>
                </a:solidFill>
                <a:latin typeface="+mn-lt"/>
                <a:ea typeface="+mn-ea"/>
                <a:cs typeface="+mn-cs"/>
              </a:rPr>
              <a:t>2</a:t>
            </a:r>
            <a:r>
              <a:rPr lang="en-IN" sz="1200" b="0" i="1"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mn-lt"/>
                <a:ea typeface="+mn-ea"/>
                <a:cs typeface="+mn-cs"/>
              </a:rPr>
              <a:t>defines the reverse tetrahedron in the Delaunay triangulation.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23</a:t>
            </a:fld>
            <a:endParaRPr lang="en-IN"/>
          </a:p>
        </p:txBody>
      </p:sp>
    </p:spTree>
    <p:extLst>
      <p:ext uri="{BB962C8B-B14F-4D97-AF65-F5344CB8AC3E}">
        <p14:creationId xmlns:p14="http://schemas.microsoft.com/office/powerpoint/2010/main" val="2735833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Manifold : deals with the topological singularities that may appear during the process of reconstruction </a:t>
            </a:r>
          </a:p>
          <a:p>
            <a:r>
              <a:rPr lang="en-IN" dirty="0" err="1" smtClean="0"/>
              <a:t>Roubst</a:t>
            </a:r>
            <a:r>
              <a:rPr lang="en-IN" dirty="0" smtClean="0"/>
              <a:t>: all the operations in the reconstruction process are combinatorial or topological</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24</a:t>
            </a:fld>
            <a:endParaRPr lang="en-IN"/>
          </a:p>
        </p:txBody>
      </p:sp>
    </p:spTree>
    <p:extLst>
      <p:ext uri="{BB962C8B-B14F-4D97-AF65-F5344CB8AC3E}">
        <p14:creationId xmlns:p14="http://schemas.microsoft.com/office/powerpoint/2010/main" val="51665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25</a:t>
            </a:fld>
            <a:endParaRPr lang="en-IN"/>
          </a:p>
        </p:txBody>
      </p:sp>
    </p:spTree>
    <p:extLst>
      <p:ext uri="{BB962C8B-B14F-4D97-AF65-F5344CB8AC3E}">
        <p14:creationId xmlns:p14="http://schemas.microsoft.com/office/powerpoint/2010/main" val="2739709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26</a:t>
            </a:fld>
            <a:endParaRPr lang="en-IN"/>
          </a:p>
        </p:txBody>
      </p:sp>
    </p:spTree>
    <p:extLst>
      <p:ext uri="{BB962C8B-B14F-4D97-AF65-F5344CB8AC3E}">
        <p14:creationId xmlns:p14="http://schemas.microsoft.com/office/powerpoint/2010/main" val="2573876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The graph G is a connected graph as all regions nodes of </a:t>
                </a:r>
                <a14:m>
                  <m:oMath xmlns:m="http://schemas.openxmlformats.org/officeDocument/2006/math">
                    <m:r>
                      <a:rPr lang="en-IN" sz="1200" b="0" i="1" u="none" strike="noStrike" kern="1200" baseline="0" dirty="0" smtClean="0">
                        <a:solidFill>
                          <a:schemeClr val="tx1"/>
                        </a:solidFill>
                        <a:latin typeface="Cambria Math"/>
                        <a:ea typeface="+mn-ea"/>
                        <a:cs typeface="+mn-cs"/>
                      </a:rPr>
                      <m:t>𝐺</m:t>
                    </m:r>
                  </m:oMath>
                </a14:m>
                <a:r>
                  <a:rPr lang="en-IN" sz="1200" b="0" i="0" u="none" strike="noStrike" kern="1200" baseline="0" dirty="0" smtClean="0">
                    <a:solidFill>
                      <a:schemeClr val="tx1"/>
                    </a:solidFill>
                    <a:latin typeface="+mn-lt"/>
                    <a:ea typeface="+mn-ea"/>
                    <a:cs typeface="+mn-cs"/>
                  </a:rPr>
                  <a:t> contain tetrahedron that either share a face to another tetrahedron or contain face in another region node.</a:t>
                </a:r>
              </a:p>
              <a:p>
                <a:r>
                  <a:rPr lang="en-IN" sz="1200" b="0" i="0" u="none" strike="noStrike" kern="1200" baseline="0" dirty="0" smtClean="0">
                    <a:solidFill>
                      <a:schemeClr val="tx1"/>
                    </a:solidFill>
                    <a:latin typeface="+mn-lt"/>
                    <a:ea typeface="+mn-ea"/>
                    <a:cs typeface="+mn-cs"/>
                  </a:rPr>
                  <a:t>A </a:t>
                </a:r>
                <a:r>
                  <a:rPr lang="en-IN" sz="1200" b="1" i="0" u="none" strike="noStrike" kern="1200" baseline="0" dirty="0" smtClean="0">
                    <a:solidFill>
                      <a:schemeClr val="tx1"/>
                    </a:solidFill>
                    <a:latin typeface="+mn-lt"/>
                    <a:ea typeface="+mn-ea"/>
                    <a:cs typeface="+mn-cs"/>
                  </a:rPr>
                  <a:t>path</a:t>
                </a:r>
                <a:r>
                  <a:rPr lang="en-IN" sz="1200" b="0" i="0" u="none" strike="noStrike" kern="1200" baseline="0" dirty="0" smtClean="0">
                    <a:solidFill>
                      <a:schemeClr val="tx1"/>
                    </a:solidFill>
                    <a:latin typeface="+mn-lt"/>
                    <a:ea typeface="+mn-ea"/>
                    <a:cs typeface="+mn-cs"/>
                  </a:rPr>
                  <a:t> of length n connecting two region nodes </a:t>
                </a:r>
                <a14:m>
                  <m:oMath xmlns:m="http://schemas.openxmlformats.org/officeDocument/2006/math">
                    <m:r>
                      <a:rPr lang="en-IN" sz="1200" b="0" i="1" u="none" strike="noStrike" kern="1200" baseline="0" dirty="0" smtClean="0">
                        <a:solidFill>
                          <a:schemeClr val="tx1"/>
                        </a:solidFill>
                        <a:latin typeface="Cambria Math"/>
                        <a:ea typeface="+mn-ea"/>
                        <a:cs typeface="+mn-cs"/>
                      </a:rPr>
                      <m:t>𝑎</m:t>
                    </m:r>
                  </m:oMath>
                </a14:m>
                <a:r>
                  <a:rPr lang="en-IN" sz="1200" b="0" i="0" u="none" strike="noStrike" kern="1200" baseline="0" dirty="0" smtClean="0">
                    <a:solidFill>
                      <a:schemeClr val="tx1"/>
                    </a:solidFill>
                    <a:latin typeface="+mn-lt"/>
                    <a:ea typeface="+mn-ea"/>
                    <a:cs typeface="+mn-cs"/>
                  </a:rPr>
                  <a:t> and </a:t>
                </a:r>
                <a14:m>
                  <m:oMath xmlns:m="http://schemas.openxmlformats.org/officeDocument/2006/math">
                    <m:r>
                      <a:rPr lang="en-IN" sz="1200" b="0" i="1" u="none" strike="noStrike" kern="1200" baseline="0" dirty="0" smtClean="0">
                        <a:solidFill>
                          <a:schemeClr val="tx1"/>
                        </a:solidFill>
                        <a:latin typeface="Cambria Math"/>
                        <a:ea typeface="+mn-ea"/>
                        <a:cs typeface="+mn-cs"/>
                      </a:rPr>
                      <m:t>𝑏</m:t>
                    </m:r>
                  </m:oMath>
                </a14:m>
                <a:r>
                  <a:rPr lang="en-IN" sz="1200" b="0" i="0" u="none" strike="noStrike" kern="1200" baseline="0" dirty="0" smtClean="0">
                    <a:solidFill>
                      <a:schemeClr val="tx1"/>
                    </a:solidFill>
                    <a:latin typeface="+mn-lt"/>
                    <a:ea typeface="+mn-ea"/>
                    <a:cs typeface="+mn-cs"/>
                  </a:rPr>
                  <a:t> in </a:t>
                </a:r>
                <a14:m>
                  <m:oMath xmlns:m="http://schemas.openxmlformats.org/officeDocument/2006/math">
                    <m:r>
                      <a:rPr lang="en-IN" sz="1200" b="0" i="1" u="none" strike="noStrike" kern="1200" baseline="0" dirty="0" smtClean="0">
                        <a:solidFill>
                          <a:schemeClr val="tx1"/>
                        </a:solidFill>
                        <a:latin typeface="Cambria Math"/>
                        <a:ea typeface="+mn-ea"/>
                        <a:cs typeface="+mn-cs"/>
                      </a:rPr>
                      <m:t>𝐺</m:t>
                    </m:r>
                  </m:oMath>
                </a14:m>
                <a:r>
                  <a:rPr lang="en-IN" sz="1200" b="0" i="0" u="none" strike="noStrike" kern="1200" baseline="0" dirty="0" smtClean="0">
                    <a:solidFill>
                      <a:schemeClr val="tx1"/>
                    </a:solidFill>
                    <a:latin typeface="+mn-lt"/>
                    <a:ea typeface="+mn-ea"/>
                    <a:cs typeface="+mn-cs"/>
                  </a:rPr>
                  <a:t> is a sequence of nodes </a:t>
                </a:r>
                <a14:m>
                  <m:oMath xmlns:m="http://schemas.openxmlformats.org/officeDocument/2006/math">
                    <m:sSub>
                      <m:sSubPr>
                        <m:ctrlPr>
                          <a:rPr lang="en-IN" sz="1200" b="0" i="1" u="none" strike="noStrike" kern="1200" baseline="0" smtClean="0">
                            <a:solidFill>
                              <a:schemeClr val="tx1"/>
                            </a:solidFill>
                            <a:latin typeface="Cambria Math" panose="02040503050406030204" pitchFamily="18" charset="0"/>
                            <a:ea typeface="+mn-ea"/>
                            <a:cs typeface="+mn-cs"/>
                          </a:rPr>
                        </m:ctrlPr>
                      </m:sSubPr>
                      <m:e>
                        <m:r>
                          <a:rPr lang="en-IN"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mn-ea"/>
                            <a:cs typeface="+mn-cs"/>
                          </a:rPr>
                          <m:t>1</m:t>
                        </m:r>
                      </m:sub>
                    </m:sSub>
                    <m:r>
                      <a:rPr lang="en-US" sz="1200" b="0" i="1" u="none" strike="noStrike" kern="1200" baseline="0" smtClean="0">
                        <a:solidFill>
                          <a:schemeClr val="tx1"/>
                        </a:solidFill>
                        <a:latin typeface="Cambria Math"/>
                        <a:ea typeface="+mn-ea"/>
                        <a:cs typeface="+mn-cs"/>
                      </a:rPr>
                      <m:t>,…,</m:t>
                    </m:r>
                    <m:sSub>
                      <m:sSubPr>
                        <m:ctrlPr>
                          <a:rPr lang="en-US" sz="1200" b="0" i="1" u="none" strike="noStrike" kern="1200" baseline="0" smtClean="0">
                            <a:solidFill>
                              <a:schemeClr val="tx1"/>
                            </a:solidFill>
                            <a:latin typeface="Cambria Math" panose="02040503050406030204" pitchFamily="18" charset="0"/>
                            <a:ea typeface="+mn-ea"/>
                            <a:cs typeface="+mn-cs"/>
                          </a:rPr>
                        </m:ctrlPr>
                      </m:sSubPr>
                      <m:e>
                        <m:r>
                          <a:rPr lang="en-US"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mn-ea"/>
                            <a:cs typeface="+mn-cs"/>
                          </a:rPr>
                          <m:t>𝑛</m:t>
                        </m:r>
                        <m:r>
                          <a:rPr lang="en-US" sz="1200" b="0" i="1" u="none" strike="noStrike" kern="1200" baseline="0" smtClean="0">
                            <a:solidFill>
                              <a:schemeClr val="tx1"/>
                            </a:solidFill>
                            <a:latin typeface="Cambria Math"/>
                            <a:ea typeface="+mn-ea"/>
                            <a:cs typeface="+mn-cs"/>
                          </a:rPr>
                          <m:t>+1</m:t>
                        </m:r>
                      </m:sub>
                    </m:sSub>
                  </m:oMath>
                </a14:m>
                <a:r>
                  <a:rPr lang="en-IN" sz="1200" b="0" i="0" u="none" strike="noStrike" kern="1200" baseline="0" dirty="0" smtClean="0">
                    <a:solidFill>
                      <a:schemeClr val="tx1"/>
                    </a:solidFill>
                    <a:latin typeface="+mn-lt"/>
                    <a:ea typeface="+mn-ea"/>
                    <a:cs typeface="+mn-cs"/>
                  </a:rPr>
                  <a:t> such that </a:t>
                </a:r>
                <a14:m>
                  <m:oMath xmlns:m="http://schemas.openxmlformats.org/officeDocument/2006/math">
                    <m:sSub>
                      <m:sSubPr>
                        <m:ctrlPr>
                          <a:rPr lang="en-IN" sz="1200" b="0" i="1" u="none" strike="noStrike" kern="1200" baseline="0" smtClean="0">
                            <a:solidFill>
                              <a:schemeClr val="tx1"/>
                            </a:solidFill>
                            <a:latin typeface="Cambria Math" panose="02040503050406030204" pitchFamily="18" charset="0"/>
                            <a:ea typeface="+mn-ea"/>
                            <a:cs typeface="+mn-cs"/>
                          </a:rPr>
                        </m:ctrlPr>
                      </m:sSubPr>
                      <m:e>
                        <m:r>
                          <a:rPr lang="en-IN"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mn-ea"/>
                            <a:cs typeface="+mn-cs"/>
                          </a:rPr>
                          <m:t>1</m:t>
                        </m:r>
                      </m:sub>
                    </m:sSub>
                    <m:r>
                      <a:rPr lang="en-US" sz="1200" b="0" i="1" u="none" strike="noStrike" kern="1200" baseline="0" smtClean="0">
                        <a:solidFill>
                          <a:schemeClr val="tx1"/>
                        </a:solidFill>
                        <a:latin typeface="Cambria Math"/>
                        <a:ea typeface="+mn-ea"/>
                        <a:cs typeface="+mn-cs"/>
                      </a:rPr>
                      <m:t>=</m:t>
                    </m:r>
                    <m:r>
                      <a:rPr lang="en-US" sz="1200" b="0" i="1" u="none" strike="noStrike" kern="1200" baseline="0" smtClean="0">
                        <a:solidFill>
                          <a:schemeClr val="tx1"/>
                        </a:solidFill>
                        <a:latin typeface="Cambria Math"/>
                        <a:ea typeface="+mn-ea"/>
                        <a:cs typeface="+mn-cs"/>
                      </a:rPr>
                      <m:t>𝑎</m:t>
                    </m:r>
                  </m:oMath>
                </a14:m>
                <a:r>
                  <a:rPr lang="en-IN" sz="1200" b="0" i="0" u="none" strike="noStrike" kern="1200" baseline="0" dirty="0" smtClean="0">
                    <a:solidFill>
                      <a:schemeClr val="tx1"/>
                    </a:solidFill>
                    <a:latin typeface="+mn-lt"/>
                    <a:ea typeface="+mn-ea"/>
                    <a:cs typeface="+mn-cs"/>
                  </a:rPr>
                  <a:t> , </a:t>
                </a:r>
                <a14:m>
                  <m:oMath xmlns:m="http://schemas.openxmlformats.org/officeDocument/2006/math">
                    <m:sSub>
                      <m:sSubPr>
                        <m:ctrlPr>
                          <a:rPr lang="en-IN" sz="1200" b="0" i="1" u="none" strike="noStrike" kern="1200" baseline="0" smtClean="0">
                            <a:solidFill>
                              <a:schemeClr val="tx1"/>
                            </a:solidFill>
                            <a:latin typeface="Cambria Math" panose="02040503050406030204" pitchFamily="18" charset="0"/>
                            <a:ea typeface="+mn-ea"/>
                            <a:cs typeface="+mn-cs"/>
                          </a:rPr>
                        </m:ctrlPr>
                      </m:sSubPr>
                      <m:e>
                        <m:r>
                          <a:rPr lang="en-IN"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Cambria Math"/>
                            <a:cs typeface="+mn-cs"/>
                          </a:rPr>
                          <m:t>𝑛</m:t>
                        </m:r>
                        <m:r>
                          <a:rPr lang="en-US" sz="1200" b="0" i="1" u="none" strike="noStrike" kern="1200" baseline="0" smtClean="0">
                            <a:solidFill>
                              <a:schemeClr val="tx1"/>
                            </a:solidFill>
                            <a:latin typeface="Cambria Math"/>
                            <a:ea typeface="Cambria Math"/>
                            <a:cs typeface="+mn-cs"/>
                          </a:rPr>
                          <m:t>+1</m:t>
                        </m:r>
                      </m:sub>
                    </m:sSub>
                    <m:r>
                      <a:rPr lang="en-US" sz="1200" b="0" i="1" u="none" strike="noStrike" kern="1200" baseline="0" smtClean="0">
                        <a:solidFill>
                          <a:schemeClr val="tx1"/>
                        </a:solidFill>
                        <a:latin typeface="Cambria Math"/>
                        <a:ea typeface="+mn-ea"/>
                        <a:cs typeface="+mn-cs"/>
                      </a:rPr>
                      <m:t>=</m:t>
                    </m:r>
                    <m:r>
                      <a:rPr lang="en-US" sz="1200" b="0" i="1" u="none" strike="noStrike" kern="1200" baseline="0" smtClean="0">
                        <a:solidFill>
                          <a:schemeClr val="tx1"/>
                        </a:solidFill>
                        <a:latin typeface="Cambria Math"/>
                        <a:ea typeface="+mn-ea"/>
                        <a:cs typeface="+mn-cs"/>
                      </a:rPr>
                      <m:t>𝑏</m:t>
                    </m:r>
                  </m:oMath>
                </a14:m>
                <a:r>
                  <a:rPr lang="en-IN" sz="1200" b="0" i="0" u="none" strike="noStrike" kern="1200" baseline="0" dirty="0" smtClean="0">
                    <a:solidFill>
                      <a:schemeClr val="tx1"/>
                    </a:solidFill>
                    <a:latin typeface="+mn-lt"/>
                    <a:ea typeface="+mn-ea"/>
                    <a:cs typeface="+mn-cs"/>
                  </a:rPr>
                  <a:t> and (</a:t>
                </a:r>
                <a14:m>
                  <m:oMath xmlns:m="http://schemas.openxmlformats.org/officeDocument/2006/math">
                    <m:sSub>
                      <m:sSubPr>
                        <m:ctrlPr>
                          <a:rPr lang="en-IN" sz="1200" b="0" i="1" u="none" strike="noStrike" kern="1200" baseline="0" smtClean="0">
                            <a:solidFill>
                              <a:schemeClr val="tx1"/>
                            </a:solidFill>
                            <a:latin typeface="Cambria Math" panose="02040503050406030204" pitchFamily="18" charset="0"/>
                            <a:ea typeface="+mn-ea"/>
                            <a:cs typeface="+mn-cs"/>
                          </a:rPr>
                        </m:ctrlPr>
                      </m:sSubPr>
                      <m:e>
                        <m:r>
                          <a:rPr lang="en-IN"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Cambria Math"/>
                            <a:cs typeface="+mn-cs"/>
                          </a:rPr>
                          <m:t>𝑖</m:t>
                        </m:r>
                      </m:sub>
                    </m:sSub>
                  </m:oMath>
                </a14:m>
                <a:r>
                  <a:rPr lang="en-IN" sz="1200" b="0" i="0" u="none" strike="noStrike" kern="1200" baseline="0" dirty="0" smtClean="0">
                    <a:solidFill>
                      <a:schemeClr val="tx1"/>
                    </a:solidFill>
                    <a:latin typeface="+mn-lt"/>
                    <a:ea typeface="+mn-ea"/>
                    <a:cs typeface="+mn-cs"/>
                  </a:rPr>
                  <a:t>, </a:t>
                </a:r>
                <a14:m>
                  <m:oMath xmlns:m="http://schemas.openxmlformats.org/officeDocument/2006/math">
                    <m:sSub>
                      <m:sSubPr>
                        <m:ctrlPr>
                          <a:rPr lang="en-IN" sz="1200" b="0" i="1" u="none" strike="noStrike" kern="1200" baseline="0" smtClean="0">
                            <a:solidFill>
                              <a:schemeClr val="tx1"/>
                            </a:solidFill>
                            <a:latin typeface="Cambria Math" panose="02040503050406030204" pitchFamily="18" charset="0"/>
                            <a:ea typeface="+mn-ea"/>
                            <a:cs typeface="+mn-cs"/>
                          </a:rPr>
                        </m:ctrlPr>
                      </m:sSubPr>
                      <m:e>
                        <m:r>
                          <a:rPr lang="en-IN" sz="1200" b="0" i="1" u="none" strike="noStrike" kern="1200" baseline="0" smtClean="0">
                            <a:solidFill>
                              <a:schemeClr val="tx1"/>
                            </a:solidFill>
                            <a:latin typeface="Cambria Math"/>
                            <a:ea typeface="Cambria Math"/>
                            <a:cs typeface="+mn-cs"/>
                          </a:rPr>
                          <m:t>𝜏</m:t>
                        </m:r>
                      </m:e>
                      <m:sub>
                        <m:r>
                          <a:rPr lang="en-US" sz="1200" b="0" i="1" u="none" strike="noStrike" kern="1200" baseline="0" smtClean="0">
                            <a:solidFill>
                              <a:schemeClr val="tx1"/>
                            </a:solidFill>
                            <a:latin typeface="Cambria Math"/>
                            <a:ea typeface="Cambria Math"/>
                            <a:cs typeface="+mn-cs"/>
                          </a:rPr>
                          <m:t>𝑖</m:t>
                        </m:r>
                        <m:r>
                          <a:rPr lang="en-US" sz="1200" b="0" i="1" u="none" strike="noStrike" kern="1200" baseline="0" smtClean="0">
                            <a:solidFill>
                              <a:schemeClr val="tx1"/>
                            </a:solidFill>
                            <a:latin typeface="Cambria Math"/>
                            <a:ea typeface="Cambria Math"/>
                            <a:cs typeface="+mn-cs"/>
                          </a:rPr>
                          <m:t>+1</m:t>
                        </m:r>
                      </m:sub>
                    </m:sSub>
                  </m:oMath>
                </a14:m>
                <a:r>
                  <a:rPr lang="en-IN" sz="1200" b="0" i="0" u="none" strike="noStrike" kern="1200" baseline="0" dirty="0" smtClean="0">
                    <a:solidFill>
                      <a:schemeClr val="tx1"/>
                    </a:solidFill>
                    <a:latin typeface="+mn-lt"/>
                    <a:ea typeface="+mn-ea"/>
                    <a:cs typeface="+mn-cs"/>
                  </a:rPr>
                  <a:t>), </a:t>
                </a:r>
                <a14:m>
                  <m:oMath xmlns:m="http://schemas.openxmlformats.org/officeDocument/2006/math">
                    <m:r>
                      <a:rPr lang="en-IN" sz="1200" b="0" i="1" u="none" strike="noStrike" kern="1200" baseline="0" dirty="0" smtClean="0">
                        <a:solidFill>
                          <a:schemeClr val="tx1"/>
                        </a:solidFill>
                        <a:latin typeface="Cambria Math"/>
                        <a:ea typeface="+mn-ea"/>
                        <a:cs typeface="+mn-cs"/>
                      </a:rPr>
                      <m:t>𝑖</m:t>
                    </m:r>
                    <m:r>
                      <a:rPr lang="en-IN" sz="1200" b="0" i="1" u="none" strike="noStrike" kern="1200" baseline="0" dirty="0" smtClean="0">
                        <a:solidFill>
                          <a:schemeClr val="tx1"/>
                        </a:solidFill>
                        <a:latin typeface="Cambria Math"/>
                        <a:ea typeface="+mn-ea"/>
                        <a:cs typeface="+mn-cs"/>
                      </a:rPr>
                      <m:t> = 1,…,</m:t>
                    </m:r>
                    <m:r>
                      <a:rPr lang="en-IN" sz="1200" b="0" i="1" u="none" strike="noStrike" kern="1200" baseline="0" dirty="0" smtClean="0">
                        <a:solidFill>
                          <a:schemeClr val="tx1"/>
                        </a:solidFill>
                        <a:latin typeface="Cambria Math"/>
                        <a:ea typeface="+mn-ea"/>
                        <a:cs typeface="+mn-cs"/>
                      </a:rPr>
                      <m:t>𝑛</m:t>
                    </m:r>
                    <m:r>
                      <a:rPr lang="en-IN" sz="1200" b="0" i="1" u="none" strike="noStrike" kern="1200" baseline="0" dirty="0" smtClean="0">
                        <a:solidFill>
                          <a:schemeClr val="tx1"/>
                        </a:solidFill>
                        <a:latin typeface="Cambria Math"/>
                        <a:ea typeface="+mn-ea"/>
                        <a:cs typeface="+mn-cs"/>
                      </a:rPr>
                      <m:t>,</m:t>
                    </m:r>
                  </m:oMath>
                </a14:m>
                <a:r>
                  <a:rPr lang="en-IN" sz="1200" b="0" i="0" u="none" strike="noStrike" kern="1200" baseline="0" dirty="0" smtClean="0">
                    <a:solidFill>
                      <a:schemeClr val="tx1"/>
                    </a:solidFill>
                    <a:latin typeface="+mn-lt"/>
                    <a:ea typeface="+mn-ea"/>
                    <a:cs typeface="+mn-cs"/>
                  </a:rPr>
                  <a:t> is an edge of G. The distance between two region nodes </a:t>
                </a:r>
                <a14:m>
                  <m:oMath xmlns:m="http://schemas.openxmlformats.org/officeDocument/2006/math">
                    <m:r>
                      <a:rPr lang="en-IN" sz="1200" b="0" i="1" u="none" strike="noStrike" kern="1200" baseline="0" dirty="0" smtClean="0">
                        <a:solidFill>
                          <a:schemeClr val="tx1"/>
                        </a:solidFill>
                        <a:latin typeface="Cambria Math"/>
                        <a:ea typeface="+mn-ea"/>
                        <a:cs typeface="+mn-cs"/>
                      </a:rPr>
                      <m:t>𝑎</m:t>
                    </m:r>
                  </m:oMath>
                </a14:m>
                <a:r>
                  <a:rPr lang="en-IN" sz="1200" b="0" i="0" u="none" strike="noStrike" kern="1200" baseline="0" dirty="0" smtClean="0">
                    <a:solidFill>
                      <a:schemeClr val="tx1"/>
                    </a:solidFill>
                    <a:latin typeface="+mn-lt"/>
                    <a:ea typeface="+mn-ea"/>
                    <a:cs typeface="+mn-cs"/>
                  </a:rPr>
                  <a:t> and </a:t>
                </a:r>
                <a14:m>
                  <m:oMath xmlns:m="http://schemas.openxmlformats.org/officeDocument/2006/math">
                    <m:r>
                      <a:rPr lang="en-IN" sz="1200" b="0" i="1" u="none" strike="noStrike" kern="1200" baseline="0" dirty="0" smtClean="0">
                        <a:solidFill>
                          <a:schemeClr val="tx1"/>
                        </a:solidFill>
                        <a:latin typeface="Cambria Math"/>
                        <a:ea typeface="+mn-ea"/>
                        <a:cs typeface="+mn-cs"/>
                      </a:rPr>
                      <m:t>𝑏</m:t>
                    </m:r>
                  </m:oMath>
                </a14:m>
                <a:r>
                  <a:rPr lang="en-IN" sz="1200" b="0" i="0" u="none" strike="noStrike" kern="1200" baseline="0" dirty="0" smtClean="0">
                    <a:solidFill>
                      <a:schemeClr val="tx1"/>
                    </a:solidFill>
                    <a:latin typeface="+mn-lt"/>
                    <a:ea typeface="+mn-ea"/>
                    <a:cs typeface="+mn-cs"/>
                  </a:rPr>
                  <a:t>, denoted </a:t>
                </a:r>
                <a14:m>
                  <m:oMath xmlns:m="http://schemas.openxmlformats.org/officeDocument/2006/math">
                    <m:sSub>
                      <m:sSubPr>
                        <m:ctrlPr>
                          <a:rPr lang="en-IN"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𝑑</m:t>
                        </m:r>
                      </m:e>
                      <m:sub>
                        <m:r>
                          <a:rPr lang="en-US" sz="1200" b="0" i="1" u="none" strike="noStrike" kern="1200" baseline="0" dirty="0" smtClean="0">
                            <a:solidFill>
                              <a:schemeClr val="tx1"/>
                            </a:solidFill>
                            <a:latin typeface="Cambria Math"/>
                            <a:ea typeface="+mn-ea"/>
                            <a:cs typeface="+mn-cs"/>
                          </a:rPr>
                          <m:t>𝐺</m:t>
                        </m:r>
                      </m:sub>
                    </m:sSub>
                    <m:r>
                      <a:rPr lang="en-IN" sz="1200" b="0" i="1" u="none" strike="noStrike" kern="1200" baseline="0" dirty="0" smtClean="0">
                        <a:solidFill>
                          <a:schemeClr val="tx1"/>
                        </a:solidFill>
                        <a:latin typeface="Cambria Math"/>
                        <a:ea typeface="+mn-ea"/>
                        <a:cs typeface="+mn-cs"/>
                      </a:rPr>
                      <m:t> </m:t>
                    </m:r>
                    <m:d>
                      <m:dPr>
                        <m:ctrlPr>
                          <a:rPr lang="en-IN" sz="1200" b="0" i="1" u="none" strike="noStrike" kern="1200" baseline="0" dirty="0" smtClean="0">
                            <a:solidFill>
                              <a:schemeClr val="tx1"/>
                            </a:solidFill>
                            <a:latin typeface="Cambria Math" panose="02040503050406030204" pitchFamily="18" charset="0"/>
                            <a:ea typeface="+mn-ea"/>
                            <a:cs typeface="+mn-cs"/>
                          </a:rPr>
                        </m:ctrlPr>
                      </m:dPr>
                      <m:e>
                        <m:r>
                          <a:rPr lang="en-IN" sz="1200" b="0" i="1" u="none" strike="noStrike" kern="1200" baseline="0" dirty="0" smtClean="0">
                            <a:solidFill>
                              <a:schemeClr val="tx1"/>
                            </a:solidFill>
                            <a:latin typeface="Cambria Math"/>
                            <a:ea typeface="+mn-ea"/>
                            <a:cs typeface="+mn-cs"/>
                          </a:rPr>
                          <m:t>𝑎</m:t>
                        </m:r>
                        <m:r>
                          <a:rPr lang="en-US" sz="1200" b="0" i="1" u="none" strike="noStrike" kern="1200" baseline="0" dirty="0" smtClean="0">
                            <a:solidFill>
                              <a:schemeClr val="tx1"/>
                            </a:solidFill>
                            <a:latin typeface="Cambria Math"/>
                            <a:ea typeface="+mn-ea"/>
                            <a:cs typeface="+mn-cs"/>
                          </a:rPr>
                          <m:t>,</m:t>
                        </m:r>
                        <m:r>
                          <a:rPr lang="en-IN" sz="1200" b="0" i="1" u="none" strike="noStrike" kern="1200" baseline="0" dirty="0" smtClean="0">
                            <a:solidFill>
                              <a:schemeClr val="tx1"/>
                            </a:solidFill>
                            <a:latin typeface="Cambria Math"/>
                            <a:ea typeface="+mn-ea"/>
                            <a:cs typeface="+mn-cs"/>
                          </a:rPr>
                          <m:t> </m:t>
                        </m:r>
                        <m:r>
                          <a:rPr lang="en-IN" sz="1200" b="0" i="1" u="none" strike="noStrike" kern="1200" baseline="0" dirty="0" smtClean="0">
                            <a:solidFill>
                              <a:schemeClr val="tx1"/>
                            </a:solidFill>
                            <a:latin typeface="Cambria Math"/>
                            <a:ea typeface="+mn-ea"/>
                            <a:cs typeface="+mn-cs"/>
                          </a:rPr>
                          <m:t>𝑏</m:t>
                        </m:r>
                      </m:e>
                    </m:d>
                  </m:oMath>
                </a14:m>
                <a:r>
                  <a:rPr lang="en-IN" sz="1200" b="0" i="0" u="none" strike="noStrike" kern="1200" baseline="0" dirty="0" smtClean="0">
                    <a:solidFill>
                      <a:schemeClr val="tx1"/>
                    </a:solidFill>
                    <a:latin typeface="+mn-lt"/>
                    <a:ea typeface="+mn-ea"/>
                    <a:cs typeface="+mn-cs"/>
                  </a:rPr>
                  <a:t> is the length of the shortest path between </a:t>
                </a:r>
                <a14:m>
                  <m:oMath xmlns:m="http://schemas.openxmlformats.org/officeDocument/2006/math">
                    <m:r>
                      <a:rPr lang="en-IN" sz="1200" b="0" i="1" u="none" strike="noStrike" kern="1200" baseline="0" dirty="0" smtClean="0">
                        <a:solidFill>
                          <a:schemeClr val="tx1"/>
                        </a:solidFill>
                        <a:latin typeface="Cambria Math"/>
                        <a:ea typeface="+mn-ea"/>
                        <a:cs typeface="+mn-cs"/>
                      </a:rPr>
                      <m:t>𝑎</m:t>
                    </m:r>
                  </m:oMath>
                </a14:m>
                <a:r>
                  <a:rPr lang="en-IN" sz="1200" b="0" i="0" u="none" strike="noStrike" kern="1200" baseline="0" dirty="0" smtClean="0">
                    <a:solidFill>
                      <a:schemeClr val="tx1"/>
                    </a:solidFill>
                    <a:latin typeface="+mn-lt"/>
                    <a:ea typeface="+mn-ea"/>
                    <a:cs typeface="+mn-cs"/>
                  </a:rPr>
                  <a:t> and </a:t>
                </a:r>
                <a14:m>
                  <m:oMath xmlns:m="http://schemas.openxmlformats.org/officeDocument/2006/math">
                    <m:r>
                      <a:rPr lang="en-IN" sz="1200" b="0" i="1" u="none" strike="noStrike" kern="1200" baseline="0" dirty="0" smtClean="0">
                        <a:solidFill>
                          <a:schemeClr val="tx1"/>
                        </a:solidFill>
                        <a:latin typeface="Cambria Math"/>
                        <a:ea typeface="+mn-ea"/>
                        <a:cs typeface="+mn-cs"/>
                      </a:rPr>
                      <m:t>𝑏</m:t>
                    </m:r>
                  </m:oMath>
                </a14:m>
                <a:r>
                  <a:rPr lang="en-IN"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Varying </a:t>
                </a:r>
                <a14:m>
                  <m:oMath xmlns:m="http://schemas.openxmlformats.org/officeDocument/2006/math">
                    <m:r>
                      <a:rPr lang="en-US" sz="1200" b="0" i="1" u="none" strike="noStrike" kern="1200" baseline="0" smtClean="0">
                        <a:solidFill>
                          <a:schemeClr val="tx1"/>
                        </a:solidFill>
                        <a:latin typeface="Cambria Math"/>
                        <a:ea typeface="Cambria Math"/>
                        <a:cs typeface="+mn-cs"/>
                      </a:rPr>
                      <m:t>𝛽</m:t>
                    </m:r>
                  </m:oMath>
                </a14:m>
                <a:r>
                  <a:rPr lang="en-IN" dirty="0" smtClean="0"/>
                  <a:t> allows different correspondence</a:t>
                </a:r>
                <a:r>
                  <a:rPr lang="en-IN" baseline="0" dirty="0" smtClean="0"/>
                  <a:t> </a:t>
                </a:r>
              </a:p>
              <a:p>
                <a:endParaRPr lang="en-IN" dirty="0"/>
              </a:p>
            </p:txBody>
          </p:sp>
        </mc:Choice>
        <mc:Fallback xmlns="">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The graph G is a connected graph as all regions nodes of </a:t>
                </a:r>
                <a:r>
                  <a:rPr lang="en-IN" sz="1200" b="0" i="0" u="none" strike="noStrike" kern="1200" baseline="0" dirty="0" smtClean="0">
                    <a:solidFill>
                      <a:schemeClr val="tx1"/>
                    </a:solidFill>
                    <a:latin typeface="Cambria Math"/>
                    <a:ea typeface="+mn-ea"/>
                    <a:cs typeface="+mn-cs"/>
                  </a:rPr>
                  <a:t>𝐺</a:t>
                </a:r>
                <a:r>
                  <a:rPr lang="en-IN" sz="1200" b="0" i="0" u="none" strike="noStrike" kern="1200" baseline="0" dirty="0" smtClean="0">
                    <a:solidFill>
                      <a:schemeClr val="tx1"/>
                    </a:solidFill>
                    <a:latin typeface="+mn-lt"/>
                    <a:ea typeface="+mn-ea"/>
                    <a:cs typeface="+mn-cs"/>
                  </a:rPr>
                  <a:t> contain tetrahedron that either share a face to another tetrahedron or contain face in another region node.</a:t>
                </a:r>
              </a:p>
              <a:p>
                <a:r>
                  <a:rPr lang="en-IN" sz="1200" b="0" i="0" u="none" strike="noStrike" kern="1200" baseline="0" dirty="0" smtClean="0">
                    <a:solidFill>
                      <a:schemeClr val="tx1"/>
                    </a:solidFill>
                    <a:latin typeface="+mn-lt"/>
                    <a:ea typeface="+mn-ea"/>
                    <a:cs typeface="+mn-cs"/>
                  </a:rPr>
                  <a:t>A </a:t>
                </a:r>
                <a:r>
                  <a:rPr lang="en-IN" sz="1200" b="1" i="0" u="none" strike="noStrike" kern="1200" baseline="0" dirty="0" smtClean="0">
                    <a:solidFill>
                      <a:schemeClr val="tx1"/>
                    </a:solidFill>
                    <a:latin typeface="+mn-lt"/>
                    <a:ea typeface="+mn-ea"/>
                    <a:cs typeface="+mn-cs"/>
                  </a:rPr>
                  <a:t>path</a:t>
                </a:r>
                <a:r>
                  <a:rPr lang="en-IN" sz="1200" b="0" i="0" u="none" strike="noStrike" kern="1200" baseline="0" dirty="0" smtClean="0">
                    <a:solidFill>
                      <a:schemeClr val="tx1"/>
                    </a:solidFill>
                    <a:latin typeface="+mn-lt"/>
                    <a:ea typeface="+mn-ea"/>
                    <a:cs typeface="+mn-cs"/>
                  </a:rPr>
                  <a:t> of length n connecting two region nodes </a:t>
                </a:r>
                <a:r>
                  <a:rPr lang="en-IN" sz="1200" b="0" i="0" u="none" strike="noStrike" kern="1200" baseline="0" dirty="0" smtClean="0">
                    <a:solidFill>
                      <a:schemeClr val="tx1"/>
                    </a:solidFill>
                    <a:latin typeface="Cambria Math"/>
                    <a:ea typeface="+mn-ea"/>
                    <a:cs typeface="+mn-cs"/>
                  </a:rPr>
                  <a:t>𝑎</a:t>
                </a:r>
                <a:r>
                  <a:rPr lang="en-IN" sz="1200" b="0" i="0" u="none" strike="noStrike" kern="1200" baseline="0" dirty="0" smtClean="0">
                    <a:solidFill>
                      <a:schemeClr val="tx1"/>
                    </a:solidFill>
                    <a:latin typeface="+mn-lt"/>
                    <a:ea typeface="+mn-ea"/>
                    <a:cs typeface="+mn-cs"/>
                  </a:rPr>
                  <a:t> and </a:t>
                </a:r>
                <a:r>
                  <a:rPr lang="en-IN" sz="1200" b="0" i="0" u="none" strike="noStrike" kern="1200" baseline="0" dirty="0" smtClean="0">
                    <a:solidFill>
                      <a:schemeClr val="tx1"/>
                    </a:solidFill>
                    <a:latin typeface="Cambria Math"/>
                    <a:ea typeface="+mn-ea"/>
                    <a:cs typeface="+mn-cs"/>
                  </a:rPr>
                  <a:t>𝑏</a:t>
                </a:r>
                <a:r>
                  <a:rPr lang="en-IN" sz="1200" b="0" i="0" u="none" strike="noStrike" kern="1200" baseline="0" dirty="0" smtClean="0">
                    <a:solidFill>
                      <a:schemeClr val="tx1"/>
                    </a:solidFill>
                    <a:latin typeface="+mn-lt"/>
                    <a:ea typeface="+mn-ea"/>
                    <a:cs typeface="+mn-cs"/>
                  </a:rPr>
                  <a:t> in </a:t>
                </a:r>
                <a:r>
                  <a:rPr lang="en-IN" sz="1200" b="0" i="0" u="none" strike="noStrike" kern="1200" baseline="0" dirty="0" smtClean="0">
                    <a:solidFill>
                      <a:schemeClr val="tx1"/>
                    </a:solidFill>
                    <a:latin typeface="Cambria Math"/>
                    <a:ea typeface="+mn-ea"/>
                    <a:cs typeface="+mn-cs"/>
                  </a:rPr>
                  <a:t>𝐺</a:t>
                </a:r>
                <a:r>
                  <a:rPr lang="en-IN" sz="1200" b="0" i="0" u="none" strike="noStrike" kern="1200" baseline="0" dirty="0" smtClean="0">
                    <a:solidFill>
                      <a:schemeClr val="tx1"/>
                    </a:solidFill>
                    <a:latin typeface="+mn-lt"/>
                    <a:ea typeface="+mn-ea"/>
                    <a:cs typeface="+mn-cs"/>
                  </a:rPr>
                  <a:t> is a sequence of nodes </a:t>
                </a:r>
                <a:r>
                  <a:rPr lang="en-IN" sz="1200" b="0" i="0" u="none" strike="noStrike" kern="1200" baseline="0" smtClean="0">
                    <a:solidFill>
                      <a:schemeClr val="tx1"/>
                    </a:solidFill>
                    <a:latin typeface="Cambria Math"/>
                    <a:ea typeface="Cambria Math"/>
                    <a:cs typeface="+mn-cs"/>
                  </a:rPr>
                  <a:t>𝜏</a:t>
                </a:r>
                <a:r>
                  <a:rPr lang="en-IN" sz="1200" b="0" i="0" u="none" strike="noStrike" kern="1200" baseline="0" smtClean="0">
                    <a:solidFill>
                      <a:schemeClr val="tx1"/>
                    </a:solidFill>
                    <a:latin typeface="Cambria Math"/>
                    <a:ea typeface="+mn-ea"/>
                    <a:cs typeface="+mn-cs"/>
                  </a:rPr>
                  <a:t>_</a:t>
                </a:r>
                <a:r>
                  <a:rPr lang="en-US" sz="1200" b="0" i="0" u="none" strike="noStrike" kern="1200" baseline="0" smtClean="0">
                    <a:solidFill>
                      <a:schemeClr val="tx1"/>
                    </a:solidFill>
                    <a:latin typeface="Cambria Math"/>
                    <a:ea typeface="+mn-ea"/>
                    <a:cs typeface="+mn-cs"/>
                  </a:rPr>
                  <a:t>1,…,</a:t>
                </a:r>
                <a:r>
                  <a:rPr lang="en-US" sz="1200" b="0" i="0" u="none" strike="noStrike" kern="1200" baseline="0" smtClean="0">
                    <a:solidFill>
                      <a:schemeClr val="tx1"/>
                    </a:solidFill>
                    <a:latin typeface="Cambria Math"/>
                    <a:ea typeface="Cambria Math"/>
                    <a:cs typeface="+mn-cs"/>
                  </a:rPr>
                  <a:t>𝜏</a:t>
                </a:r>
                <a:r>
                  <a:rPr lang="en-US" sz="1200" b="0" i="0" u="none" strike="noStrike" kern="1200" baseline="0" smtClean="0">
                    <a:solidFill>
                      <a:schemeClr val="tx1"/>
                    </a:solidFill>
                    <a:latin typeface="Cambria Math"/>
                    <a:ea typeface="+mn-ea"/>
                    <a:cs typeface="+mn-cs"/>
                  </a:rPr>
                  <a:t>_(𝑛+1)</a:t>
                </a:r>
                <a:r>
                  <a:rPr lang="en-IN" sz="1200" b="0" i="0" u="none" strike="noStrike" kern="1200" baseline="0" dirty="0" smtClean="0">
                    <a:solidFill>
                      <a:schemeClr val="tx1"/>
                    </a:solidFill>
                    <a:latin typeface="+mn-lt"/>
                    <a:ea typeface="+mn-ea"/>
                    <a:cs typeface="+mn-cs"/>
                  </a:rPr>
                  <a:t> such that </a:t>
                </a:r>
                <a:r>
                  <a:rPr lang="en-IN" sz="1200" b="0" i="0" u="none" strike="noStrike" kern="1200" baseline="0" smtClean="0">
                    <a:solidFill>
                      <a:schemeClr val="tx1"/>
                    </a:solidFill>
                    <a:latin typeface="Cambria Math"/>
                    <a:ea typeface="Cambria Math"/>
                    <a:cs typeface="+mn-cs"/>
                  </a:rPr>
                  <a:t>𝜏</a:t>
                </a:r>
                <a:r>
                  <a:rPr lang="en-IN" sz="1200" b="0" i="0" u="none" strike="noStrike" kern="1200" baseline="0" smtClean="0">
                    <a:solidFill>
                      <a:schemeClr val="tx1"/>
                    </a:solidFill>
                    <a:latin typeface="Cambria Math"/>
                    <a:ea typeface="+mn-ea"/>
                    <a:cs typeface="+mn-cs"/>
                  </a:rPr>
                  <a:t>_</a:t>
                </a:r>
                <a:r>
                  <a:rPr lang="en-US" sz="1200" b="0" i="0" u="none" strike="noStrike" kern="1200" baseline="0" smtClean="0">
                    <a:solidFill>
                      <a:schemeClr val="tx1"/>
                    </a:solidFill>
                    <a:latin typeface="Cambria Math"/>
                    <a:ea typeface="+mn-ea"/>
                    <a:cs typeface="+mn-cs"/>
                  </a:rPr>
                  <a:t>1</a:t>
                </a:r>
                <a:r>
                  <a:rPr lang="en-US" sz="1200" b="0" i="0" u="none" strike="noStrike" kern="1200" baseline="0" smtClean="0">
                    <a:solidFill>
                      <a:schemeClr val="tx1"/>
                    </a:solidFill>
                    <a:latin typeface="Cambria Math"/>
                    <a:ea typeface="+mn-ea"/>
                    <a:cs typeface="+mn-cs"/>
                  </a:rPr>
                  <a:t>=𝑎</a:t>
                </a:r>
                <a:r>
                  <a:rPr lang="en-IN" sz="1200" b="0" i="0" u="none" strike="noStrike" kern="1200" baseline="0" dirty="0" smtClean="0">
                    <a:solidFill>
                      <a:schemeClr val="tx1"/>
                    </a:solidFill>
                    <a:latin typeface="+mn-lt"/>
                    <a:ea typeface="+mn-ea"/>
                    <a:cs typeface="+mn-cs"/>
                  </a:rPr>
                  <a:t> , </a:t>
                </a:r>
                <a:r>
                  <a:rPr lang="en-IN" sz="1200" b="0" i="0" u="none" strike="noStrike" kern="1200" baseline="0" smtClean="0">
                    <a:solidFill>
                      <a:schemeClr val="tx1"/>
                    </a:solidFill>
                    <a:latin typeface="Cambria Math"/>
                    <a:ea typeface="Cambria Math"/>
                    <a:cs typeface="+mn-cs"/>
                  </a:rPr>
                  <a:t>𝜏</a:t>
                </a:r>
                <a:r>
                  <a:rPr lang="en-IN" sz="1200" b="0" i="0" u="none" strike="noStrike" kern="1200" baseline="0" smtClean="0">
                    <a:solidFill>
                      <a:schemeClr val="tx1"/>
                    </a:solidFill>
                    <a:latin typeface="Cambria Math"/>
                    <a:ea typeface="+mn-ea"/>
                    <a:cs typeface="+mn-cs"/>
                  </a:rPr>
                  <a:t>_(</a:t>
                </a:r>
                <a:r>
                  <a:rPr lang="en-US" sz="1200" b="0" i="0" u="none" strike="noStrike" kern="1200" baseline="0" smtClean="0">
                    <a:solidFill>
                      <a:schemeClr val="tx1"/>
                    </a:solidFill>
                    <a:latin typeface="Cambria Math"/>
                    <a:ea typeface="Cambria Math"/>
                    <a:cs typeface="+mn-cs"/>
                  </a:rPr>
                  <a:t>𝑛+1</a:t>
                </a:r>
                <a:r>
                  <a:rPr lang="en-IN" sz="1200" b="0" i="0" u="none" strike="noStrike" kern="1200" baseline="0" smtClean="0">
                    <a:solidFill>
                      <a:schemeClr val="tx1"/>
                    </a:solidFill>
                    <a:latin typeface="Cambria Math"/>
                    <a:ea typeface="+mn-ea"/>
                    <a:cs typeface="+mn-cs"/>
                  </a:rPr>
                  <a:t>)</a:t>
                </a:r>
                <a:r>
                  <a:rPr lang="en-US" sz="1200" b="0" i="0" u="none" strike="noStrike" kern="1200" baseline="0" smtClean="0">
                    <a:solidFill>
                      <a:schemeClr val="tx1"/>
                    </a:solidFill>
                    <a:latin typeface="Cambria Math"/>
                    <a:ea typeface="+mn-ea"/>
                    <a:cs typeface="+mn-cs"/>
                  </a:rPr>
                  <a:t>=𝑏</a:t>
                </a:r>
                <a:r>
                  <a:rPr lang="en-IN" sz="1200" b="0" i="0" u="none" strike="noStrike" kern="1200" baseline="0" dirty="0" smtClean="0">
                    <a:solidFill>
                      <a:schemeClr val="tx1"/>
                    </a:solidFill>
                    <a:latin typeface="+mn-lt"/>
                    <a:ea typeface="+mn-ea"/>
                    <a:cs typeface="+mn-cs"/>
                  </a:rPr>
                  <a:t> and (</a:t>
                </a:r>
                <a:r>
                  <a:rPr lang="en-IN" sz="1200" b="0" i="0" u="none" strike="noStrike" kern="1200" baseline="0" smtClean="0">
                    <a:solidFill>
                      <a:schemeClr val="tx1"/>
                    </a:solidFill>
                    <a:latin typeface="Cambria Math"/>
                    <a:ea typeface="Cambria Math"/>
                    <a:cs typeface="+mn-cs"/>
                  </a:rPr>
                  <a:t>𝜏</a:t>
                </a:r>
                <a:r>
                  <a:rPr lang="en-IN" sz="1200" b="0" i="0" u="none" strike="noStrike" kern="1200" baseline="0" smtClean="0">
                    <a:solidFill>
                      <a:schemeClr val="tx1"/>
                    </a:solidFill>
                    <a:latin typeface="Cambria Math"/>
                    <a:ea typeface="+mn-ea"/>
                    <a:cs typeface="+mn-cs"/>
                  </a:rPr>
                  <a:t>_</a:t>
                </a:r>
                <a:r>
                  <a:rPr lang="en-US" sz="1200" b="0" i="0" u="none" strike="noStrike" kern="1200" baseline="0" smtClean="0">
                    <a:solidFill>
                      <a:schemeClr val="tx1"/>
                    </a:solidFill>
                    <a:latin typeface="Cambria Math"/>
                    <a:ea typeface="Cambria Math"/>
                    <a:cs typeface="+mn-cs"/>
                  </a:rPr>
                  <a:t>𝑖</a:t>
                </a:r>
                <a:r>
                  <a:rPr lang="en-IN" sz="1200" b="0" i="0" u="none" strike="noStrike" kern="1200" baseline="0" dirty="0" smtClean="0">
                    <a:solidFill>
                      <a:schemeClr val="tx1"/>
                    </a:solidFill>
                    <a:latin typeface="+mn-lt"/>
                    <a:ea typeface="+mn-ea"/>
                    <a:cs typeface="+mn-cs"/>
                  </a:rPr>
                  <a:t>, </a:t>
                </a:r>
                <a:r>
                  <a:rPr lang="en-IN" sz="1200" b="0" i="0" u="none" strike="noStrike" kern="1200" baseline="0" smtClean="0">
                    <a:solidFill>
                      <a:schemeClr val="tx1"/>
                    </a:solidFill>
                    <a:latin typeface="Cambria Math"/>
                    <a:ea typeface="Cambria Math"/>
                    <a:cs typeface="+mn-cs"/>
                  </a:rPr>
                  <a:t>𝜏</a:t>
                </a:r>
                <a:r>
                  <a:rPr lang="en-IN" sz="1200" b="0" i="0" u="none" strike="noStrike" kern="1200" baseline="0" smtClean="0">
                    <a:solidFill>
                      <a:schemeClr val="tx1"/>
                    </a:solidFill>
                    <a:latin typeface="Cambria Math"/>
                    <a:ea typeface="+mn-ea"/>
                    <a:cs typeface="+mn-cs"/>
                  </a:rPr>
                  <a:t>_(</a:t>
                </a:r>
                <a:r>
                  <a:rPr lang="en-US" sz="1200" b="0" i="0" u="none" strike="noStrike" kern="1200" baseline="0" smtClean="0">
                    <a:solidFill>
                      <a:schemeClr val="tx1"/>
                    </a:solidFill>
                    <a:latin typeface="Cambria Math"/>
                    <a:ea typeface="Cambria Math"/>
                    <a:cs typeface="+mn-cs"/>
                  </a:rPr>
                  <a:t>𝑖+1</a:t>
                </a:r>
                <a:r>
                  <a:rPr lang="en-IN" sz="1200" b="0" i="0" u="none" strike="noStrike" kern="1200" baseline="0" smtClean="0">
                    <a:solidFill>
                      <a:schemeClr val="tx1"/>
                    </a:solidFill>
                    <a:latin typeface="Cambria Math"/>
                    <a:ea typeface="+mn-ea"/>
                    <a:cs typeface="+mn-cs"/>
                  </a:rPr>
                  <a:t>)</a:t>
                </a:r>
                <a:r>
                  <a:rPr lang="en-IN" sz="1200" b="0" i="0"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Cambria Math"/>
                    <a:ea typeface="+mn-ea"/>
                    <a:cs typeface="+mn-cs"/>
                  </a:rPr>
                  <a:t>𝑖 = 1,…,𝑛,</a:t>
                </a:r>
                <a:r>
                  <a:rPr lang="en-IN" sz="1200" b="0" i="0" u="none" strike="noStrike" kern="1200" baseline="0" dirty="0" smtClean="0">
                    <a:solidFill>
                      <a:schemeClr val="tx1"/>
                    </a:solidFill>
                    <a:latin typeface="+mn-lt"/>
                    <a:ea typeface="+mn-ea"/>
                    <a:cs typeface="+mn-cs"/>
                  </a:rPr>
                  <a:t> is an edge of G. The distance between two region nodes </a:t>
                </a:r>
                <a:r>
                  <a:rPr lang="en-IN" sz="1200" b="0" i="0" u="none" strike="noStrike" kern="1200" baseline="0" dirty="0" smtClean="0">
                    <a:solidFill>
                      <a:schemeClr val="tx1"/>
                    </a:solidFill>
                    <a:latin typeface="Cambria Math"/>
                    <a:ea typeface="+mn-ea"/>
                    <a:cs typeface="+mn-cs"/>
                  </a:rPr>
                  <a:t>𝑎</a:t>
                </a:r>
                <a:r>
                  <a:rPr lang="en-IN" sz="1200" b="0" i="0" u="none" strike="noStrike" kern="1200" baseline="0" dirty="0" smtClean="0">
                    <a:solidFill>
                      <a:schemeClr val="tx1"/>
                    </a:solidFill>
                    <a:latin typeface="+mn-lt"/>
                    <a:ea typeface="+mn-ea"/>
                    <a:cs typeface="+mn-cs"/>
                  </a:rPr>
                  <a:t> and </a:t>
                </a:r>
                <a:r>
                  <a:rPr lang="en-IN" sz="1200" b="0" i="0" u="none" strike="noStrike" kern="1200" baseline="0" dirty="0" smtClean="0">
                    <a:solidFill>
                      <a:schemeClr val="tx1"/>
                    </a:solidFill>
                    <a:latin typeface="Cambria Math"/>
                    <a:ea typeface="+mn-ea"/>
                    <a:cs typeface="+mn-cs"/>
                  </a:rPr>
                  <a:t>𝑏</a:t>
                </a:r>
                <a:r>
                  <a:rPr lang="en-IN" sz="1200" b="0" i="0" u="none" strike="noStrike" kern="1200" baseline="0" dirty="0" smtClean="0">
                    <a:solidFill>
                      <a:schemeClr val="tx1"/>
                    </a:solidFill>
                    <a:latin typeface="+mn-lt"/>
                    <a:ea typeface="+mn-ea"/>
                    <a:cs typeface="+mn-cs"/>
                  </a:rPr>
                  <a:t>, denoted </a:t>
                </a:r>
                <a:r>
                  <a:rPr lang="en-US" sz="1200" b="0" i="0" u="none" strike="noStrike" kern="1200" baseline="0" dirty="0" smtClean="0">
                    <a:solidFill>
                      <a:schemeClr val="tx1"/>
                    </a:solidFill>
                    <a:latin typeface="Cambria Math"/>
                    <a:ea typeface="+mn-ea"/>
                    <a:cs typeface="+mn-cs"/>
                  </a:rPr>
                  <a:t>𝑑</a:t>
                </a:r>
                <a:r>
                  <a:rPr lang="en-IN" sz="1200" b="0" i="0" u="none" strike="noStrike" kern="1200" baseline="0" dirty="0" smtClean="0">
                    <a:solidFill>
                      <a:schemeClr val="tx1"/>
                    </a:solidFill>
                    <a:latin typeface="Cambria Math"/>
                    <a:ea typeface="+mn-ea"/>
                    <a:cs typeface="+mn-cs"/>
                  </a:rPr>
                  <a:t>_</a:t>
                </a:r>
                <a:r>
                  <a:rPr lang="en-US" sz="1200" b="0" i="0" u="none" strike="noStrike" kern="1200" baseline="0" dirty="0" smtClean="0">
                    <a:solidFill>
                      <a:schemeClr val="tx1"/>
                    </a:solidFill>
                    <a:latin typeface="Cambria Math"/>
                    <a:ea typeface="+mn-ea"/>
                    <a:cs typeface="+mn-cs"/>
                  </a:rPr>
                  <a:t>𝐺</a:t>
                </a:r>
                <a:r>
                  <a:rPr lang="en-IN" sz="1200" b="0" i="0" u="none" strike="noStrike" kern="1200" baseline="0" dirty="0" smtClean="0">
                    <a:solidFill>
                      <a:schemeClr val="tx1"/>
                    </a:solidFill>
                    <a:latin typeface="Cambria Math"/>
                    <a:ea typeface="+mn-ea"/>
                    <a:cs typeface="+mn-cs"/>
                  </a:rPr>
                  <a:t>  (𝑎</a:t>
                </a:r>
                <a:r>
                  <a:rPr lang="en-US" sz="1200" b="0" i="0" u="none" strike="noStrike" kern="1200" baseline="0" dirty="0" smtClean="0">
                    <a:solidFill>
                      <a:schemeClr val="tx1"/>
                    </a:solidFill>
                    <a:latin typeface="Cambria Math"/>
                    <a:ea typeface="+mn-ea"/>
                    <a:cs typeface="+mn-cs"/>
                  </a:rPr>
                  <a:t>,</a:t>
                </a:r>
                <a:r>
                  <a:rPr lang="en-IN" sz="1200" b="0" i="0" u="none" strike="noStrike" kern="1200" baseline="0" dirty="0" smtClean="0">
                    <a:solidFill>
                      <a:schemeClr val="tx1"/>
                    </a:solidFill>
                    <a:latin typeface="Cambria Math"/>
                    <a:ea typeface="+mn-ea"/>
                    <a:cs typeface="+mn-cs"/>
                  </a:rPr>
                  <a:t> 𝑏)</a:t>
                </a:r>
                <a:r>
                  <a:rPr lang="en-IN" sz="1200" b="0" i="0" u="none" strike="noStrike" kern="1200" baseline="0" dirty="0" smtClean="0">
                    <a:solidFill>
                      <a:schemeClr val="tx1"/>
                    </a:solidFill>
                    <a:latin typeface="+mn-lt"/>
                    <a:ea typeface="+mn-ea"/>
                    <a:cs typeface="+mn-cs"/>
                  </a:rPr>
                  <a:t> is the length of the shortest path between </a:t>
                </a:r>
                <a:r>
                  <a:rPr lang="en-IN" sz="1200" b="0" i="0" u="none" strike="noStrike" kern="1200" baseline="0" dirty="0" smtClean="0">
                    <a:solidFill>
                      <a:schemeClr val="tx1"/>
                    </a:solidFill>
                    <a:latin typeface="Cambria Math"/>
                    <a:ea typeface="+mn-ea"/>
                    <a:cs typeface="+mn-cs"/>
                  </a:rPr>
                  <a:t>𝑎</a:t>
                </a:r>
                <a:r>
                  <a:rPr lang="en-IN" sz="1200" b="0" i="0" u="none" strike="noStrike" kern="1200" baseline="0" dirty="0" smtClean="0">
                    <a:solidFill>
                      <a:schemeClr val="tx1"/>
                    </a:solidFill>
                    <a:latin typeface="+mn-lt"/>
                    <a:ea typeface="+mn-ea"/>
                    <a:cs typeface="+mn-cs"/>
                  </a:rPr>
                  <a:t> and </a:t>
                </a:r>
                <a:r>
                  <a:rPr lang="en-IN" sz="1200" b="0" i="0" u="none" strike="noStrike" kern="1200" baseline="0" dirty="0" smtClean="0">
                    <a:solidFill>
                      <a:schemeClr val="tx1"/>
                    </a:solidFill>
                    <a:latin typeface="Cambria Math"/>
                    <a:ea typeface="+mn-ea"/>
                    <a:cs typeface="+mn-cs"/>
                  </a:rPr>
                  <a:t>𝑏</a:t>
                </a:r>
                <a:r>
                  <a:rPr lang="en-IN"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Varying </a:t>
                </a:r>
                <a:r>
                  <a:rPr lang="en-US" sz="1200" b="0" i="0" u="none" strike="noStrike" kern="1200" baseline="0" smtClean="0">
                    <a:solidFill>
                      <a:schemeClr val="tx1"/>
                    </a:solidFill>
                    <a:latin typeface="Cambria Math"/>
                    <a:ea typeface="Cambria Math"/>
                    <a:cs typeface="+mn-cs"/>
                  </a:rPr>
                  <a:t>𝛽</a:t>
                </a:r>
                <a:r>
                  <a:rPr lang="en-IN" dirty="0" smtClean="0"/>
                  <a:t> allows different correspondence</a:t>
                </a:r>
                <a:r>
                  <a:rPr lang="en-IN" baseline="0" dirty="0" smtClean="0"/>
                  <a:t> </a:t>
                </a:r>
              </a:p>
              <a:p>
                <a:endParaRPr lang="en-IN" dirty="0"/>
              </a:p>
            </p:txBody>
          </p:sp>
        </mc:Fallback>
      </mc:AlternateContent>
      <p:sp>
        <p:nvSpPr>
          <p:cNvPr id="4" name="Slide Number Placeholder 3"/>
          <p:cNvSpPr>
            <a:spLocks noGrp="1"/>
          </p:cNvSpPr>
          <p:nvPr>
            <p:ph type="sldNum" sz="quarter" idx="10"/>
          </p:nvPr>
        </p:nvSpPr>
        <p:spPr/>
        <p:txBody>
          <a:bodyPr/>
          <a:lstStyle/>
          <a:p>
            <a:fld id="{DEE5DB13-6208-4706-821A-0850ECBF5192}" type="slidenum">
              <a:rPr lang="en-IN" smtClean="0"/>
              <a:t>27</a:t>
            </a:fld>
            <a:endParaRPr lang="en-IN"/>
          </a:p>
        </p:txBody>
      </p:sp>
    </p:spTree>
    <p:extLst>
      <p:ext uri="{BB962C8B-B14F-4D97-AF65-F5344CB8AC3E}">
        <p14:creationId xmlns:p14="http://schemas.microsoft.com/office/powerpoint/2010/main" val="42131981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Removal of external and redundant </a:t>
            </a:r>
            <a:r>
              <a:rPr lang="en-IN" dirty="0" err="1" smtClean="0"/>
              <a:t>tetrahedra</a:t>
            </a:r>
            <a:r>
              <a:rPr lang="en-IN" dirty="0" smtClean="0"/>
              <a:t> whose are</a:t>
            </a:r>
            <a:r>
              <a:rPr lang="en-IN" baseline="0" dirty="0" smtClean="0"/>
              <a:t> in </a:t>
            </a:r>
            <a:r>
              <a:rPr lang="en-IN" baseline="0" dirty="0" err="1" smtClean="0"/>
              <a:t>differnet</a:t>
            </a:r>
            <a:r>
              <a:rPr lang="en-IN" baseline="0" dirty="0" smtClean="0"/>
              <a:t> components</a:t>
            </a:r>
          </a:p>
          <a:p>
            <a:r>
              <a:rPr lang="en-IN" baseline="0" dirty="0" smtClean="0"/>
              <a:t>We traverse the internal tetrahedrons incident on vertices of removed tetrahedron and check if belongs to two different components.</a:t>
            </a:r>
          </a:p>
          <a:p>
            <a:r>
              <a:rPr lang="en-IN" baseline="0" dirty="0" smtClean="0"/>
              <a:t>Right: special case beta  = 0 duplicate the reverse tetrahedron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28</a:t>
            </a:fld>
            <a:endParaRPr lang="en-IN"/>
          </a:p>
        </p:txBody>
      </p:sp>
    </p:spTree>
    <p:extLst>
      <p:ext uri="{BB962C8B-B14F-4D97-AF65-F5344CB8AC3E}">
        <p14:creationId xmlns:p14="http://schemas.microsoft.com/office/powerpoint/2010/main" val="24171599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29</a:t>
            </a:fld>
            <a:endParaRPr lang="en-IN"/>
          </a:p>
        </p:txBody>
      </p:sp>
    </p:spTree>
    <p:extLst>
      <p:ext uri="{BB962C8B-B14F-4D97-AF65-F5344CB8AC3E}">
        <p14:creationId xmlns:p14="http://schemas.microsoft.com/office/powerpoint/2010/main" val="369385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The key feature of this imaging technique is its ability to acquire in-focus images from selected depths. Light</a:t>
            </a:r>
            <a:r>
              <a:rPr lang="en-IN" sz="1200" b="0" i="0" kern="1200" baseline="0" dirty="0" smtClean="0">
                <a:solidFill>
                  <a:schemeClr val="tx1"/>
                </a:solidFill>
                <a:effectLst/>
                <a:latin typeface="+mn-lt"/>
                <a:ea typeface="+mn-ea"/>
                <a:cs typeface="+mn-cs"/>
              </a:rPr>
              <a:t> is gathered </a:t>
            </a:r>
            <a:r>
              <a:rPr lang="en-IN" sz="1200" b="0" i="0" kern="1200" baseline="0" dirty="0" err="1" smtClean="0">
                <a:solidFill>
                  <a:schemeClr val="tx1"/>
                </a:solidFill>
                <a:effectLst/>
                <a:latin typeface="+mn-lt"/>
                <a:ea typeface="+mn-ea"/>
                <a:cs typeface="+mn-cs"/>
              </a:rPr>
              <a:t>confocally</a:t>
            </a:r>
            <a:r>
              <a:rPr lang="en-IN" sz="1200" b="0" i="0" kern="1200" baseline="0" dirty="0" smtClean="0">
                <a:solidFill>
                  <a:schemeClr val="tx1"/>
                </a:solidFill>
                <a:effectLst/>
                <a:latin typeface="+mn-lt"/>
                <a:ea typeface="+mn-ea"/>
                <a:cs typeface="+mn-cs"/>
              </a:rPr>
              <a:t> using a spatial pinhole, which filters the photons coming from out of focal plane.</a:t>
            </a:r>
            <a:endParaRPr lang="en-IN" sz="1600" dirty="0"/>
          </a:p>
        </p:txBody>
      </p:sp>
      <p:sp>
        <p:nvSpPr>
          <p:cNvPr id="4" name="Slide Number Placeholder 3"/>
          <p:cNvSpPr>
            <a:spLocks noGrp="1"/>
          </p:cNvSpPr>
          <p:nvPr>
            <p:ph type="sldNum" sz="quarter" idx="10"/>
          </p:nvPr>
        </p:nvSpPr>
        <p:spPr/>
        <p:txBody>
          <a:bodyPr/>
          <a:lstStyle/>
          <a:p>
            <a:fld id="{DEE5DB13-6208-4706-821A-0850ECBF5192}" type="slidenum">
              <a:rPr lang="en-IN" smtClean="0"/>
              <a:t>3</a:t>
            </a:fld>
            <a:endParaRPr lang="en-IN"/>
          </a:p>
        </p:txBody>
      </p:sp>
    </p:spTree>
    <p:extLst>
      <p:ext uri="{BB962C8B-B14F-4D97-AF65-F5344CB8AC3E}">
        <p14:creationId xmlns:p14="http://schemas.microsoft.com/office/powerpoint/2010/main" val="17366312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A </a:t>
                </a:r>
                <a:r>
                  <a:rPr lang="en-IN" sz="1200" b="0" i="0" u="none" strike="noStrike" kern="1200" dirty="0" smtClean="0">
                    <a:solidFill>
                      <a:schemeClr val="tx1"/>
                    </a:solidFill>
                    <a:effectLst/>
                    <a:latin typeface="+mn-lt"/>
                    <a:ea typeface="+mn-ea"/>
                    <a:cs typeface="+mn-cs"/>
                    <a:hlinkClick r:id="rId3" tooltip="Topological space"/>
                  </a:rPr>
                  <a:t>topological space</a:t>
                </a:r>
                <a:r>
                  <a:rPr lang="en-IN" sz="1200" b="0" i="0" kern="1200" dirty="0" smtClean="0">
                    <a:solidFill>
                      <a:schemeClr val="tx1"/>
                    </a:solidFill>
                    <a:effectLst/>
                    <a:latin typeface="+mn-lt"/>
                    <a:ea typeface="+mn-ea"/>
                    <a:cs typeface="+mn-cs"/>
                  </a:rPr>
                  <a:t> </a:t>
                </a:r>
                <a:r>
                  <a:rPr lang="en-IN" sz="1200" b="0" i="1" kern="1200" dirty="0" smtClean="0">
                    <a:solidFill>
                      <a:schemeClr val="tx1"/>
                    </a:solidFill>
                    <a:effectLst/>
                    <a:latin typeface="+mn-lt"/>
                    <a:ea typeface="+mn-ea"/>
                    <a:cs typeface="+mn-cs"/>
                  </a:rPr>
                  <a:t>X</a:t>
                </a:r>
                <a:r>
                  <a:rPr lang="en-IN" sz="1200" b="0" i="0" kern="1200" dirty="0" smtClean="0">
                    <a:solidFill>
                      <a:schemeClr val="tx1"/>
                    </a:solidFill>
                    <a:effectLst/>
                    <a:latin typeface="+mn-lt"/>
                    <a:ea typeface="+mn-ea"/>
                    <a:cs typeface="+mn-cs"/>
                  </a:rPr>
                  <a:t> is called </a:t>
                </a:r>
                <a:r>
                  <a:rPr lang="en-IN" sz="1200" b="1" i="0" kern="1200" dirty="0" smtClean="0">
                    <a:solidFill>
                      <a:schemeClr val="tx1"/>
                    </a:solidFill>
                    <a:effectLst/>
                    <a:latin typeface="+mn-lt"/>
                    <a:ea typeface="+mn-ea"/>
                    <a:cs typeface="+mn-cs"/>
                  </a:rPr>
                  <a:t>locally Euclidean</a:t>
                </a:r>
                <a:r>
                  <a:rPr lang="en-IN" sz="1200" b="0" i="0" kern="1200" dirty="0" smtClean="0">
                    <a:solidFill>
                      <a:schemeClr val="tx1"/>
                    </a:solidFill>
                    <a:effectLst/>
                    <a:latin typeface="+mn-lt"/>
                    <a:ea typeface="+mn-ea"/>
                    <a:cs typeface="+mn-cs"/>
                  </a:rPr>
                  <a:t> if there is a non-negative integer </a:t>
                </a:r>
                <a:r>
                  <a:rPr lang="en-IN" sz="1200" b="0" i="1" kern="1200" dirty="0"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 such that every point in </a:t>
                </a:r>
                <a:r>
                  <a:rPr lang="en-IN" sz="1200" b="0" i="1" kern="1200" dirty="0" smtClean="0">
                    <a:solidFill>
                      <a:schemeClr val="tx1"/>
                    </a:solidFill>
                    <a:effectLst/>
                    <a:latin typeface="+mn-lt"/>
                    <a:ea typeface="+mn-ea"/>
                    <a:cs typeface="+mn-cs"/>
                  </a:rPr>
                  <a:t>X</a:t>
                </a:r>
                <a:r>
                  <a:rPr lang="en-IN" sz="1200" b="0" i="0" kern="1200" dirty="0" smtClean="0">
                    <a:solidFill>
                      <a:schemeClr val="tx1"/>
                    </a:solidFill>
                    <a:effectLst/>
                    <a:latin typeface="+mn-lt"/>
                    <a:ea typeface="+mn-ea"/>
                    <a:cs typeface="+mn-cs"/>
                  </a:rPr>
                  <a:t> has a </a:t>
                </a:r>
                <a:r>
                  <a:rPr lang="en-IN" sz="1200" b="0" i="0" u="none" strike="noStrike" kern="1200" dirty="0" err="1" smtClean="0">
                    <a:solidFill>
                      <a:schemeClr val="tx1"/>
                    </a:solidFill>
                    <a:effectLst/>
                    <a:latin typeface="+mn-lt"/>
                    <a:ea typeface="+mn-ea"/>
                    <a:cs typeface="+mn-cs"/>
                    <a:hlinkClick r:id="rId4" tooltip="Neighborhood (topology)"/>
                  </a:rPr>
                  <a:t>neighborhood</a:t>
                </a:r>
                <a:r>
                  <a:rPr lang="en-IN" sz="1200" b="0" i="0" kern="1200" dirty="0" smtClean="0">
                    <a:solidFill>
                      <a:schemeClr val="tx1"/>
                    </a:solidFill>
                    <a:effectLst/>
                    <a:latin typeface="+mn-lt"/>
                    <a:ea typeface="+mn-ea"/>
                    <a:cs typeface="+mn-cs"/>
                  </a:rPr>
                  <a:t> which is </a:t>
                </a:r>
                <a:r>
                  <a:rPr lang="en-IN" sz="1200" b="0" i="0" u="none" strike="noStrike" kern="1200" dirty="0" err="1" smtClean="0">
                    <a:solidFill>
                      <a:schemeClr val="tx1"/>
                    </a:solidFill>
                    <a:effectLst/>
                    <a:latin typeface="+mn-lt"/>
                    <a:ea typeface="+mn-ea"/>
                    <a:cs typeface="+mn-cs"/>
                    <a:hlinkClick r:id="rId5" tooltip="Homeomorphic"/>
                  </a:rPr>
                  <a:t>homeomorphic</a:t>
                </a:r>
                <a:r>
                  <a:rPr lang="en-IN" sz="1200" b="0" i="0" kern="1200" dirty="0" smtClean="0">
                    <a:solidFill>
                      <a:schemeClr val="tx1"/>
                    </a:solidFill>
                    <a:effectLst/>
                    <a:latin typeface="+mn-lt"/>
                    <a:ea typeface="+mn-ea"/>
                    <a:cs typeface="+mn-cs"/>
                  </a:rPr>
                  <a:t> to the </a:t>
                </a:r>
                <a:r>
                  <a:rPr lang="en-IN" sz="1200" b="0" i="0" u="none" strike="noStrike" kern="1200" dirty="0" smtClean="0">
                    <a:solidFill>
                      <a:schemeClr val="tx1"/>
                    </a:solidFill>
                    <a:effectLst/>
                    <a:latin typeface="+mn-lt"/>
                    <a:ea typeface="+mn-ea"/>
                    <a:cs typeface="+mn-cs"/>
                    <a:hlinkClick r:id="rId6" tooltip="Euclidean space"/>
                  </a:rPr>
                  <a:t>Euclidean space</a:t>
                </a:r>
                <a:r>
                  <a:rPr lang="en-IN" sz="1200" b="0" i="0" kern="1200" dirty="0" smtClean="0">
                    <a:solidFill>
                      <a:schemeClr val="tx1"/>
                    </a:solidFill>
                    <a:effectLst/>
                    <a:latin typeface="+mn-lt"/>
                    <a:ea typeface="+mn-ea"/>
                    <a:cs typeface="+mn-cs"/>
                  </a:rPr>
                  <a:t> </a:t>
                </a:r>
                <a:r>
                  <a:rPr lang="en-IN" sz="1200" b="1" i="0" kern="1200" dirty="0" smtClean="0">
                    <a:solidFill>
                      <a:schemeClr val="tx1"/>
                    </a:solidFill>
                    <a:effectLst/>
                    <a:latin typeface="+mn-lt"/>
                    <a:ea typeface="+mn-ea"/>
                    <a:cs typeface="+mn-cs"/>
                  </a:rPr>
                  <a:t>E</a:t>
                </a:r>
                <a:r>
                  <a:rPr lang="en-IN" sz="1200" b="0" i="1" kern="1200" baseline="30000" dirty="0"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 (or, equivalently, to some connected open subset of </a:t>
                </a:r>
                <a:r>
                  <a:rPr lang="en-IN" sz="1200" b="1" i="0" kern="1200" dirty="0" smtClean="0">
                    <a:solidFill>
                      <a:schemeClr val="tx1"/>
                    </a:solidFill>
                    <a:effectLst/>
                    <a:latin typeface="+mn-lt"/>
                    <a:ea typeface="+mn-ea"/>
                    <a:cs typeface="+mn-cs"/>
                  </a:rPr>
                  <a:t>E</a:t>
                </a:r>
                <a:r>
                  <a:rPr lang="en-IN" sz="1200" b="0" i="1" kern="1200" baseline="30000" dirty="0"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a:t>
                </a:r>
              </a:p>
              <a:p>
                <a:r>
                  <a:rPr lang="en-IN" sz="1200" b="0" i="0" kern="1200" dirty="0" smtClean="0">
                    <a:solidFill>
                      <a:schemeClr val="tx1"/>
                    </a:solidFill>
                    <a:effectLst/>
                    <a:latin typeface="+mn-lt"/>
                    <a:ea typeface="+mn-ea"/>
                    <a:cs typeface="+mn-cs"/>
                  </a:rPr>
                  <a:t>A </a:t>
                </a:r>
                <a:r>
                  <a:rPr lang="en-IN" sz="1200" b="1" i="0" kern="1200" dirty="0" smtClean="0">
                    <a:solidFill>
                      <a:schemeClr val="tx1"/>
                    </a:solidFill>
                    <a:effectLst/>
                    <a:latin typeface="+mn-lt"/>
                    <a:ea typeface="+mn-ea"/>
                    <a:cs typeface="+mn-cs"/>
                  </a:rPr>
                  <a:t>topological manifold</a:t>
                </a:r>
                <a:r>
                  <a:rPr lang="en-IN" sz="1200" b="0" i="0" kern="1200" dirty="0" smtClean="0">
                    <a:solidFill>
                      <a:schemeClr val="tx1"/>
                    </a:solidFill>
                    <a:effectLst/>
                    <a:latin typeface="+mn-lt"/>
                    <a:ea typeface="+mn-ea"/>
                    <a:cs typeface="+mn-cs"/>
                  </a:rPr>
                  <a:t> is a locally Euclidean </a:t>
                </a:r>
                <a:r>
                  <a:rPr lang="en-IN" sz="1200" b="0" i="0" u="none" strike="noStrike" kern="1200" dirty="0" err="1" smtClean="0">
                    <a:solidFill>
                      <a:schemeClr val="tx1"/>
                    </a:solidFill>
                    <a:effectLst/>
                    <a:latin typeface="+mn-lt"/>
                    <a:ea typeface="+mn-ea"/>
                    <a:cs typeface="+mn-cs"/>
                    <a:hlinkClick r:id="rId7" tooltip="Hausdorff space"/>
                  </a:rPr>
                  <a:t>Hausdorff</a:t>
                </a:r>
                <a:r>
                  <a:rPr lang="en-IN" sz="1200" b="0" i="0" u="none" strike="noStrike" kern="1200" dirty="0" smtClean="0">
                    <a:solidFill>
                      <a:schemeClr val="tx1"/>
                    </a:solidFill>
                    <a:effectLst/>
                    <a:latin typeface="+mn-lt"/>
                    <a:ea typeface="+mn-ea"/>
                    <a:cs typeface="+mn-cs"/>
                    <a:hlinkClick r:id="rId7" tooltip="Hausdorff space"/>
                  </a:rPr>
                  <a:t> space</a:t>
                </a:r>
                <a:r>
                  <a:rPr lang="en-IN" sz="1200" b="0" i="0" kern="1200" dirty="0" smtClean="0">
                    <a:solidFill>
                      <a:schemeClr val="tx1"/>
                    </a:solidFill>
                    <a:effectLst/>
                    <a:latin typeface="+mn-lt"/>
                    <a:ea typeface="+mn-ea"/>
                    <a:cs typeface="+mn-cs"/>
                  </a:rPr>
                  <a:t>. (</a:t>
                </a:r>
                <a:r>
                  <a:rPr lang="en-IN" sz="1200" b="1" i="0" kern="1200" dirty="0" err="1" smtClean="0">
                    <a:solidFill>
                      <a:schemeClr val="tx1"/>
                    </a:solidFill>
                    <a:effectLst/>
                    <a:latin typeface="+mn-lt"/>
                    <a:ea typeface="+mn-ea"/>
                    <a:cs typeface="+mn-cs"/>
                  </a:rPr>
                  <a:t>Hausdorff</a:t>
                </a:r>
                <a:r>
                  <a:rPr lang="en-IN" sz="1200" b="1" i="0" kern="1200" dirty="0" smtClean="0">
                    <a:solidFill>
                      <a:schemeClr val="tx1"/>
                    </a:solidFill>
                    <a:effectLst/>
                    <a:latin typeface="+mn-lt"/>
                    <a:ea typeface="+mn-ea"/>
                    <a:cs typeface="+mn-cs"/>
                  </a:rPr>
                  <a:t> space</a:t>
                </a:r>
                <a:r>
                  <a:rPr lang="en-IN" sz="1200" b="0" i="0" kern="1200" dirty="0" smtClean="0">
                    <a:solidFill>
                      <a:schemeClr val="tx1"/>
                    </a:solidFill>
                    <a:effectLst/>
                    <a:latin typeface="+mn-lt"/>
                    <a:ea typeface="+mn-ea"/>
                    <a:cs typeface="+mn-cs"/>
                  </a:rPr>
                  <a:t>, </a:t>
                </a:r>
                <a:r>
                  <a:rPr lang="en-IN" sz="1200" b="1" i="0" kern="1200" dirty="0" smtClean="0">
                    <a:solidFill>
                      <a:schemeClr val="tx1"/>
                    </a:solidFill>
                    <a:effectLst/>
                    <a:latin typeface="+mn-lt"/>
                    <a:ea typeface="+mn-ea"/>
                    <a:cs typeface="+mn-cs"/>
                  </a:rPr>
                  <a:t>separated space</a:t>
                </a:r>
                <a:r>
                  <a:rPr lang="en-IN" sz="1200" b="0" i="0" kern="1200" dirty="0" smtClean="0">
                    <a:solidFill>
                      <a:schemeClr val="tx1"/>
                    </a:solidFill>
                    <a:effectLst/>
                    <a:latin typeface="+mn-lt"/>
                    <a:ea typeface="+mn-ea"/>
                    <a:cs typeface="+mn-cs"/>
                  </a:rPr>
                  <a:t> or </a:t>
                </a:r>
                <a:r>
                  <a:rPr lang="en-IN" sz="1200" b="1" i="0" kern="1200" dirty="0" smtClean="0">
                    <a:solidFill>
                      <a:schemeClr val="tx1"/>
                    </a:solidFill>
                    <a:effectLst/>
                    <a:latin typeface="+mn-lt"/>
                    <a:ea typeface="+mn-ea"/>
                    <a:cs typeface="+mn-cs"/>
                  </a:rPr>
                  <a:t>T</a:t>
                </a:r>
                <a:r>
                  <a:rPr lang="en-IN" sz="1200" b="1" i="0" kern="1200" baseline="-25000" dirty="0" smtClean="0">
                    <a:solidFill>
                      <a:schemeClr val="tx1"/>
                    </a:solidFill>
                    <a:effectLst/>
                    <a:latin typeface="+mn-lt"/>
                    <a:ea typeface="+mn-ea"/>
                    <a:cs typeface="+mn-cs"/>
                  </a:rPr>
                  <a:t>2</a:t>
                </a:r>
                <a:r>
                  <a:rPr lang="en-IN" sz="1200" b="1" i="0" kern="1200" dirty="0" smtClean="0">
                    <a:solidFill>
                      <a:schemeClr val="tx1"/>
                    </a:solidFill>
                    <a:effectLst/>
                    <a:latin typeface="+mn-lt"/>
                    <a:ea typeface="+mn-ea"/>
                    <a:cs typeface="+mn-cs"/>
                  </a:rPr>
                  <a:t> space</a:t>
                </a:r>
                <a:r>
                  <a:rPr lang="en-IN" sz="1200" b="0" i="0" kern="1200" dirty="0" smtClean="0">
                    <a:solidFill>
                      <a:schemeClr val="tx1"/>
                    </a:solidFill>
                    <a:effectLst/>
                    <a:latin typeface="+mn-lt"/>
                    <a:ea typeface="+mn-ea"/>
                    <a:cs typeface="+mn-cs"/>
                  </a:rPr>
                  <a:t> is a </a:t>
                </a:r>
                <a:r>
                  <a:rPr lang="en-IN" sz="1200" b="0" i="0" u="none" strike="noStrike" kern="1200" dirty="0" smtClean="0">
                    <a:solidFill>
                      <a:schemeClr val="tx1"/>
                    </a:solidFill>
                    <a:effectLst/>
                    <a:latin typeface="+mn-lt"/>
                    <a:ea typeface="+mn-ea"/>
                    <a:cs typeface="+mn-cs"/>
                    <a:hlinkClick r:id="rId3" tooltip="Topological space"/>
                  </a:rPr>
                  <a:t>topological space</a:t>
                </a:r>
                <a:r>
                  <a:rPr lang="en-IN" sz="1200" b="0" i="0" kern="1200" dirty="0" smtClean="0">
                    <a:solidFill>
                      <a:schemeClr val="tx1"/>
                    </a:solidFill>
                    <a:effectLst/>
                    <a:latin typeface="+mn-lt"/>
                    <a:ea typeface="+mn-ea"/>
                    <a:cs typeface="+mn-cs"/>
                  </a:rPr>
                  <a:t> in which distinct points have </a:t>
                </a:r>
                <a:r>
                  <a:rPr lang="en-IN" sz="1200" b="0" i="0" u="none" strike="noStrike" kern="1200" dirty="0" smtClean="0">
                    <a:solidFill>
                      <a:schemeClr val="tx1"/>
                    </a:solidFill>
                    <a:effectLst/>
                    <a:latin typeface="+mn-lt"/>
                    <a:ea typeface="+mn-ea"/>
                    <a:cs typeface="+mn-cs"/>
                    <a:hlinkClick r:id="rId8" tooltip="Disjoint sets"/>
                  </a:rPr>
                  <a:t>disjoint</a:t>
                </a:r>
                <a:r>
                  <a:rPr lang="en-IN" sz="1200" b="0" i="0" u="none" strike="noStrike" kern="1200" dirty="0" smtClean="0">
                    <a:solidFill>
                      <a:schemeClr val="tx1"/>
                    </a:solidFill>
                    <a:effectLst/>
                    <a:latin typeface="+mn-lt"/>
                    <a:ea typeface="+mn-ea"/>
                    <a:cs typeface="+mn-cs"/>
                  </a:rPr>
                  <a:t> </a:t>
                </a:r>
                <a:r>
                  <a:rPr lang="en-IN" sz="1200" b="0" i="0" u="none" strike="noStrike" kern="1200" dirty="0" smtClean="0">
                    <a:solidFill>
                      <a:schemeClr val="tx1"/>
                    </a:solidFill>
                    <a:effectLst/>
                    <a:latin typeface="+mn-lt"/>
                    <a:ea typeface="+mn-ea"/>
                    <a:cs typeface="+mn-cs"/>
                    <a:hlinkClick r:id="rId9" tooltip="Neighbourhood (mathematics)"/>
                  </a:rPr>
                  <a:t>neighbourhoods</a:t>
                </a:r>
                <a:r>
                  <a:rPr lang="en-IN" sz="1200" b="0" i="0" kern="1200" dirty="0" smtClean="0">
                    <a:solidFill>
                      <a:schemeClr val="tx1"/>
                    </a:solidFill>
                    <a:effectLst/>
                    <a:latin typeface="+mn-lt"/>
                    <a:ea typeface="+mn-ea"/>
                    <a:cs typeface="+mn-cs"/>
                  </a:rPr>
                  <a:t>.)</a:t>
                </a:r>
              </a:p>
              <a:p>
                <a:r>
                  <a:rPr lang="en-IN" sz="1200" b="0" i="0" kern="1200" dirty="0" smtClean="0">
                    <a:solidFill>
                      <a:schemeClr val="tx1"/>
                    </a:solidFill>
                    <a:effectLst/>
                    <a:latin typeface="+mn-lt"/>
                    <a:ea typeface="+mn-ea"/>
                    <a:cs typeface="+mn-cs"/>
                  </a:rPr>
                  <a:t>An </a:t>
                </a:r>
                <a:r>
                  <a:rPr lang="en-IN" sz="1200" b="0" i="1" kern="1200" dirty="0" smtClean="0">
                    <a:solidFill>
                      <a:schemeClr val="tx1"/>
                    </a:solidFill>
                    <a:effectLst/>
                    <a:latin typeface="+mn-lt"/>
                    <a:ea typeface="+mn-ea"/>
                    <a:cs typeface="+mn-cs"/>
                  </a:rPr>
                  <a:t>n-manifold</a:t>
                </a:r>
                <a:r>
                  <a:rPr lang="en-IN" sz="1200" b="0" i="0" kern="1200" dirty="0" smtClean="0">
                    <a:solidFill>
                      <a:schemeClr val="tx1"/>
                    </a:solidFill>
                    <a:effectLst/>
                    <a:latin typeface="+mn-lt"/>
                    <a:ea typeface="+mn-ea"/>
                    <a:cs typeface="+mn-cs"/>
                  </a:rPr>
                  <a:t> will mean a topological manifold such that every point has a </a:t>
                </a:r>
                <a:r>
                  <a:rPr lang="en-IN" sz="1200" b="0" i="0" kern="1200" dirty="0" err="1" smtClean="0">
                    <a:solidFill>
                      <a:schemeClr val="tx1"/>
                    </a:solidFill>
                    <a:effectLst/>
                    <a:latin typeface="+mn-lt"/>
                    <a:ea typeface="+mn-ea"/>
                    <a:cs typeface="+mn-cs"/>
                  </a:rPr>
                  <a:t>neighborhood</a:t>
                </a:r>
                <a:r>
                  <a:rPr lang="en-IN" sz="1200" b="0" i="0" kern="1200" dirty="0" smtClean="0">
                    <a:solidFill>
                      <a:schemeClr val="tx1"/>
                    </a:solidFill>
                    <a:effectLst/>
                    <a:latin typeface="+mn-lt"/>
                    <a:ea typeface="+mn-ea"/>
                    <a:cs typeface="+mn-cs"/>
                  </a:rPr>
                  <a:t> </a:t>
                </a:r>
                <a:r>
                  <a:rPr lang="en-IN" sz="1200" b="0" i="0" kern="1200" dirty="0" err="1" smtClean="0">
                    <a:solidFill>
                      <a:schemeClr val="tx1"/>
                    </a:solidFill>
                    <a:effectLst/>
                    <a:latin typeface="+mn-lt"/>
                    <a:ea typeface="+mn-ea"/>
                    <a:cs typeface="+mn-cs"/>
                  </a:rPr>
                  <a:t>homeomorphic</a:t>
                </a:r>
                <a:r>
                  <a:rPr lang="en-IN" sz="1200" b="0" i="0" kern="1200" dirty="0" smtClean="0">
                    <a:solidFill>
                      <a:schemeClr val="tx1"/>
                    </a:solidFill>
                    <a:effectLst/>
                    <a:latin typeface="+mn-lt"/>
                    <a:ea typeface="+mn-ea"/>
                    <a:cs typeface="+mn-cs"/>
                  </a:rPr>
                  <a:t> to </a:t>
                </a:r>
                <a:r>
                  <a:rPr lang="en-IN" sz="1200" b="1" i="0" kern="1200" dirty="0" err="1" smtClean="0">
                    <a:solidFill>
                      <a:schemeClr val="tx1"/>
                    </a:solidFill>
                    <a:effectLst/>
                    <a:latin typeface="+mn-lt"/>
                    <a:ea typeface="+mn-ea"/>
                    <a:cs typeface="+mn-cs"/>
                  </a:rPr>
                  <a:t>R</a:t>
                </a:r>
                <a:r>
                  <a:rPr lang="en-IN" sz="1200" b="0" i="1" kern="1200" baseline="30000" dirty="0" err="1"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a:t>
                </a:r>
                <a:r>
                  <a:rPr lang="en-IN" sz="1200" b="0" i="0" kern="1200" dirty="0" err="1" smtClean="0">
                    <a:solidFill>
                      <a:schemeClr val="tx1"/>
                    </a:solidFill>
                    <a:effectLst/>
                    <a:latin typeface="+mn-lt"/>
                    <a:ea typeface="+mn-ea"/>
                    <a:cs typeface="+mn-cs"/>
                  </a:rPr>
                  <a:t>eucldeian</a:t>
                </a:r>
                <a:r>
                  <a:rPr lang="en-IN" sz="1200" b="0" i="0" kern="1200" dirty="0" smtClean="0">
                    <a:solidFill>
                      <a:schemeClr val="tx1"/>
                    </a:solidFill>
                    <a:effectLst/>
                    <a:latin typeface="+mn-lt"/>
                    <a:ea typeface="+mn-ea"/>
                    <a:cs typeface="+mn-cs"/>
                  </a:rPr>
                  <a:t> space)</a:t>
                </a:r>
              </a:p>
              <a:p>
                <a:r>
                  <a:rPr lang="en-IN" sz="1200" b="0" i="0" kern="1200" dirty="0" smtClean="0">
                    <a:solidFill>
                      <a:schemeClr val="tx1"/>
                    </a:solidFill>
                    <a:effectLst/>
                    <a:latin typeface="+mn-lt"/>
                    <a:ea typeface="+mn-ea"/>
                    <a:cs typeface="+mn-cs"/>
                  </a:rPr>
                  <a:t>Examples</a:t>
                </a:r>
              </a:p>
              <a:p>
                <a:r>
                  <a:rPr lang="en-IN" sz="1200" b="0" i="0" u="none" strike="noStrike" kern="1200" dirty="0" smtClean="0">
                    <a:solidFill>
                      <a:schemeClr val="tx1"/>
                    </a:solidFill>
                    <a:effectLst/>
                    <a:latin typeface="+mn-lt"/>
                    <a:ea typeface="+mn-ea"/>
                    <a:cs typeface="+mn-cs"/>
                    <a:hlinkClick r:id="rId6" tooltip="Euclidean space"/>
                  </a:rPr>
                  <a:t>Euclidean space</a:t>
                </a:r>
                <a:r>
                  <a:rPr lang="en-IN" sz="1200" b="0" i="0" kern="1200" dirty="0" smtClean="0">
                    <a:solidFill>
                      <a:schemeClr val="tx1"/>
                    </a:solidFill>
                    <a:effectLst/>
                    <a:latin typeface="+mn-lt"/>
                    <a:ea typeface="+mn-ea"/>
                    <a:cs typeface="+mn-cs"/>
                  </a:rPr>
                  <a:t> </a:t>
                </a:r>
                <a:r>
                  <a:rPr lang="en-IN" sz="1200" b="1" i="0" kern="1200" dirty="0" err="1" smtClean="0">
                    <a:solidFill>
                      <a:schemeClr val="tx1"/>
                    </a:solidFill>
                    <a:effectLst/>
                    <a:latin typeface="+mn-lt"/>
                    <a:ea typeface="+mn-ea"/>
                    <a:cs typeface="+mn-cs"/>
                  </a:rPr>
                  <a:t>R</a:t>
                </a:r>
                <a:r>
                  <a:rPr lang="en-IN" sz="1200" b="0" i="1" kern="1200" baseline="30000" dirty="0" err="1"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 is the prototypical </a:t>
                </a:r>
                <a:r>
                  <a:rPr lang="en-IN" sz="1200" b="0" i="1" kern="1200" dirty="0" smtClean="0">
                    <a:solidFill>
                      <a:schemeClr val="tx1"/>
                    </a:solidFill>
                    <a:effectLst/>
                    <a:latin typeface="+mn-lt"/>
                    <a:ea typeface="+mn-ea"/>
                    <a:cs typeface="+mn-cs"/>
                  </a:rPr>
                  <a:t>n</a:t>
                </a:r>
                <a:r>
                  <a:rPr lang="en-IN" sz="1200" b="0" i="0" kern="1200" dirty="0" smtClean="0">
                    <a:solidFill>
                      <a:schemeClr val="tx1"/>
                    </a:solidFill>
                    <a:effectLst/>
                    <a:latin typeface="+mn-lt"/>
                    <a:ea typeface="+mn-ea"/>
                    <a:cs typeface="+mn-cs"/>
                  </a:rPr>
                  <a:t>-manifold.</a:t>
                </a:r>
              </a:p>
              <a:p>
                <a:r>
                  <a:rPr lang="en-IN" sz="1200" b="0" i="0" kern="1200" dirty="0" smtClean="0">
                    <a:solidFill>
                      <a:schemeClr val="tx1"/>
                    </a:solidFill>
                    <a:effectLst/>
                    <a:latin typeface="+mn-lt"/>
                    <a:ea typeface="+mn-ea"/>
                    <a:cs typeface="+mn-cs"/>
                  </a:rPr>
                  <a:t>Any </a:t>
                </a:r>
                <a:r>
                  <a:rPr lang="en-IN" sz="1200" b="0" i="0" u="none" strike="noStrike" kern="1200" dirty="0" smtClean="0">
                    <a:solidFill>
                      <a:schemeClr val="tx1"/>
                    </a:solidFill>
                    <a:effectLst/>
                    <a:latin typeface="+mn-lt"/>
                    <a:ea typeface="+mn-ea"/>
                    <a:cs typeface="+mn-cs"/>
                    <a:hlinkClick r:id="rId10" tooltip="Discrete space"/>
                  </a:rPr>
                  <a:t>discrete space</a:t>
                </a:r>
                <a:r>
                  <a:rPr lang="en-IN" sz="1200" b="0" i="0" kern="1200" dirty="0" smtClean="0">
                    <a:solidFill>
                      <a:schemeClr val="tx1"/>
                    </a:solidFill>
                    <a:effectLst/>
                    <a:latin typeface="+mn-lt"/>
                    <a:ea typeface="+mn-ea"/>
                    <a:cs typeface="+mn-cs"/>
                  </a:rPr>
                  <a:t> is a 0-dimensional manifold.</a:t>
                </a:r>
              </a:p>
              <a:p>
                <a:r>
                  <a:rPr lang="en-IN" sz="1200" b="0" i="0" kern="1200" dirty="0" smtClean="0">
                    <a:solidFill>
                      <a:schemeClr val="tx1"/>
                    </a:solidFill>
                    <a:effectLst/>
                    <a:latin typeface="+mn-lt"/>
                    <a:ea typeface="+mn-ea"/>
                    <a:cs typeface="+mn-cs"/>
                  </a:rPr>
                  <a:t>A </a:t>
                </a:r>
                <a:r>
                  <a:rPr lang="en-IN" sz="1200" b="0" i="0" u="none" strike="noStrike" kern="1200" dirty="0" smtClean="0">
                    <a:solidFill>
                      <a:schemeClr val="tx1"/>
                    </a:solidFill>
                    <a:effectLst/>
                    <a:latin typeface="+mn-lt"/>
                    <a:ea typeface="+mn-ea"/>
                    <a:cs typeface="+mn-cs"/>
                    <a:hlinkClick r:id="rId11" tooltip="Circle"/>
                  </a:rPr>
                  <a:t>circle</a:t>
                </a:r>
                <a:r>
                  <a:rPr lang="en-IN" sz="1200" b="0" i="0" kern="1200" dirty="0" smtClean="0">
                    <a:solidFill>
                      <a:schemeClr val="tx1"/>
                    </a:solidFill>
                    <a:effectLst/>
                    <a:latin typeface="+mn-lt"/>
                    <a:ea typeface="+mn-ea"/>
                    <a:cs typeface="+mn-cs"/>
                  </a:rPr>
                  <a:t> is a 1-manifold.</a:t>
                </a:r>
              </a:p>
              <a:p>
                <a:r>
                  <a:rPr lang="en-IN" sz="1200" b="0" i="0" kern="1200" dirty="0" smtClean="0">
                    <a:solidFill>
                      <a:schemeClr val="tx1"/>
                    </a:solidFill>
                    <a:effectLst/>
                    <a:latin typeface="+mn-lt"/>
                    <a:ea typeface="+mn-ea"/>
                    <a:cs typeface="+mn-cs"/>
                  </a:rPr>
                  <a:t>A </a:t>
                </a:r>
                <a:r>
                  <a:rPr lang="en-IN" sz="1200" b="0" i="0" u="none" strike="noStrike" kern="1200" dirty="0" smtClean="0">
                    <a:solidFill>
                      <a:schemeClr val="tx1"/>
                    </a:solidFill>
                    <a:effectLst/>
                    <a:latin typeface="+mn-lt"/>
                    <a:ea typeface="+mn-ea"/>
                    <a:cs typeface="+mn-cs"/>
                    <a:hlinkClick r:id="rId12" tooltip="Torus"/>
                  </a:rPr>
                  <a:t>torus</a:t>
                </a:r>
                <a:r>
                  <a:rPr lang="en-IN" sz="1200" b="0" i="0" kern="1200" dirty="0" smtClean="0">
                    <a:solidFill>
                      <a:schemeClr val="tx1"/>
                    </a:solidFill>
                    <a:effectLst/>
                    <a:latin typeface="+mn-lt"/>
                    <a:ea typeface="+mn-ea"/>
                    <a:cs typeface="+mn-cs"/>
                  </a:rPr>
                  <a:t> is a 2-manifold (or </a:t>
                </a:r>
                <a:r>
                  <a:rPr lang="en-IN" sz="1200" b="0" i="0" u="none" strike="noStrike" kern="1200" dirty="0" smtClean="0">
                    <a:solidFill>
                      <a:schemeClr val="tx1"/>
                    </a:solidFill>
                    <a:effectLst/>
                    <a:latin typeface="+mn-lt"/>
                    <a:ea typeface="+mn-ea"/>
                    <a:cs typeface="+mn-cs"/>
                    <a:hlinkClick r:id="rId13" tooltip="Surface"/>
                  </a:rPr>
                  <a:t>surface</a:t>
                </a:r>
                <a:r>
                  <a:rPr lang="en-IN" sz="1200" b="0" i="0" kern="1200" dirty="0" smtClean="0">
                    <a:solidFill>
                      <a:schemeClr val="tx1"/>
                    </a:solidFill>
                    <a:effectLst/>
                    <a:latin typeface="+mn-lt"/>
                    <a:ea typeface="+mn-ea"/>
                    <a:cs typeface="+mn-cs"/>
                  </a:rPr>
                  <a:t>) as is the </a:t>
                </a:r>
                <a:r>
                  <a:rPr lang="en-IN" sz="1200" b="0" i="0" u="none" strike="noStrike" kern="1200" dirty="0" smtClean="0">
                    <a:solidFill>
                      <a:schemeClr val="tx1"/>
                    </a:solidFill>
                    <a:effectLst/>
                    <a:latin typeface="+mn-lt"/>
                    <a:ea typeface="+mn-ea"/>
                    <a:cs typeface="+mn-cs"/>
                    <a:hlinkClick r:id="rId14" tooltip="Klein bottle"/>
                  </a:rPr>
                  <a:t>Klein bottle</a:t>
                </a:r>
                <a:r>
                  <a:rPr lang="en-IN" sz="1200" b="0" i="0" kern="1200" dirty="0" smtClean="0">
                    <a:solidFill>
                      <a:schemeClr val="tx1"/>
                    </a:solidFill>
                    <a:effectLst/>
                    <a:latin typeface="+mn-lt"/>
                    <a:ea typeface="+mn-ea"/>
                    <a:cs typeface="+mn-cs"/>
                  </a:rPr>
                  <a:t>.</a:t>
                </a:r>
              </a:p>
              <a:p>
                <a:endParaRPr lang="en-US" dirty="0" smtClean="0"/>
              </a:p>
              <a:p>
                <a:r>
                  <a:rPr lang="en-US" dirty="0" smtClean="0"/>
                  <a:t>Face to</a:t>
                </a:r>
                <a:r>
                  <a:rPr lang="en-US" baseline="0" dirty="0" smtClean="0"/>
                  <a:t> face connectivity : t</a:t>
                </a:r>
                <a:r>
                  <a:rPr lang="en-IN" sz="1200" b="0" i="0" u="none" strike="noStrike" kern="1200" baseline="0" dirty="0" smtClean="0">
                    <a:solidFill>
                      <a:schemeClr val="tx1"/>
                    </a:solidFill>
                    <a:latin typeface="+mn-lt"/>
                    <a:ea typeface="+mn-ea"/>
                    <a:cs typeface="+mn-cs"/>
                  </a:rPr>
                  <a:t>here exists a sequence of </a:t>
                </a:r>
                <a:r>
                  <a:rPr lang="en-IN" sz="1200" b="0" i="0" u="none" strike="noStrike" kern="1200" baseline="0" dirty="0" err="1" smtClean="0">
                    <a:solidFill>
                      <a:schemeClr val="tx1"/>
                    </a:solidFill>
                    <a:latin typeface="+mn-lt"/>
                    <a:ea typeface="+mn-ea"/>
                    <a:cs typeface="+mn-cs"/>
                  </a:rPr>
                  <a:t>tetrahedra</a:t>
                </a:r>
                <a:r>
                  <a:rPr lang="en-IN" sz="1200" b="0" i="0" u="none" strike="noStrike" kern="1200" baseline="0" dirty="0" smtClean="0">
                    <a:solidFill>
                      <a:schemeClr val="tx1"/>
                    </a:solidFill>
                    <a:latin typeface="+mn-lt"/>
                    <a:ea typeface="+mn-ea"/>
                    <a:cs typeface="+mn-cs"/>
                  </a:rPr>
                  <a:t> </a:t>
                </a:r>
                <a14:m>
                  <m:oMath xmlns:m="http://schemas.openxmlformats.org/officeDocument/2006/math">
                    <m:r>
                      <a:rPr lang="en-IN" sz="1200" b="0" i="1" u="none" strike="noStrike" kern="1200" baseline="0" dirty="0" smtClean="0">
                        <a:solidFill>
                          <a:schemeClr val="tx1"/>
                        </a:solidFill>
                        <a:latin typeface="Cambria Math"/>
                        <a:ea typeface="+mn-ea"/>
                        <a:cs typeface="+mn-cs"/>
                      </a:rPr>
                      <m:t>𝑇</m:t>
                    </m:r>
                    <m:r>
                      <a:rPr lang="en-IN" sz="1200" b="0" i="1" u="none" strike="noStrike" kern="1200" baseline="0" dirty="0" smtClean="0">
                        <a:solidFill>
                          <a:schemeClr val="tx1"/>
                        </a:solidFill>
                        <a:latin typeface="Cambria Math"/>
                        <a:ea typeface="+mn-ea"/>
                        <a:cs typeface="+mn-cs"/>
                      </a:rPr>
                      <m:t> = </m:t>
                    </m:r>
                    <m:sSub>
                      <m:sSubPr>
                        <m:ctrlPr>
                          <a:rPr lang="en-IN"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𝑇</m:t>
                        </m:r>
                      </m:e>
                      <m:sub>
                        <m:r>
                          <a:rPr lang="en-US" sz="1200" b="0" i="1" u="none" strike="noStrike" kern="1200" baseline="0" dirty="0" smtClean="0">
                            <a:solidFill>
                              <a:schemeClr val="tx1"/>
                            </a:solidFill>
                            <a:latin typeface="Cambria Math"/>
                            <a:ea typeface="+mn-ea"/>
                            <a:cs typeface="+mn-cs"/>
                          </a:rPr>
                          <m:t>0</m:t>
                        </m:r>
                      </m:sub>
                    </m:sSub>
                    <m:r>
                      <a:rPr lang="en-IN" sz="1200" b="0" i="1" u="none" strike="noStrike" kern="1200" baseline="0" dirty="0" smtClean="0">
                        <a:solidFill>
                          <a:schemeClr val="tx1"/>
                        </a:solidFill>
                        <a:latin typeface="Cambria Math"/>
                        <a:ea typeface="+mn-ea"/>
                        <a:cs typeface="+mn-cs"/>
                      </a:rPr>
                      <m:t>, </m:t>
                    </m:r>
                    <m:r>
                      <a:rPr lang="en-US" sz="1200" b="0" i="1" u="none" strike="noStrike" kern="1200" baseline="0" dirty="0" smtClean="0">
                        <a:solidFill>
                          <a:schemeClr val="tx1"/>
                        </a:solidFill>
                        <a:latin typeface="Cambria Math"/>
                        <a:ea typeface="+mn-ea"/>
                        <a:cs typeface="+mn-cs"/>
                      </a:rPr>
                      <m:t>…,</m:t>
                    </m:r>
                    <m:r>
                      <a:rPr lang="en-IN" sz="1200" b="0" i="1" u="none" strike="noStrike" kern="1200" baseline="0" dirty="0" smtClean="0">
                        <a:solidFill>
                          <a:schemeClr val="tx1"/>
                        </a:solidFill>
                        <a:latin typeface="Cambria Math"/>
                        <a:ea typeface="+mn-ea"/>
                        <a:cs typeface="+mn-cs"/>
                      </a:rPr>
                      <m:t> </m:t>
                    </m:r>
                    <m:sSub>
                      <m:sSubPr>
                        <m:ctrlPr>
                          <a:rPr lang="en-IN"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𝑇</m:t>
                        </m:r>
                      </m:e>
                      <m:sub>
                        <m:r>
                          <a:rPr lang="en-US" sz="1200" b="0" i="1" u="none" strike="noStrike" kern="1200" baseline="0" dirty="0" smtClean="0">
                            <a:solidFill>
                              <a:schemeClr val="tx1"/>
                            </a:solidFill>
                            <a:latin typeface="Cambria Math"/>
                            <a:ea typeface="+mn-ea"/>
                            <a:cs typeface="+mn-cs"/>
                          </a:rPr>
                          <m:t>𝑘</m:t>
                        </m:r>
                      </m:sub>
                    </m:sSub>
                    <m:r>
                      <a:rPr lang="en-IN" sz="1200" b="0" i="1" u="none" strike="noStrike" kern="1200" baseline="0" dirty="0" smtClean="0">
                        <a:solidFill>
                          <a:schemeClr val="tx1"/>
                        </a:solidFill>
                        <a:latin typeface="Cambria Math"/>
                        <a:ea typeface="+mn-ea"/>
                        <a:cs typeface="+mn-cs"/>
                      </a:rPr>
                      <m:t> = </m:t>
                    </m:r>
                    <m:r>
                      <a:rPr lang="en-IN" sz="1200" b="0" i="1" u="none" strike="noStrike" kern="1200" baseline="0" dirty="0" smtClean="0">
                        <a:solidFill>
                          <a:schemeClr val="tx1"/>
                        </a:solidFill>
                        <a:latin typeface="Cambria Math"/>
                        <a:ea typeface="+mn-ea"/>
                        <a:cs typeface="+mn-cs"/>
                      </a:rPr>
                      <m:t>𝑇</m:t>
                    </m:r>
                    <m:r>
                      <a:rPr lang="en-IN" sz="1200" b="0" i="1" u="none" strike="noStrike" kern="1200" baseline="0" dirty="0" smtClean="0">
                        <a:solidFill>
                          <a:schemeClr val="tx1"/>
                        </a:solidFill>
                        <a:latin typeface="Cambria Math"/>
                        <a:ea typeface="+mn-ea"/>
                        <a:cs typeface="+mn-cs"/>
                      </a:rPr>
                      <m:t>’ </m:t>
                    </m:r>
                  </m:oMath>
                </a14:m>
                <a:r>
                  <a:rPr lang="en-IN" sz="1200" b="0" i="0" u="none" strike="noStrike" kern="1200" baseline="0" dirty="0" smtClean="0">
                    <a:solidFill>
                      <a:schemeClr val="tx1"/>
                    </a:solidFill>
                    <a:latin typeface="+mn-lt"/>
                    <a:ea typeface="+mn-ea"/>
                    <a:cs typeface="+mn-cs"/>
                  </a:rPr>
                  <a:t>such that for all </a:t>
                </a:r>
                <a14:m>
                  <m:oMath xmlns:m="http://schemas.openxmlformats.org/officeDocument/2006/math">
                    <m:r>
                      <a:rPr lang="en-IN" sz="1200" b="0" i="1" u="none" strike="noStrike" kern="1200" baseline="0" dirty="0" smtClean="0">
                        <a:solidFill>
                          <a:schemeClr val="tx1"/>
                        </a:solidFill>
                        <a:latin typeface="Cambria Math"/>
                        <a:ea typeface="+mn-ea"/>
                        <a:cs typeface="+mn-cs"/>
                      </a:rPr>
                      <m:t>𝑖</m:t>
                    </m:r>
                    <m:r>
                      <a:rPr lang="en-IN" sz="1200" b="0" i="1" u="none" strike="noStrike" kern="1200" baseline="0" dirty="0" smtClean="0">
                        <a:solidFill>
                          <a:schemeClr val="tx1"/>
                        </a:solidFill>
                        <a:latin typeface="Cambria Math"/>
                        <a:ea typeface="+mn-ea"/>
                        <a:cs typeface="+mn-cs"/>
                      </a:rPr>
                      <m:t>, </m:t>
                    </m:r>
                    <m:sSub>
                      <m:sSubPr>
                        <m:ctrlPr>
                          <a:rPr lang="en-IN"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 </m:t>
                        </m:r>
                        <m:r>
                          <a:rPr lang="en-US" sz="1200" b="0" i="1" u="none" strike="noStrike" kern="1200" baseline="0" dirty="0" smtClean="0">
                            <a:solidFill>
                              <a:schemeClr val="tx1"/>
                            </a:solidFill>
                            <a:latin typeface="Cambria Math"/>
                            <a:ea typeface="+mn-ea"/>
                            <a:cs typeface="+mn-cs"/>
                          </a:rPr>
                          <m:t>𝑇</m:t>
                        </m:r>
                      </m:e>
                      <m:sub>
                        <m:r>
                          <a:rPr lang="en-US" sz="1200" b="0" i="1" u="none" strike="noStrike" kern="1200" baseline="0" dirty="0" smtClean="0">
                            <a:solidFill>
                              <a:schemeClr val="tx1"/>
                            </a:solidFill>
                            <a:latin typeface="Cambria Math"/>
                            <a:ea typeface="+mn-ea"/>
                            <a:cs typeface="+mn-cs"/>
                          </a:rPr>
                          <m:t>𝑖</m:t>
                        </m:r>
                      </m:sub>
                    </m:sSub>
                    <m:r>
                      <a:rPr lang="en-IN" sz="1200" b="0" i="1" u="none" strike="noStrike" kern="1200" baseline="0" dirty="0" smtClean="0">
                        <a:solidFill>
                          <a:schemeClr val="tx1"/>
                        </a:solidFill>
                        <a:latin typeface="Cambria Math"/>
                        <a:ea typeface="+mn-ea"/>
                        <a:cs typeface="+mn-cs"/>
                      </a:rPr>
                      <m:t> </m:t>
                    </m:r>
                    <m:r>
                      <a:rPr lang="en-IN" sz="1200" b="0" i="1" u="none" strike="noStrike" kern="1200" baseline="0" dirty="0" smtClean="0">
                        <a:solidFill>
                          <a:schemeClr val="tx1"/>
                        </a:solidFill>
                        <a:latin typeface="Cambria Math"/>
                        <a:ea typeface="Cambria Math"/>
                        <a:cs typeface="+mn-cs"/>
                      </a:rPr>
                      <m:t>∈</m:t>
                    </m:r>
                    <m:r>
                      <a:rPr lang="en-IN" sz="1200" b="0" i="1" u="none" strike="noStrike" kern="1200" baseline="0" dirty="0" smtClean="0">
                        <a:solidFill>
                          <a:schemeClr val="tx1"/>
                        </a:solidFill>
                        <a:latin typeface="Cambria Math"/>
                        <a:ea typeface="+mn-ea"/>
                        <a:cs typeface="+mn-cs"/>
                      </a:rPr>
                      <m:t> </m:t>
                    </m:r>
                    <m:r>
                      <a:rPr lang="en-IN" sz="1200" b="0" i="1" u="none" strike="noStrike" kern="1200" baseline="0" dirty="0" smtClean="0">
                        <a:solidFill>
                          <a:schemeClr val="tx1"/>
                        </a:solidFill>
                        <a:latin typeface="Cambria Math"/>
                        <a:ea typeface="+mn-ea"/>
                        <a:cs typeface="+mn-cs"/>
                      </a:rPr>
                      <m:t>𝐾</m:t>
                    </m:r>
                    <m:r>
                      <a:rPr lang="en-IN" sz="1200" b="0" i="1" u="none" strike="noStrike" kern="1200" baseline="0" dirty="0" smtClean="0">
                        <a:solidFill>
                          <a:schemeClr val="tx1"/>
                        </a:solidFill>
                        <a:latin typeface="Cambria Math"/>
                        <a:ea typeface="+mn-ea"/>
                        <a:cs typeface="+mn-cs"/>
                      </a:rPr>
                      <m:t>, </m:t>
                    </m:r>
                  </m:oMath>
                </a14:m>
                <a:r>
                  <a:rPr lang="en-IN" sz="1200" b="0" i="0" u="none" strike="noStrike" kern="1200" baseline="0" dirty="0" smtClean="0">
                    <a:solidFill>
                      <a:schemeClr val="tx1"/>
                    </a:solidFill>
                    <a:latin typeface="+mn-lt"/>
                    <a:ea typeface="+mn-ea"/>
                    <a:cs typeface="+mn-cs"/>
                  </a:rPr>
                  <a:t> and </a:t>
                </a:r>
                <a14:m>
                  <m:oMath xmlns:m="http://schemas.openxmlformats.org/officeDocument/2006/math">
                    <m:r>
                      <a:rPr lang="en-US" sz="1200" b="0" i="1" u="none" strike="noStrike" kern="1200" baseline="0" dirty="0" smtClean="0">
                        <a:solidFill>
                          <a:schemeClr val="tx1"/>
                        </a:solidFill>
                        <a:latin typeface="Cambria Math"/>
                        <a:ea typeface="+mn-ea"/>
                        <a:cs typeface="+mn-cs"/>
                      </a:rPr>
                      <m:t>(</m:t>
                    </m:r>
                    <m:sSub>
                      <m:sSubPr>
                        <m:ctrlPr>
                          <a:rPr lang="en-US"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𝑇</m:t>
                        </m:r>
                      </m:e>
                      <m:sub>
                        <m:r>
                          <a:rPr lang="en-US" sz="1200" b="0" i="1" u="none" strike="noStrike" kern="1200" baseline="0" dirty="0" smtClean="0">
                            <a:solidFill>
                              <a:schemeClr val="tx1"/>
                            </a:solidFill>
                            <a:latin typeface="Cambria Math"/>
                            <a:ea typeface="+mn-ea"/>
                            <a:cs typeface="+mn-cs"/>
                          </a:rPr>
                          <m:t>𝑖</m:t>
                        </m:r>
                      </m:sub>
                    </m:sSub>
                    <m:sSub>
                      <m:sSubPr>
                        <m:ctrlPr>
                          <a:rPr lang="en-IN" sz="1200" b="0" i="1" u="none" strike="noStrike" kern="1200" baseline="0" dirty="0" smtClean="0">
                            <a:solidFill>
                              <a:schemeClr val="tx1"/>
                            </a:solidFill>
                            <a:latin typeface="Cambria Math" panose="02040503050406030204" pitchFamily="18" charset="0"/>
                            <a:ea typeface="+mn-ea"/>
                            <a:cs typeface="+mn-cs"/>
                          </a:rPr>
                        </m:ctrlPr>
                      </m:sSubPr>
                      <m:e>
                        <m:r>
                          <a:rPr lang="en-US" sz="1200" b="0" i="1" u="none" strike="noStrike" kern="1200" baseline="0" dirty="0" smtClean="0">
                            <a:solidFill>
                              <a:schemeClr val="tx1"/>
                            </a:solidFill>
                            <a:latin typeface="Cambria Math"/>
                            <a:ea typeface="+mn-ea"/>
                            <a:cs typeface="+mn-cs"/>
                          </a:rPr>
                          <m:t>,</m:t>
                        </m:r>
                        <m:r>
                          <a:rPr lang="en-US" sz="1200" b="0" i="1" u="none" strike="noStrike" kern="1200" baseline="0" dirty="0" smtClean="0">
                            <a:solidFill>
                              <a:schemeClr val="tx1"/>
                            </a:solidFill>
                            <a:latin typeface="Cambria Math"/>
                            <a:ea typeface="+mn-ea"/>
                            <a:cs typeface="+mn-cs"/>
                          </a:rPr>
                          <m:t>𝑇</m:t>
                        </m:r>
                      </m:e>
                      <m:sub>
                        <m:r>
                          <a:rPr lang="en-US" sz="1200" b="0" i="1" u="none" strike="noStrike" kern="1200" baseline="0" dirty="0" smtClean="0">
                            <a:solidFill>
                              <a:schemeClr val="tx1"/>
                            </a:solidFill>
                            <a:latin typeface="Cambria Math"/>
                            <a:ea typeface="+mn-ea"/>
                            <a:cs typeface="+mn-cs"/>
                          </a:rPr>
                          <m:t>𝑖</m:t>
                        </m:r>
                        <m:r>
                          <a:rPr lang="en-US" sz="1200" b="0" i="1" u="none" strike="noStrike" kern="1200" baseline="0" dirty="0" smtClean="0">
                            <a:solidFill>
                              <a:schemeClr val="tx1"/>
                            </a:solidFill>
                            <a:latin typeface="Cambria Math"/>
                            <a:ea typeface="+mn-ea"/>
                            <a:cs typeface="+mn-cs"/>
                          </a:rPr>
                          <m:t>+1</m:t>
                        </m:r>
                      </m:sub>
                    </m:sSub>
                    <m:r>
                      <a:rPr lang="en-US" sz="1200" b="0" i="1" u="none" strike="noStrike" kern="1200" baseline="0" dirty="0" smtClean="0">
                        <a:solidFill>
                          <a:schemeClr val="tx1"/>
                        </a:solidFill>
                        <a:latin typeface="Cambria Math"/>
                        <a:ea typeface="+mn-ea"/>
                        <a:cs typeface="+mn-cs"/>
                      </a:rPr>
                      <m:t>)</m:t>
                    </m:r>
                    <m:r>
                      <a:rPr lang="en-IN" sz="1200" b="0" i="1" u="none" strike="noStrike" kern="1200" baseline="0" dirty="0" smtClean="0">
                        <a:solidFill>
                          <a:schemeClr val="tx1"/>
                        </a:solidFill>
                        <a:latin typeface="Cambria Math"/>
                        <a:ea typeface="+mn-ea"/>
                        <a:cs typeface="+mn-cs"/>
                      </a:rPr>
                      <m:t> </m:t>
                    </m:r>
                  </m:oMath>
                </a14:m>
                <a:r>
                  <a:rPr lang="en-IN" sz="1200" b="0" i="0" u="none" strike="noStrike" kern="1200" baseline="0" dirty="0" smtClean="0">
                    <a:solidFill>
                      <a:schemeClr val="tx1"/>
                    </a:solidFill>
                    <a:latin typeface="+mn-lt"/>
                    <a:ea typeface="+mn-ea"/>
                    <a:cs typeface="+mn-cs"/>
                  </a:rPr>
                  <a:t>share a face.</a:t>
                </a:r>
              </a:p>
              <a:p>
                <a:r>
                  <a:rPr lang="en-IN" sz="1200" b="0" i="0" u="none" strike="noStrike" kern="1200" baseline="0" dirty="0" smtClean="0">
                    <a:solidFill>
                      <a:schemeClr val="tx1"/>
                    </a:solidFill>
                    <a:latin typeface="+mn-lt"/>
                    <a:ea typeface="+mn-ea"/>
                    <a:cs typeface="+mn-cs"/>
                  </a:rPr>
                  <a:t>An edge e is </a:t>
                </a:r>
                <a:r>
                  <a:rPr lang="en-IN" sz="1200" b="1" i="0" u="none" strike="noStrike" kern="1200" baseline="0" dirty="0" smtClean="0">
                    <a:solidFill>
                      <a:schemeClr val="tx1"/>
                    </a:solidFill>
                    <a:latin typeface="+mn-lt"/>
                    <a:ea typeface="+mn-ea"/>
                    <a:cs typeface="+mn-cs"/>
                  </a:rPr>
                  <a:t>singular</a:t>
                </a:r>
                <a:r>
                  <a:rPr lang="en-IN" sz="1200" b="0" i="0" u="none" strike="noStrike" kern="1200" baseline="0" dirty="0" smtClean="0">
                    <a:solidFill>
                      <a:schemeClr val="tx1"/>
                    </a:solidFill>
                    <a:latin typeface="+mn-lt"/>
                    <a:ea typeface="+mn-ea"/>
                    <a:cs typeface="+mn-cs"/>
                  </a:rPr>
                  <a:t> if any tetrahedron in star of e is not face-to-face connected in K to at least one tetrahedron incident to e.</a:t>
                </a:r>
              </a:p>
              <a:p>
                <a:r>
                  <a:rPr lang="en-IN" sz="1200" b="0" i="0" u="none" strike="noStrike" kern="1200" baseline="0" dirty="0" smtClean="0">
                    <a:solidFill>
                      <a:schemeClr val="tx1"/>
                    </a:solidFill>
                    <a:latin typeface="+mn-lt"/>
                    <a:ea typeface="+mn-ea"/>
                    <a:cs typeface="+mn-cs"/>
                  </a:rPr>
                  <a:t>Tetrahedron t incident to e is disconnected if it can be visited twice with different directions or if it does not shares both of its faces containing e.</a:t>
                </a:r>
                <a:endParaRPr lang="en-IN" dirty="0"/>
              </a:p>
            </p:txBody>
          </p:sp>
        </mc:Choice>
        <mc:Fallback xmlns="">
          <p:sp>
            <p:nvSpPr>
              <p:cNvPr id="3" name="Notes Placeholder 2"/>
              <p:cNvSpPr>
                <a:spLocks noGrp="1"/>
              </p:cNvSpPr>
              <p:nvPr>
                <p:ph type="body" idx="1"/>
              </p:nvPr>
            </p:nvSpPr>
            <p:spPr/>
            <p:txBody>
              <a:bodyPr/>
              <a:lstStyle/>
              <a:p>
                <a:r>
                  <a:rPr lang="en-US" dirty="0" smtClean="0"/>
                  <a:t>Face to</a:t>
                </a:r>
                <a:r>
                  <a:rPr lang="en-US" baseline="0" dirty="0" smtClean="0"/>
                  <a:t> face connectivity : t</a:t>
                </a:r>
                <a:r>
                  <a:rPr lang="en-IN" sz="1200" b="0" i="0" u="none" strike="noStrike" kern="1200" baseline="0" dirty="0" smtClean="0">
                    <a:solidFill>
                      <a:schemeClr val="tx1"/>
                    </a:solidFill>
                    <a:latin typeface="+mn-lt"/>
                    <a:ea typeface="+mn-ea"/>
                    <a:cs typeface="+mn-cs"/>
                  </a:rPr>
                  <a:t>here exists a sequence of </a:t>
                </a:r>
                <a:r>
                  <a:rPr lang="en-IN" sz="1200" b="0" i="0" u="none" strike="noStrike" kern="1200" baseline="0" dirty="0" err="1" smtClean="0">
                    <a:solidFill>
                      <a:schemeClr val="tx1"/>
                    </a:solidFill>
                    <a:latin typeface="+mn-lt"/>
                    <a:ea typeface="+mn-ea"/>
                    <a:cs typeface="+mn-cs"/>
                  </a:rPr>
                  <a:t>tetrahedra</a:t>
                </a:r>
                <a:r>
                  <a:rPr lang="en-IN" sz="1200" b="0" i="0"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Cambria Math"/>
                    <a:ea typeface="+mn-ea"/>
                    <a:cs typeface="+mn-cs"/>
                  </a:rPr>
                  <a:t>𝑇 = </a:t>
                </a:r>
                <a:r>
                  <a:rPr lang="en-US" sz="1200" b="0" i="0" u="none" strike="noStrike" kern="1200" baseline="0" dirty="0" smtClean="0">
                    <a:solidFill>
                      <a:schemeClr val="tx1"/>
                    </a:solidFill>
                    <a:latin typeface="Cambria Math"/>
                    <a:ea typeface="+mn-ea"/>
                    <a:cs typeface="+mn-cs"/>
                  </a:rPr>
                  <a:t>𝑇</a:t>
                </a:r>
                <a:r>
                  <a:rPr lang="en-IN" sz="1200" b="0" i="0" u="none" strike="noStrike" kern="1200" baseline="0" dirty="0" smtClean="0">
                    <a:solidFill>
                      <a:schemeClr val="tx1"/>
                    </a:solidFill>
                    <a:latin typeface="Cambria Math"/>
                    <a:ea typeface="+mn-ea"/>
                    <a:cs typeface="+mn-cs"/>
                  </a:rPr>
                  <a:t>_</a:t>
                </a:r>
                <a:r>
                  <a:rPr lang="en-US" sz="1200" b="0" i="0" u="none" strike="noStrike" kern="1200" baseline="0" dirty="0" smtClean="0">
                    <a:solidFill>
                      <a:schemeClr val="tx1"/>
                    </a:solidFill>
                    <a:latin typeface="Cambria Math"/>
                    <a:ea typeface="+mn-ea"/>
                    <a:cs typeface="+mn-cs"/>
                  </a:rPr>
                  <a:t>0</a:t>
                </a:r>
                <a:r>
                  <a:rPr lang="en-IN" sz="1200" b="0" i="0" u="none" strike="noStrike" kern="1200" baseline="0" dirty="0" smtClean="0">
                    <a:solidFill>
                      <a:schemeClr val="tx1"/>
                    </a:solidFill>
                    <a:latin typeface="Cambria Math"/>
                    <a:ea typeface="+mn-ea"/>
                    <a:cs typeface="+mn-cs"/>
                  </a:rPr>
                  <a:t>, </a:t>
                </a:r>
                <a:r>
                  <a:rPr lang="en-US" sz="1200" b="0" i="0" u="none" strike="noStrike" kern="1200" baseline="0" dirty="0" smtClean="0">
                    <a:solidFill>
                      <a:schemeClr val="tx1"/>
                    </a:solidFill>
                    <a:latin typeface="Cambria Math"/>
                    <a:ea typeface="+mn-ea"/>
                    <a:cs typeface="+mn-cs"/>
                  </a:rPr>
                  <a:t>…,</a:t>
                </a:r>
                <a:r>
                  <a:rPr lang="en-IN" sz="1200" b="0" i="0" u="none" strike="noStrike" kern="1200" baseline="0" dirty="0" smtClean="0">
                    <a:solidFill>
                      <a:schemeClr val="tx1"/>
                    </a:solidFill>
                    <a:latin typeface="Cambria Math"/>
                    <a:ea typeface="+mn-ea"/>
                    <a:cs typeface="+mn-cs"/>
                  </a:rPr>
                  <a:t> </a:t>
                </a:r>
                <a:r>
                  <a:rPr lang="en-US" sz="1200" b="0" i="0" u="none" strike="noStrike" kern="1200" baseline="0" dirty="0" smtClean="0">
                    <a:solidFill>
                      <a:schemeClr val="tx1"/>
                    </a:solidFill>
                    <a:latin typeface="Cambria Math"/>
                    <a:ea typeface="+mn-ea"/>
                    <a:cs typeface="+mn-cs"/>
                  </a:rPr>
                  <a:t>𝑇</a:t>
                </a:r>
                <a:r>
                  <a:rPr lang="en-IN" sz="1200" b="0" i="0" u="none" strike="noStrike" kern="1200" baseline="0" dirty="0" smtClean="0">
                    <a:solidFill>
                      <a:schemeClr val="tx1"/>
                    </a:solidFill>
                    <a:latin typeface="Cambria Math"/>
                    <a:ea typeface="+mn-ea"/>
                    <a:cs typeface="+mn-cs"/>
                  </a:rPr>
                  <a:t>_</a:t>
                </a:r>
                <a:r>
                  <a:rPr lang="en-US" sz="1200" b="0" i="0" u="none" strike="noStrike" kern="1200" baseline="0" dirty="0" smtClean="0">
                    <a:solidFill>
                      <a:schemeClr val="tx1"/>
                    </a:solidFill>
                    <a:latin typeface="Cambria Math"/>
                    <a:ea typeface="+mn-ea"/>
                    <a:cs typeface="+mn-cs"/>
                  </a:rPr>
                  <a:t>𝑘</a:t>
                </a:r>
                <a:r>
                  <a:rPr lang="en-IN" sz="1200" b="0" i="0" u="none" strike="noStrike" kern="1200" baseline="0" dirty="0" smtClean="0">
                    <a:solidFill>
                      <a:schemeClr val="tx1"/>
                    </a:solidFill>
                    <a:latin typeface="Cambria Math"/>
                    <a:ea typeface="+mn-ea"/>
                    <a:cs typeface="+mn-cs"/>
                  </a:rPr>
                  <a:t>  = 𝑇’ </a:t>
                </a:r>
                <a:r>
                  <a:rPr lang="en-IN" sz="1200" b="0" i="0" u="none" strike="noStrike" kern="1200" baseline="0" dirty="0" smtClean="0">
                    <a:solidFill>
                      <a:schemeClr val="tx1"/>
                    </a:solidFill>
                    <a:latin typeface="+mn-lt"/>
                    <a:ea typeface="+mn-ea"/>
                    <a:cs typeface="+mn-cs"/>
                  </a:rPr>
                  <a:t>such that for all </a:t>
                </a:r>
                <a:r>
                  <a:rPr lang="en-IN" sz="1200" b="0" i="0" u="none" strike="noStrike" kern="1200" baseline="0" dirty="0" smtClean="0">
                    <a:solidFill>
                      <a:schemeClr val="tx1"/>
                    </a:solidFill>
                    <a:latin typeface="Cambria Math"/>
                    <a:ea typeface="+mn-ea"/>
                    <a:cs typeface="+mn-cs"/>
                  </a:rPr>
                  <a:t>𝑖, 〖</a:t>
                </a:r>
                <a:r>
                  <a:rPr lang="en-US" sz="1200" b="0" i="0" u="none" strike="noStrike" kern="1200" baseline="0" dirty="0" smtClean="0">
                    <a:solidFill>
                      <a:schemeClr val="tx1"/>
                    </a:solidFill>
                    <a:latin typeface="Cambria Math"/>
                    <a:ea typeface="+mn-ea"/>
                    <a:cs typeface="+mn-cs"/>
                  </a:rPr>
                  <a:t> 𝑇</a:t>
                </a:r>
                <a:r>
                  <a:rPr lang="en-IN" sz="1200" b="0" i="0" u="none" strike="noStrike" kern="1200" baseline="0" dirty="0" smtClean="0">
                    <a:solidFill>
                      <a:schemeClr val="tx1"/>
                    </a:solidFill>
                    <a:latin typeface="Cambria Math"/>
                    <a:ea typeface="+mn-ea"/>
                    <a:cs typeface="+mn-cs"/>
                  </a:rPr>
                  <a:t>〗_</a:t>
                </a:r>
                <a:r>
                  <a:rPr lang="en-US" sz="1200" b="0" i="0" u="none" strike="noStrike" kern="1200" baseline="0" dirty="0" smtClean="0">
                    <a:solidFill>
                      <a:schemeClr val="tx1"/>
                    </a:solidFill>
                    <a:latin typeface="Cambria Math"/>
                    <a:ea typeface="+mn-ea"/>
                    <a:cs typeface="+mn-cs"/>
                  </a:rPr>
                  <a:t>𝑖</a:t>
                </a:r>
                <a:r>
                  <a:rPr lang="en-IN" sz="1200" b="0" i="0" u="none" strike="noStrike" kern="1200" baseline="0" dirty="0" smtClean="0">
                    <a:solidFill>
                      <a:schemeClr val="tx1"/>
                    </a:solidFill>
                    <a:latin typeface="Cambria Math"/>
                    <a:ea typeface="+mn-ea"/>
                    <a:cs typeface="+mn-cs"/>
                  </a:rPr>
                  <a:t>  </a:t>
                </a:r>
                <a:r>
                  <a:rPr lang="en-IN" sz="1200" b="0" i="0" u="none" strike="noStrike" kern="1200" baseline="0" dirty="0" smtClean="0">
                    <a:solidFill>
                      <a:schemeClr val="tx1"/>
                    </a:solidFill>
                    <a:latin typeface="Cambria Math"/>
                    <a:ea typeface="Cambria Math"/>
                    <a:cs typeface="+mn-cs"/>
                  </a:rPr>
                  <a:t>∈</a:t>
                </a:r>
                <a:r>
                  <a:rPr lang="en-IN" sz="1200" b="0" i="0" u="none" strike="noStrike" kern="1200" baseline="0" dirty="0" smtClean="0">
                    <a:solidFill>
                      <a:schemeClr val="tx1"/>
                    </a:solidFill>
                    <a:latin typeface="Cambria Math"/>
                    <a:ea typeface="+mn-ea"/>
                    <a:cs typeface="+mn-cs"/>
                  </a:rPr>
                  <a:t> 𝐾, </a:t>
                </a:r>
                <a:r>
                  <a:rPr lang="en-IN" sz="1200" b="0" i="0" u="none" strike="noStrike" kern="1200" baseline="0" dirty="0" smtClean="0">
                    <a:solidFill>
                      <a:schemeClr val="tx1"/>
                    </a:solidFill>
                    <a:latin typeface="+mn-lt"/>
                    <a:ea typeface="+mn-ea"/>
                    <a:cs typeface="+mn-cs"/>
                  </a:rPr>
                  <a:t> and </a:t>
                </a:r>
                <a:r>
                  <a:rPr lang="en-US" sz="1200" b="0" i="0" u="none" strike="noStrike" kern="1200" baseline="0" dirty="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𝑇_𝑖</a:t>
                </a:r>
                <a:r>
                  <a:rPr lang="en-IN" sz="1200" b="0" i="0" u="none" strike="noStrike" kern="1200" baseline="0" dirty="0" smtClean="0">
                    <a:solidFill>
                      <a:schemeClr val="tx1"/>
                    </a:solidFill>
                    <a:latin typeface="Cambria Math"/>
                    <a:ea typeface="+mn-ea"/>
                    <a:cs typeface="+mn-cs"/>
                  </a:rPr>
                  <a:t> 〖</a:t>
                </a:r>
                <a:r>
                  <a:rPr lang="en-US" sz="1200" b="0" i="0" u="none" strike="noStrike" kern="1200" baseline="0" dirty="0" smtClean="0">
                    <a:solidFill>
                      <a:schemeClr val="tx1"/>
                    </a:solidFill>
                    <a:latin typeface="Cambria Math"/>
                    <a:ea typeface="+mn-ea"/>
                    <a:cs typeface="+mn-cs"/>
                  </a:rPr>
                  <a:t>,𝑇</a:t>
                </a:r>
                <a:r>
                  <a:rPr lang="en-IN" sz="1200" b="0" i="0" u="none" strike="noStrike" kern="1200" baseline="0" dirty="0" smtClean="0">
                    <a:solidFill>
                      <a:schemeClr val="tx1"/>
                    </a:solidFill>
                    <a:latin typeface="Cambria Math"/>
                    <a:ea typeface="+mn-ea"/>
                    <a:cs typeface="+mn-cs"/>
                  </a:rPr>
                  <a:t>〗_(</a:t>
                </a:r>
                <a:r>
                  <a:rPr lang="en-US" sz="1200" b="0" i="0" u="none" strike="noStrike" kern="1200" baseline="0" dirty="0" smtClean="0">
                    <a:solidFill>
                      <a:schemeClr val="tx1"/>
                    </a:solidFill>
                    <a:latin typeface="Cambria Math"/>
                    <a:ea typeface="+mn-ea"/>
                    <a:cs typeface="+mn-cs"/>
                  </a:rPr>
                  <a:t>𝑖+1</a:t>
                </a:r>
                <a:r>
                  <a:rPr lang="en-IN" sz="1200" b="0" i="0" u="none" strike="noStrike" kern="1200" baseline="0" dirty="0" smtClean="0">
                    <a:solidFill>
                      <a:schemeClr val="tx1"/>
                    </a:solidFill>
                    <a:latin typeface="Cambria Math"/>
                    <a:ea typeface="+mn-ea"/>
                    <a:cs typeface="+mn-cs"/>
                  </a:rPr>
                  <a:t>)</a:t>
                </a:r>
                <a:r>
                  <a:rPr lang="en-US" sz="1200" b="0" i="0" u="none" strike="noStrike" kern="1200" baseline="0" dirty="0" smtClean="0">
                    <a:solidFill>
                      <a:schemeClr val="tx1"/>
                    </a:solidFill>
                    <a:latin typeface="Cambria Math"/>
                    <a:ea typeface="+mn-ea"/>
                    <a:cs typeface="+mn-cs"/>
                  </a:rPr>
                  <a:t>)</a:t>
                </a:r>
                <a:r>
                  <a:rPr lang="en-IN" sz="1200" b="0" i="0" u="none" strike="noStrike" kern="1200" baseline="0" dirty="0" smtClean="0">
                    <a:solidFill>
                      <a:schemeClr val="tx1"/>
                    </a:solidFill>
                    <a:latin typeface="Cambria Math"/>
                    <a:ea typeface="+mn-ea"/>
                    <a:cs typeface="+mn-cs"/>
                  </a:rPr>
                  <a:t> </a:t>
                </a:r>
                <a:r>
                  <a:rPr lang="en-IN" sz="1200" b="0" i="0" u="none" strike="noStrike" kern="1200" baseline="0" dirty="0" smtClean="0">
                    <a:solidFill>
                      <a:schemeClr val="tx1"/>
                    </a:solidFill>
                    <a:latin typeface="+mn-lt"/>
                    <a:ea typeface="+mn-ea"/>
                    <a:cs typeface="+mn-cs"/>
                  </a:rPr>
                  <a:t>share a face.</a:t>
                </a:r>
              </a:p>
              <a:p>
                <a:r>
                  <a:rPr lang="en-IN" sz="1200" b="0" i="0" u="none" strike="noStrike" kern="1200" baseline="0" dirty="0" smtClean="0">
                    <a:solidFill>
                      <a:schemeClr val="tx1"/>
                    </a:solidFill>
                    <a:latin typeface="+mn-lt"/>
                    <a:ea typeface="+mn-ea"/>
                    <a:cs typeface="+mn-cs"/>
                  </a:rPr>
                  <a:t>An edge e is </a:t>
                </a:r>
                <a:r>
                  <a:rPr lang="en-IN" sz="1200" b="1" i="0" u="none" strike="noStrike" kern="1200" baseline="0" dirty="0" smtClean="0">
                    <a:solidFill>
                      <a:schemeClr val="tx1"/>
                    </a:solidFill>
                    <a:latin typeface="+mn-lt"/>
                    <a:ea typeface="+mn-ea"/>
                    <a:cs typeface="+mn-cs"/>
                  </a:rPr>
                  <a:t>singular</a:t>
                </a:r>
                <a:r>
                  <a:rPr lang="en-IN" sz="1200" b="0" i="0" u="none" strike="noStrike" kern="1200" baseline="0" dirty="0" smtClean="0">
                    <a:solidFill>
                      <a:schemeClr val="tx1"/>
                    </a:solidFill>
                    <a:latin typeface="+mn-lt"/>
                    <a:ea typeface="+mn-ea"/>
                    <a:cs typeface="+mn-cs"/>
                  </a:rPr>
                  <a:t> if any tetrahedron in star of e is not face-to-face connected in K to at least one tetrahedron incident to e.</a:t>
                </a:r>
              </a:p>
              <a:p>
                <a:r>
                  <a:rPr lang="en-IN" sz="1200" b="0" i="0" u="none" strike="noStrike" kern="1200" baseline="0" dirty="0" smtClean="0">
                    <a:solidFill>
                      <a:schemeClr val="tx1"/>
                    </a:solidFill>
                    <a:latin typeface="+mn-lt"/>
                    <a:ea typeface="+mn-ea"/>
                    <a:cs typeface="+mn-cs"/>
                  </a:rPr>
                  <a:t>Tetrahedron t incident to e is disconnected if it can be visited twice with </a:t>
                </a:r>
                <a:r>
                  <a:rPr lang="en-IN" sz="1200" b="0" i="0" u="none" strike="noStrike" kern="1200" baseline="0" dirty="0" err="1" smtClean="0">
                    <a:solidFill>
                      <a:schemeClr val="tx1"/>
                    </a:solidFill>
                    <a:latin typeface="+mn-lt"/>
                    <a:ea typeface="+mn-ea"/>
                    <a:cs typeface="+mn-cs"/>
                  </a:rPr>
                  <a:t>dierent</a:t>
                </a:r>
                <a:r>
                  <a:rPr lang="en-IN" sz="1200" b="0" i="0" u="none" strike="noStrike" kern="1200" baseline="0" dirty="0" smtClean="0">
                    <a:solidFill>
                      <a:schemeClr val="tx1"/>
                    </a:solidFill>
                    <a:latin typeface="+mn-lt"/>
                    <a:ea typeface="+mn-ea"/>
                    <a:cs typeface="+mn-cs"/>
                  </a:rPr>
                  <a:t> directions or if it does not shares both of its faces containing e.</a:t>
                </a:r>
                <a:endParaRPr lang="en-IN" dirty="0"/>
              </a:p>
            </p:txBody>
          </p:sp>
        </mc:Fallback>
      </mc:AlternateContent>
      <p:sp>
        <p:nvSpPr>
          <p:cNvPr id="4" name="Slide Number Placeholder 3"/>
          <p:cNvSpPr>
            <a:spLocks noGrp="1"/>
          </p:cNvSpPr>
          <p:nvPr>
            <p:ph type="sldNum" sz="quarter" idx="10"/>
          </p:nvPr>
        </p:nvSpPr>
        <p:spPr/>
        <p:txBody>
          <a:bodyPr/>
          <a:lstStyle/>
          <a:p>
            <a:fld id="{DEE5DB13-6208-4706-821A-0850ECBF5192}" type="slidenum">
              <a:rPr lang="en-IN" smtClean="0"/>
              <a:t>30</a:t>
            </a:fld>
            <a:endParaRPr lang="en-IN"/>
          </a:p>
        </p:txBody>
      </p:sp>
    </p:spTree>
    <p:extLst>
      <p:ext uri="{BB962C8B-B14F-4D97-AF65-F5344CB8AC3E}">
        <p14:creationId xmlns:p14="http://schemas.microsoft.com/office/powerpoint/2010/main" val="65678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To ensure the manifold condition, tetra are subdivided and translated based</a:t>
            </a:r>
            <a:r>
              <a:rPr lang="en-IN" baseline="0" dirty="0" smtClean="0"/>
              <a:t> on predefined classification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31</a:t>
            </a:fld>
            <a:endParaRPr lang="en-IN"/>
          </a:p>
        </p:txBody>
      </p:sp>
    </p:spTree>
    <p:extLst>
      <p:ext uri="{BB962C8B-B14F-4D97-AF65-F5344CB8AC3E}">
        <p14:creationId xmlns:p14="http://schemas.microsoft.com/office/powerpoint/2010/main" val="1861862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aseline="0" dirty="0" err="1" smtClean="0"/>
              <a:t>nonato</a:t>
            </a:r>
            <a:r>
              <a:rPr lang="en-IN" baseline="0" dirty="0" smtClean="0"/>
              <a:t> we observed the branching was not adapted to suit the neuron reconstruction.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32</a:t>
            </a:fld>
            <a:endParaRPr lang="en-IN"/>
          </a:p>
        </p:txBody>
      </p:sp>
    </p:spTree>
    <p:extLst>
      <p:ext uri="{BB962C8B-B14F-4D97-AF65-F5344CB8AC3E}">
        <p14:creationId xmlns:p14="http://schemas.microsoft.com/office/powerpoint/2010/main" val="4279266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Subdivide</a:t>
            </a:r>
            <a:r>
              <a:rPr lang="en-IN" baseline="0" dirty="0" smtClean="0"/>
              <a:t> the edges and disconnect the external and redundant tetrahedral whose elimination </a:t>
            </a:r>
            <a:r>
              <a:rPr lang="en-IN" baseline="0" dirty="0" err="1" smtClean="0"/>
              <a:t>singularties</a:t>
            </a:r>
            <a:r>
              <a:rPr lang="en-IN" baseline="0" dirty="0" smtClean="0"/>
              <a:t>.</a:t>
            </a:r>
          </a:p>
          <a:p>
            <a:r>
              <a:rPr lang="en-IN" baseline="0" dirty="0" smtClean="0"/>
              <a:t>We disconnect the </a:t>
            </a:r>
            <a:r>
              <a:rPr lang="en-IN" baseline="0" dirty="0" err="1" smtClean="0"/>
              <a:t>tetrahedra</a:t>
            </a:r>
            <a:r>
              <a:rPr lang="en-IN" baseline="0" dirty="0" smtClean="0"/>
              <a:t> based on the orientation of edges </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Type1 with 1e(external edge </a:t>
            </a:r>
            <a:r>
              <a:rPr lang="en-IN" baseline="0" dirty="0" err="1" smtClean="0"/>
              <a:t>bd</a:t>
            </a:r>
            <a:r>
              <a:rPr lang="en-IN" baseline="0" dirty="0" smtClean="0"/>
              <a:t>): divide along external edges and translate</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Type1 with 2e(two external edges </a:t>
            </a:r>
            <a:r>
              <a:rPr lang="en-IN" baseline="0" dirty="0" err="1" smtClean="0"/>
              <a:t>cb</a:t>
            </a:r>
            <a:r>
              <a:rPr lang="en-IN" baseline="0" dirty="0" smtClean="0"/>
              <a:t> and </a:t>
            </a:r>
            <a:r>
              <a:rPr lang="en-IN" baseline="0" dirty="0" err="1" smtClean="0"/>
              <a:t>bd</a:t>
            </a:r>
            <a:r>
              <a:rPr lang="en-IN" baseline="0" dirty="0" smtClean="0"/>
              <a:t>): divide along in-section and external edges</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t>Type1 with 3e: same as type 2</a:t>
            </a:r>
          </a:p>
          <a:p>
            <a:r>
              <a:rPr lang="en-IN" baseline="0" dirty="0" smtClean="0"/>
              <a:t>Type2(external edges da and </a:t>
            </a:r>
            <a:r>
              <a:rPr lang="en-IN" baseline="0" dirty="0" err="1" smtClean="0"/>
              <a:t>cb</a:t>
            </a:r>
            <a:r>
              <a:rPr lang="en-IN" baseline="0" dirty="0" smtClean="0"/>
              <a:t>): subdivide along all edges</a:t>
            </a:r>
          </a:p>
          <a:p>
            <a:r>
              <a:rPr lang="en-IN" baseline="0" dirty="0" smtClean="0"/>
              <a:t>Redundant: same as type 1 with 2e: s</a:t>
            </a:r>
          </a:p>
          <a:p>
            <a:endParaRPr lang="en-IN" baseline="0" dirty="0" smtClean="0"/>
          </a:p>
          <a:p>
            <a:r>
              <a:rPr lang="en-IN" baseline="0" dirty="0" smtClean="0"/>
              <a:t>Disconnection </a:t>
            </a:r>
            <a:r>
              <a:rPr lang="en-IN" baseline="0" dirty="0" err="1" smtClean="0"/>
              <a:t>algo</a:t>
            </a:r>
            <a:r>
              <a:rPr lang="en-IN" baseline="0" dirty="0" smtClean="0"/>
              <a:t> also confirms to manifold </a:t>
            </a:r>
            <a:r>
              <a:rPr lang="en-IN" baseline="0" dirty="0" err="1" smtClean="0"/>
              <a:t>condtion</a:t>
            </a:r>
            <a:r>
              <a:rPr lang="en-IN" baseline="0" dirty="0" smtClean="0"/>
              <a:t> since it respect the contours(doesn’t divide along contour edge), </a:t>
            </a:r>
            <a:r>
              <a:rPr lang="en-IN" baseline="0" dirty="0" err="1" smtClean="0"/>
              <a:t>neighbouthood</a:t>
            </a:r>
            <a:r>
              <a:rPr lang="en-IN" baseline="0" dirty="0" smtClean="0"/>
              <a:t> around the edge always remain the same</a:t>
            </a:r>
          </a:p>
          <a:p>
            <a:endParaRPr lang="en-IN" baseline="0" dirty="0" smtClean="0"/>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33</a:t>
            </a:fld>
            <a:endParaRPr lang="en-IN"/>
          </a:p>
        </p:txBody>
      </p:sp>
    </p:spTree>
    <p:extLst>
      <p:ext uri="{BB962C8B-B14F-4D97-AF65-F5344CB8AC3E}">
        <p14:creationId xmlns:p14="http://schemas.microsoft.com/office/powerpoint/2010/main" val="1011216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disconnection process respects the contours (i.e. the subdivided tetrahedron always contain its contour edges), the neighbourhood around the edge is always maintained, guaranteeing the manifold condition. </a:t>
            </a:r>
          </a:p>
          <a:p>
            <a:r>
              <a:rPr lang="en-IN" sz="1200" b="0" i="0" u="none" strike="noStrike" kern="1200" baseline="0" dirty="0" smtClean="0">
                <a:solidFill>
                  <a:schemeClr val="tx1"/>
                </a:solidFill>
                <a:latin typeface="+mn-lt"/>
                <a:ea typeface="+mn-ea"/>
                <a:cs typeface="+mn-cs"/>
              </a:rPr>
              <a:t>In order to enforce the resampling condition, we can also translate the new points inserted in the subdivision to an intermediate position between the parallel planes, however this may not be necessary in terms of reconstruction of neuron structures.</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34</a:t>
            </a:fld>
            <a:endParaRPr lang="en-IN"/>
          </a:p>
        </p:txBody>
      </p:sp>
    </p:spTree>
    <p:extLst>
      <p:ext uri="{BB962C8B-B14F-4D97-AF65-F5344CB8AC3E}">
        <p14:creationId xmlns:p14="http://schemas.microsoft.com/office/powerpoint/2010/main" val="587960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Contours are spatially</a:t>
            </a:r>
            <a:r>
              <a:rPr lang="en-IN" baseline="0" dirty="0" smtClean="0"/>
              <a:t> distant in 3D space and not sufficient to be connected with given beta value.</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35</a:t>
            </a:fld>
            <a:endParaRPr lang="en-IN"/>
          </a:p>
        </p:txBody>
      </p:sp>
    </p:spTree>
    <p:extLst>
      <p:ext uri="{BB962C8B-B14F-4D97-AF65-F5344CB8AC3E}">
        <p14:creationId xmlns:p14="http://schemas.microsoft.com/office/powerpoint/2010/main" val="25822861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 compute MST of the components and</a:t>
            </a:r>
            <a:r>
              <a:rPr lang="en-IN" baseline="0" dirty="0" smtClean="0"/>
              <a:t> determine the set of contours to be merged. </a:t>
            </a:r>
            <a:r>
              <a:rPr lang="en-IN" dirty="0" smtClean="0"/>
              <a:t>We again</a:t>
            </a:r>
            <a:r>
              <a:rPr lang="en-IN" baseline="0" dirty="0" smtClean="0"/>
              <a:t> use geodesic distance as the measure for each component as well as contour.</a:t>
            </a:r>
          </a:p>
          <a:p>
            <a:r>
              <a:rPr lang="en-IN" dirty="0" smtClean="0"/>
              <a:t>We first</a:t>
            </a:r>
            <a:r>
              <a:rPr lang="en-IN" baseline="0" dirty="0" smtClean="0"/>
              <a:t> build a graph with contours as nodes and edge b/w them if their geodesic distance is less than 1 and then compute the components in the graph.</a:t>
            </a:r>
          </a:p>
        </p:txBody>
      </p:sp>
      <p:sp>
        <p:nvSpPr>
          <p:cNvPr id="4" name="Slide Number Placeholder 3"/>
          <p:cNvSpPr>
            <a:spLocks noGrp="1"/>
          </p:cNvSpPr>
          <p:nvPr>
            <p:ph type="sldNum" sz="quarter" idx="10"/>
          </p:nvPr>
        </p:nvSpPr>
        <p:spPr/>
        <p:txBody>
          <a:bodyPr/>
          <a:lstStyle/>
          <a:p>
            <a:fld id="{DEE5DB13-6208-4706-821A-0850ECBF5192}" type="slidenum">
              <a:rPr lang="en-IN" smtClean="0"/>
              <a:t>36</a:t>
            </a:fld>
            <a:endParaRPr lang="en-IN"/>
          </a:p>
        </p:txBody>
      </p:sp>
    </p:spTree>
    <p:extLst>
      <p:ext uri="{BB962C8B-B14F-4D97-AF65-F5344CB8AC3E}">
        <p14:creationId xmlns:p14="http://schemas.microsoft.com/office/powerpoint/2010/main" val="11218550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We use these</a:t>
            </a:r>
            <a:r>
              <a:rPr lang="en-IN" baseline="0" dirty="0" smtClean="0"/>
              <a:t> components as nodes to build another graph with edges b/w two nodes if geodesic distance b/w contours of components is less than given threshold.</a:t>
            </a:r>
          </a:p>
          <a:p>
            <a:r>
              <a:rPr lang="en-IN" baseline="0" dirty="0" smtClean="0"/>
              <a:t>Finally we compute the MST on the filtered graph, so that components spatially near to each other are connected.</a:t>
            </a:r>
          </a:p>
          <a:p>
            <a:endParaRPr lang="en-IN" baseline="0" dirty="0" smtClean="0"/>
          </a:p>
          <a:p>
            <a:r>
              <a:rPr lang="en-IN" baseline="0" dirty="0" smtClean="0"/>
              <a:t>We merge the contours of MST by connecting their shortest vertices.</a:t>
            </a:r>
          </a:p>
          <a:p>
            <a:endParaRPr lang="en-IN" baseline="0" dirty="0" smtClean="0"/>
          </a:p>
          <a:p>
            <a:r>
              <a:rPr lang="en-IN" baseline="0" dirty="0" smtClean="0"/>
              <a:t>The output of the corrections module is again fed to segmentation module for boundary extraction.</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37</a:t>
            </a:fld>
            <a:endParaRPr lang="en-IN"/>
          </a:p>
        </p:txBody>
      </p:sp>
    </p:spTree>
    <p:extLst>
      <p:ext uri="{BB962C8B-B14F-4D97-AF65-F5344CB8AC3E}">
        <p14:creationId xmlns:p14="http://schemas.microsoft.com/office/powerpoint/2010/main" val="5258968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38</a:t>
            </a:fld>
            <a:endParaRPr lang="en-IN"/>
          </a:p>
        </p:txBody>
      </p:sp>
    </p:spTree>
    <p:extLst>
      <p:ext uri="{BB962C8B-B14F-4D97-AF65-F5344CB8AC3E}">
        <p14:creationId xmlns:p14="http://schemas.microsoft.com/office/powerpoint/2010/main" val="40618314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39</a:t>
            </a:fld>
            <a:endParaRPr lang="en-IN"/>
          </a:p>
        </p:txBody>
      </p:sp>
    </p:spTree>
    <p:extLst>
      <p:ext uri="{BB962C8B-B14F-4D97-AF65-F5344CB8AC3E}">
        <p14:creationId xmlns:p14="http://schemas.microsoft.com/office/powerpoint/2010/main" val="224508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PSF is a system's </a:t>
            </a:r>
            <a:r>
              <a:rPr lang="en-IN" sz="1200" b="0" i="0" u="none" strike="noStrike" kern="1200" dirty="0" smtClean="0">
                <a:solidFill>
                  <a:schemeClr val="tx1"/>
                </a:solidFill>
                <a:effectLst/>
                <a:latin typeface="+mn-lt"/>
                <a:ea typeface="+mn-ea"/>
                <a:cs typeface="+mn-cs"/>
                <a:hlinkClick r:id="rId3" tooltip="Impulse response"/>
              </a:rPr>
              <a:t>impulse response</a:t>
            </a:r>
            <a:r>
              <a:rPr lang="en-IN" sz="1200" b="0" i="0" kern="1200" dirty="0" smtClean="0">
                <a:solidFill>
                  <a:schemeClr val="tx1"/>
                </a:solidFill>
                <a:effectLst/>
                <a:latin typeface="+mn-lt"/>
                <a:ea typeface="+mn-ea"/>
                <a:cs typeface="+mn-cs"/>
              </a:rPr>
              <a:t>, t</a:t>
            </a:r>
            <a:endParaRPr lang="en-IN" sz="1200" b="0" i="0" u="none" strike="noStrike" kern="1200" dirty="0" smtClean="0">
              <a:solidFill>
                <a:schemeClr val="tx1"/>
              </a:solidFill>
              <a:effectLst/>
              <a:latin typeface="+mn-lt"/>
              <a:ea typeface="+mn-ea"/>
              <a:cs typeface="+mn-cs"/>
              <a:hlinkClick r:id="rId4" tooltip="Fluorescent"/>
            </a:endParaRPr>
          </a:p>
          <a:p>
            <a:r>
              <a:rPr lang="en-IN" sz="1200" b="0" i="0" u="none" strike="noStrike" kern="1200" dirty="0" smtClean="0">
                <a:solidFill>
                  <a:schemeClr val="tx1"/>
                </a:solidFill>
                <a:effectLst/>
                <a:latin typeface="+mn-lt"/>
                <a:ea typeface="+mn-ea"/>
                <a:cs typeface="+mn-cs"/>
                <a:hlinkClick r:id="rId4" tooltip="Fluorescent"/>
              </a:rPr>
              <a:t>fluorescent</a:t>
            </a:r>
            <a:r>
              <a:rPr lang="en-IN" sz="1200" b="0" i="0" kern="1200" dirty="0" smtClean="0">
                <a:solidFill>
                  <a:schemeClr val="tx1"/>
                </a:solidFill>
                <a:effectLst/>
                <a:latin typeface="+mn-lt"/>
                <a:ea typeface="+mn-ea"/>
                <a:cs typeface="+mn-cs"/>
              </a:rPr>
              <a:t> </a:t>
            </a:r>
            <a:r>
              <a:rPr lang="en-IN" sz="1200" b="0" i="0" u="none" strike="noStrike" kern="1200" dirty="0" smtClean="0">
                <a:solidFill>
                  <a:schemeClr val="tx1"/>
                </a:solidFill>
                <a:effectLst/>
                <a:latin typeface="+mn-lt"/>
                <a:ea typeface="+mn-ea"/>
                <a:cs typeface="+mn-cs"/>
                <a:hlinkClick r:id="rId5" tooltip="Bead"/>
              </a:rPr>
              <a:t>beads</a:t>
            </a:r>
            <a:r>
              <a:rPr lang="en-IN" sz="1200" b="0" i="0" kern="1200" dirty="0" smtClean="0">
                <a:solidFill>
                  <a:schemeClr val="tx1"/>
                </a:solidFill>
                <a:effectLst/>
                <a:latin typeface="+mn-lt"/>
                <a:ea typeface="+mn-ea"/>
                <a:cs typeface="+mn-cs"/>
              </a:rPr>
              <a:t> are usually considered for this purpose</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a:t>
            </a:fld>
            <a:endParaRPr lang="en-IN"/>
          </a:p>
        </p:txBody>
      </p:sp>
    </p:spTree>
    <p:extLst>
      <p:ext uri="{BB962C8B-B14F-4D97-AF65-F5344CB8AC3E}">
        <p14:creationId xmlns:p14="http://schemas.microsoft.com/office/powerpoint/2010/main" val="1848323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It optimizes the memory consumption / execution time ratio for diﬀerent topological operations in reconstruction process.</a:t>
            </a:r>
          </a:p>
          <a:p>
            <a:r>
              <a:rPr lang="en-IN" dirty="0" smtClean="0"/>
              <a:t>The adjacency relationships among half-faces are also stored where each half-face knows the adjacent half-face in the </a:t>
            </a:r>
            <a:r>
              <a:rPr lang="en-IN" dirty="0" err="1" smtClean="0"/>
              <a:t>neighbor</a:t>
            </a:r>
            <a:r>
              <a:rPr lang="en-IN" dirty="0" smtClean="0"/>
              <a:t> cell</a:t>
            </a:r>
          </a:p>
          <a:p>
            <a:r>
              <a:rPr lang="en-IN" dirty="0" smtClean="0"/>
              <a:t>each half-face consists of circular lists of its half-edges to deﬁne its orientation.</a:t>
            </a:r>
          </a:p>
          <a:p>
            <a:r>
              <a:rPr lang="en-IN" dirty="0" smtClean="0"/>
              <a:t>This half-edges can either be oriented clockwise or counter-clockwise around </a:t>
            </a:r>
            <a:r>
              <a:rPr lang="en-IN" smtClean="0"/>
              <a:t>the face based </a:t>
            </a:r>
            <a:r>
              <a:rPr lang="en-IN" dirty="0" smtClean="0"/>
              <a:t>on the orientation of overall mesh.</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40</a:t>
            </a:fld>
            <a:endParaRPr lang="en-IN"/>
          </a:p>
        </p:txBody>
      </p:sp>
    </p:spTree>
    <p:extLst>
      <p:ext uri="{BB962C8B-B14F-4D97-AF65-F5344CB8AC3E}">
        <p14:creationId xmlns:p14="http://schemas.microsoft.com/office/powerpoint/2010/main" val="338551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42</a:t>
            </a:fld>
            <a:endParaRPr lang="en-IN"/>
          </a:p>
        </p:txBody>
      </p:sp>
    </p:spTree>
    <p:extLst>
      <p:ext uri="{BB962C8B-B14F-4D97-AF65-F5344CB8AC3E}">
        <p14:creationId xmlns:p14="http://schemas.microsoft.com/office/powerpoint/2010/main" val="33171793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44</a:t>
            </a:fld>
            <a:endParaRPr lang="en-IN"/>
          </a:p>
        </p:txBody>
      </p:sp>
    </p:spTree>
    <p:extLst>
      <p:ext uri="{BB962C8B-B14F-4D97-AF65-F5344CB8AC3E}">
        <p14:creationId xmlns:p14="http://schemas.microsoft.com/office/powerpoint/2010/main" val="39044013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45</a:t>
            </a:fld>
            <a:endParaRPr lang="en-IN"/>
          </a:p>
        </p:txBody>
      </p:sp>
    </p:spTree>
    <p:extLst>
      <p:ext uri="{BB962C8B-B14F-4D97-AF65-F5344CB8AC3E}">
        <p14:creationId xmlns:p14="http://schemas.microsoft.com/office/powerpoint/2010/main" val="6959741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600" b="0" i="0" u="none" strike="noStrike" kern="1200" baseline="0" dirty="0" smtClean="0">
                <a:solidFill>
                  <a:schemeClr val="tx1"/>
                </a:solidFill>
                <a:latin typeface="+mn-lt"/>
                <a:ea typeface="+mn-ea"/>
                <a:cs typeface="+mn-cs"/>
              </a:rPr>
              <a:t>To evaluate the reconstruction from our framework, we reconstructed a virtual neuron model and compared the results of reconstruction with the original mesh.</a:t>
            </a:r>
          </a:p>
          <a:p>
            <a:r>
              <a:rPr lang="en-IN" sz="1600" b="0" i="0" u="none" strike="noStrike" kern="1200" baseline="0" dirty="0" smtClean="0">
                <a:solidFill>
                  <a:schemeClr val="tx1"/>
                </a:solidFill>
                <a:latin typeface="+mn-lt"/>
                <a:ea typeface="+mn-ea"/>
                <a:cs typeface="+mn-cs"/>
              </a:rPr>
              <a:t>We begin with</a:t>
            </a:r>
          </a:p>
          <a:p>
            <a:r>
              <a:rPr lang="en-IN" sz="1600" b="0" i="0" u="none" strike="noStrike" kern="1200" baseline="0" dirty="0" smtClean="0">
                <a:solidFill>
                  <a:schemeClr val="tx1"/>
                </a:solidFill>
                <a:latin typeface="+mn-lt"/>
                <a:ea typeface="+mn-ea"/>
                <a:cs typeface="+mn-cs"/>
              </a:rPr>
              <a:t>computing cross sections</a:t>
            </a:r>
          </a:p>
          <a:p>
            <a:r>
              <a:rPr lang="en-IN" sz="1200" b="0" i="0" u="none" strike="noStrike" kern="1200" baseline="0" dirty="0" smtClean="0">
                <a:solidFill>
                  <a:schemeClr val="tx1"/>
                </a:solidFill>
                <a:latin typeface="+mn-lt"/>
                <a:ea typeface="+mn-ea"/>
                <a:cs typeface="+mn-cs"/>
              </a:rPr>
              <a:t>introduced the partial effect of adjacent images by taking  average of intensities of pixels in adjacent sections to form a new image.</a:t>
            </a:r>
          </a:p>
          <a:p>
            <a:r>
              <a:rPr lang="en-IN" sz="1200" b="0" i="0" u="none" strike="noStrike" kern="1200" baseline="0" dirty="0" smtClean="0">
                <a:solidFill>
                  <a:schemeClr val="tx1"/>
                </a:solidFill>
                <a:latin typeface="+mn-lt"/>
                <a:ea typeface="+mn-ea"/>
                <a:cs typeface="+mn-cs"/>
              </a:rPr>
              <a:t>partial volume effect and intensity decay,</a:t>
            </a:r>
            <a:r>
              <a:rPr lang="it-IT" sz="1200" b="0" i="0"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mn-lt"/>
                <a:ea typeface="+mn-ea"/>
                <a:cs typeface="+mn-cs"/>
              </a:rPr>
              <a:t>we applied the proprietary \Lens blur" </a:t>
            </a:r>
            <a:r>
              <a:rPr lang="en-IN" sz="1200" b="0" i="0" u="none" strike="noStrike" kern="1200" baseline="0" dirty="0" err="1" smtClean="0">
                <a:solidFill>
                  <a:schemeClr val="tx1"/>
                </a:solidFill>
                <a:latin typeface="+mn-lt"/>
                <a:ea typeface="+mn-ea"/>
                <a:cs typeface="+mn-cs"/>
              </a:rPr>
              <a:t>eect</a:t>
            </a:r>
            <a:r>
              <a:rPr lang="en-IN" sz="1200" b="0" i="0" u="none" strike="noStrike" kern="1200" baseline="0" dirty="0" smtClean="0">
                <a:solidFill>
                  <a:schemeClr val="tx1"/>
                </a:solidFill>
                <a:latin typeface="+mn-lt"/>
                <a:ea typeface="+mn-ea"/>
                <a:cs typeface="+mn-cs"/>
              </a:rPr>
              <a:t> in Adobe Photoshop</a:t>
            </a:r>
          </a:p>
          <a:p>
            <a:r>
              <a:rPr lang="en-IN" sz="1200" b="0" i="0" u="none" strike="noStrike" kern="1200" baseline="0" dirty="0" smtClean="0">
                <a:solidFill>
                  <a:schemeClr val="tx1"/>
                </a:solidFill>
                <a:latin typeface="+mn-lt"/>
                <a:ea typeface="+mn-ea"/>
                <a:cs typeface="+mn-cs"/>
              </a:rPr>
              <a:t>we fed these images to our framework and obtained the reconstructed mesh</a:t>
            </a:r>
          </a:p>
          <a:p>
            <a:r>
              <a:rPr lang="en-IN" sz="1200" b="0" i="0" u="none" strike="noStrike" kern="1200" baseline="0" dirty="0" smtClean="0">
                <a:solidFill>
                  <a:schemeClr val="tx1"/>
                </a:solidFill>
                <a:latin typeface="+mn-lt"/>
                <a:ea typeface="+mn-ea"/>
                <a:cs typeface="+mn-cs"/>
              </a:rPr>
              <a:t>Metro uses a mean distance as the measure of approximation error</a:t>
            </a:r>
            <a:endParaRPr lang="en-IN" sz="1600" dirty="0"/>
          </a:p>
        </p:txBody>
      </p:sp>
      <p:sp>
        <p:nvSpPr>
          <p:cNvPr id="4" name="Slide Number Placeholder 3"/>
          <p:cNvSpPr>
            <a:spLocks noGrp="1"/>
          </p:cNvSpPr>
          <p:nvPr>
            <p:ph type="sldNum" sz="quarter" idx="10"/>
          </p:nvPr>
        </p:nvSpPr>
        <p:spPr/>
        <p:txBody>
          <a:bodyPr/>
          <a:lstStyle/>
          <a:p>
            <a:fld id="{DEE5DB13-6208-4706-821A-0850ECBF5192}" type="slidenum">
              <a:rPr lang="en-IN" smtClean="0"/>
              <a:t>46</a:t>
            </a:fld>
            <a:endParaRPr lang="en-IN"/>
          </a:p>
        </p:txBody>
      </p:sp>
    </p:spTree>
    <p:extLst>
      <p:ext uri="{BB962C8B-B14F-4D97-AF65-F5344CB8AC3E}">
        <p14:creationId xmlns:p14="http://schemas.microsoft.com/office/powerpoint/2010/main" val="5768698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600" b="0" i="0" u="none" strike="noStrike" kern="1200" baseline="0" dirty="0" smtClean="0">
                <a:solidFill>
                  <a:schemeClr val="tx1"/>
                </a:solidFill>
                <a:latin typeface="+mn-lt"/>
                <a:ea typeface="+mn-ea"/>
                <a:cs typeface="+mn-cs"/>
              </a:rPr>
              <a:t>To evaluate the reconstruction from our framework, we reconstructed a virtual neuron model and compared the results of reconstruction with the original mesh.</a:t>
            </a:r>
          </a:p>
          <a:p>
            <a:r>
              <a:rPr lang="en-IN" sz="1600" b="0" i="0" u="none" strike="noStrike" kern="1200" baseline="0" dirty="0" smtClean="0">
                <a:solidFill>
                  <a:schemeClr val="tx1"/>
                </a:solidFill>
                <a:latin typeface="+mn-lt"/>
                <a:ea typeface="+mn-ea"/>
                <a:cs typeface="+mn-cs"/>
              </a:rPr>
              <a:t>We begin with</a:t>
            </a:r>
          </a:p>
          <a:p>
            <a:r>
              <a:rPr lang="en-IN" sz="1600" b="0" i="0" u="none" strike="noStrike" kern="1200" baseline="0" dirty="0" smtClean="0">
                <a:solidFill>
                  <a:schemeClr val="tx1"/>
                </a:solidFill>
                <a:latin typeface="+mn-lt"/>
                <a:ea typeface="+mn-ea"/>
                <a:cs typeface="+mn-cs"/>
              </a:rPr>
              <a:t>computing cross sections</a:t>
            </a:r>
          </a:p>
          <a:p>
            <a:r>
              <a:rPr lang="en-IN" sz="1200" b="0" i="0" u="none" strike="noStrike" kern="1200" baseline="0" dirty="0" smtClean="0">
                <a:solidFill>
                  <a:schemeClr val="tx1"/>
                </a:solidFill>
                <a:latin typeface="+mn-lt"/>
                <a:ea typeface="+mn-ea"/>
                <a:cs typeface="+mn-cs"/>
              </a:rPr>
              <a:t>introduced the partial effect of adjacent images by taking  average of intensities of pixels in adjacent sections to form a new image.</a:t>
            </a:r>
          </a:p>
          <a:p>
            <a:r>
              <a:rPr lang="en-IN" sz="1200" b="0" i="0" u="none" strike="noStrike" kern="1200" baseline="0" dirty="0" smtClean="0">
                <a:solidFill>
                  <a:schemeClr val="tx1"/>
                </a:solidFill>
                <a:latin typeface="+mn-lt"/>
                <a:ea typeface="+mn-ea"/>
                <a:cs typeface="+mn-cs"/>
              </a:rPr>
              <a:t>partial volume effect and intensity decay,</a:t>
            </a:r>
            <a:r>
              <a:rPr lang="it-IT" sz="1200" b="0" i="0" u="none" strike="noStrike" kern="1200" baseline="0" dirty="0" smtClean="0">
                <a:solidFill>
                  <a:schemeClr val="tx1"/>
                </a:solidFill>
                <a:latin typeface="+mn-lt"/>
                <a:ea typeface="+mn-ea"/>
                <a:cs typeface="+mn-cs"/>
              </a:rPr>
              <a:t> </a:t>
            </a:r>
            <a:r>
              <a:rPr lang="en-IN" sz="1200" b="0" i="0" u="none" strike="noStrike" kern="1200" baseline="0" dirty="0" smtClean="0">
                <a:solidFill>
                  <a:schemeClr val="tx1"/>
                </a:solidFill>
                <a:latin typeface="+mn-lt"/>
                <a:ea typeface="+mn-ea"/>
                <a:cs typeface="+mn-cs"/>
              </a:rPr>
              <a:t>we applied the proprietary \Lens blur" </a:t>
            </a:r>
            <a:r>
              <a:rPr lang="en-IN" sz="1200" b="0" i="0" u="none" strike="noStrike" kern="1200" baseline="0" dirty="0" err="1" smtClean="0">
                <a:solidFill>
                  <a:schemeClr val="tx1"/>
                </a:solidFill>
                <a:latin typeface="+mn-lt"/>
                <a:ea typeface="+mn-ea"/>
                <a:cs typeface="+mn-cs"/>
              </a:rPr>
              <a:t>eect</a:t>
            </a:r>
            <a:r>
              <a:rPr lang="en-IN" sz="1200" b="0" i="0" u="none" strike="noStrike" kern="1200" baseline="0" dirty="0" smtClean="0">
                <a:solidFill>
                  <a:schemeClr val="tx1"/>
                </a:solidFill>
                <a:latin typeface="+mn-lt"/>
                <a:ea typeface="+mn-ea"/>
                <a:cs typeface="+mn-cs"/>
              </a:rPr>
              <a:t> in Adobe Photoshop</a:t>
            </a:r>
          </a:p>
          <a:p>
            <a:r>
              <a:rPr lang="en-IN" sz="1200" b="0" i="0" u="none" strike="noStrike" kern="1200" baseline="0" dirty="0" smtClean="0">
                <a:solidFill>
                  <a:schemeClr val="tx1"/>
                </a:solidFill>
                <a:latin typeface="+mn-lt"/>
                <a:ea typeface="+mn-ea"/>
                <a:cs typeface="+mn-cs"/>
              </a:rPr>
              <a:t>we fed these images to our framework and obtained the reconstructed mesh</a:t>
            </a:r>
          </a:p>
          <a:p>
            <a:r>
              <a:rPr lang="en-IN" sz="1200" b="0" i="0" u="none" strike="noStrike" kern="1200" baseline="0" dirty="0" smtClean="0">
                <a:solidFill>
                  <a:schemeClr val="tx1"/>
                </a:solidFill>
                <a:latin typeface="+mn-lt"/>
                <a:ea typeface="+mn-ea"/>
                <a:cs typeface="+mn-cs"/>
              </a:rPr>
              <a:t>Metro uses a mean distance as the measure of approximation error</a:t>
            </a:r>
            <a:endParaRPr lang="en-IN" sz="1600" dirty="0"/>
          </a:p>
        </p:txBody>
      </p:sp>
      <p:sp>
        <p:nvSpPr>
          <p:cNvPr id="4" name="Slide Number Placeholder 3"/>
          <p:cNvSpPr>
            <a:spLocks noGrp="1"/>
          </p:cNvSpPr>
          <p:nvPr>
            <p:ph type="sldNum" sz="quarter" idx="10"/>
          </p:nvPr>
        </p:nvSpPr>
        <p:spPr/>
        <p:txBody>
          <a:bodyPr/>
          <a:lstStyle/>
          <a:p>
            <a:fld id="{DEE5DB13-6208-4706-821A-0850ECBF5192}" type="slidenum">
              <a:rPr lang="en-IN" smtClean="0"/>
              <a:t>47</a:t>
            </a:fld>
            <a:endParaRPr lang="en-IN"/>
          </a:p>
        </p:txBody>
      </p:sp>
    </p:spTree>
    <p:extLst>
      <p:ext uri="{BB962C8B-B14F-4D97-AF65-F5344CB8AC3E}">
        <p14:creationId xmlns:p14="http://schemas.microsoft.com/office/powerpoint/2010/main" val="2787193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baseline="0" dirty="0" smtClean="0">
                <a:solidFill>
                  <a:schemeClr val="tx1"/>
                </a:solidFill>
                <a:latin typeface="+mn-lt"/>
                <a:ea typeface="+mn-ea"/>
                <a:cs typeface="+mn-cs"/>
              </a:rPr>
              <a:t>The surface of the </a:t>
            </a:r>
            <a:r>
              <a:rPr lang="en-IN" sz="1200" b="0" i="0" u="none" strike="noStrike" kern="1200" baseline="0" dirty="0" err="1" smtClean="0">
                <a:solidFill>
                  <a:schemeClr val="tx1"/>
                </a:solidFill>
                <a:latin typeface="+mn-lt"/>
                <a:ea typeface="+mn-ea"/>
                <a:cs typeface="+mn-cs"/>
              </a:rPr>
              <a:t>rst</a:t>
            </a:r>
            <a:endParaRPr lang="en-IN" sz="1200" b="0"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mesh is sampled, and for each elementary surface point, distance to the second mesh is</a:t>
            </a:r>
          </a:p>
          <a:p>
            <a:r>
              <a:rPr lang="en-IN" sz="1200" b="0" i="0" u="none" strike="noStrike" kern="1200" baseline="0" dirty="0" smtClean="0">
                <a:solidFill>
                  <a:schemeClr val="tx1"/>
                </a:solidFill>
                <a:latin typeface="+mn-lt"/>
                <a:ea typeface="+mn-ea"/>
                <a:cs typeface="+mn-cs"/>
              </a:rPr>
              <a:t>computed. Surface sampling in Metro is achieved by scanning of triangular faces with a</a:t>
            </a:r>
          </a:p>
          <a:p>
            <a:r>
              <a:rPr lang="en-IN" sz="1200" b="0" i="0" u="none" strike="noStrike" kern="1200" baseline="0" dirty="0" smtClean="0">
                <a:solidFill>
                  <a:schemeClr val="tx1"/>
                </a:solidFill>
                <a:latin typeface="+mn-lt"/>
                <a:ea typeface="+mn-ea"/>
                <a:cs typeface="+mn-cs"/>
              </a:rPr>
              <a:t>user-selected sampling resolution.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48</a:t>
            </a:fld>
            <a:endParaRPr lang="en-IN"/>
          </a:p>
        </p:txBody>
      </p:sp>
    </p:spTree>
    <p:extLst>
      <p:ext uri="{BB962C8B-B14F-4D97-AF65-F5344CB8AC3E}">
        <p14:creationId xmlns:p14="http://schemas.microsoft.com/office/powerpoint/2010/main" val="4834163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 </a:t>
            </a:r>
            <a:r>
              <a:rPr lang="en-IN" sz="1200" b="0" i="0" kern="1200" dirty="0" smtClean="0">
                <a:solidFill>
                  <a:schemeClr val="tx1"/>
                </a:solidFill>
                <a:effectLst/>
                <a:latin typeface="+mn-lt"/>
                <a:ea typeface="+mn-ea"/>
                <a:cs typeface="+mn-cs"/>
                <a:hlinkClick r:id="rId3" tooltip="George Biddell Airy"/>
              </a:rPr>
              <a:t>George </a:t>
            </a:r>
            <a:r>
              <a:rPr lang="en-IN" sz="1200" b="0" i="0" kern="1200" dirty="0" err="1" smtClean="0">
                <a:solidFill>
                  <a:schemeClr val="tx1"/>
                </a:solidFill>
                <a:effectLst/>
                <a:latin typeface="+mn-lt"/>
                <a:ea typeface="+mn-ea"/>
                <a:cs typeface="+mn-cs"/>
                <a:hlinkClick r:id="rId3" tooltip="George Biddell Airy"/>
              </a:rPr>
              <a:t>Biddell</a:t>
            </a:r>
            <a:r>
              <a:rPr lang="en-IN" sz="1200" b="0" i="0" kern="1200" dirty="0" smtClean="0">
                <a:solidFill>
                  <a:schemeClr val="tx1"/>
                </a:solidFill>
                <a:effectLst/>
                <a:latin typeface="+mn-lt"/>
                <a:ea typeface="+mn-ea"/>
                <a:cs typeface="+mn-cs"/>
                <a:hlinkClick r:id="rId3" tooltip="George Biddell Airy"/>
              </a:rPr>
              <a:t> Airy</a:t>
            </a:r>
            <a:r>
              <a:rPr lang="en-IN" sz="1200" b="0" i="0" kern="1200" dirty="0" smtClean="0">
                <a:solidFill>
                  <a:schemeClr val="tx1"/>
                </a:solidFill>
                <a:effectLst/>
                <a:latin typeface="+mn-lt"/>
                <a:ea typeface="+mn-ea"/>
                <a:cs typeface="+mn-cs"/>
              </a:rPr>
              <a:t>. He developed an expression for the point-spread function amplitude and intensity of a perfect instrument, free of aberrations (the so-called </a:t>
            </a:r>
            <a:r>
              <a:rPr lang="en-IN" sz="1200" b="0" i="0" u="none" strike="noStrike" kern="1200" dirty="0" smtClean="0">
                <a:solidFill>
                  <a:schemeClr val="tx1"/>
                </a:solidFill>
                <a:effectLst/>
                <a:latin typeface="+mn-lt"/>
                <a:ea typeface="+mn-ea"/>
                <a:cs typeface="+mn-cs"/>
                <a:hlinkClick r:id="rId4" tooltip="Airy disc"/>
              </a:rPr>
              <a:t>Airy disc</a:t>
            </a:r>
            <a:r>
              <a:rPr lang="en-IN" sz="1200" b="0" i="0" kern="1200" dirty="0" smtClean="0">
                <a:solidFill>
                  <a:schemeClr val="tx1"/>
                </a:solidFill>
                <a:effectLst/>
                <a:latin typeface="+mn-lt"/>
                <a:ea typeface="+mn-ea"/>
                <a:cs typeface="+mn-cs"/>
              </a:rPr>
              <a:t>). The </a:t>
            </a:r>
            <a:r>
              <a:rPr lang="en-IN" sz="1200" b="1" i="0" kern="1200" dirty="0" smtClean="0">
                <a:solidFill>
                  <a:schemeClr val="tx1"/>
                </a:solidFill>
                <a:effectLst/>
                <a:latin typeface="+mn-lt"/>
                <a:ea typeface="+mn-ea"/>
                <a:cs typeface="+mn-cs"/>
              </a:rPr>
              <a:t>Airy disk</a:t>
            </a:r>
            <a:r>
              <a:rPr lang="en-IN" sz="1200" b="0" i="0" kern="1200" dirty="0" smtClean="0">
                <a:solidFill>
                  <a:schemeClr val="tx1"/>
                </a:solidFill>
                <a:effectLst/>
                <a:latin typeface="+mn-lt"/>
                <a:ea typeface="+mn-ea"/>
                <a:cs typeface="+mn-cs"/>
              </a:rPr>
              <a:t> (or </a:t>
            </a:r>
            <a:r>
              <a:rPr lang="en-IN" sz="1200" b="1" i="0" kern="1200" dirty="0" smtClean="0">
                <a:solidFill>
                  <a:schemeClr val="tx1"/>
                </a:solidFill>
                <a:effectLst/>
                <a:latin typeface="+mn-lt"/>
                <a:ea typeface="+mn-ea"/>
                <a:cs typeface="+mn-cs"/>
              </a:rPr>
              <a:t>Airy disc</a:t>
            </a:r>
            <a:r>
              <a:rPr lang="en-IN" sz="1200" b="0" i="0" kern="1200" dirty="0" smtClean="0">
                <a:solidFill>
                  <a:schemeClr val="tx1"/>
                </a:solidFill>
                <a:effectLst/>
                <a:latin typeface="+mn-lt"/>
                <a:ea typeface="+mn-ea"/>
                <a:cs typeface="+mn-cs"/>
              </a:rPr>
              <a:t>) and </a:t>
            </a:r>
            <a:r>
              <a:rPr lang="en-IN" sz="1200" b="1" i="0" kern="1200" dirty="0" smtClean="0">
                <a:solidFill>
                  <a:schemeClr val="tx1"/>
                </a:solidFill>
                <a:effectLst/>
                <a:latin typeface="+mn-lt"/>
                <a:ea typeface="+mn-ea"/>
                <a:cs typeface="+mn-cs"/>
              </a:rPr>
              <a:t>Airy pattern</a:t>
            </a:r>
            <a:r>
              <a:rPr lang="en-IN" sz="1200" b="0" i="0" kern="1200" dirty="0" smtClean="0">
                <a:solidFill>
                  <a:schemeClr val="tx1"/>
                </a:solidFill>
                <a:effectLst/>
                <a:latin typeface="+mn-lt"/>
                <a:ea typeface="+mn-ea"/>
                <a:cs typeface="+mn-cs"/>
              </a:rPr>
              <a:t> are descriptions of the best focused spot of light that a perfect </a:t>
            </a:r>
            <a:r>
              <a:rPr lang="en-IN" sz="1200" b="0" i="0" u="none" strike="noStrike" kern="1200" dirty="0" smtClean="0">
                <a:solidFill>
                  <a:schemeClr val="tx1"/>
                </a:solidFill>
                <a:effectLst/>
                <a:latin typeface="+mn-lt"/>
                <a:ea typeface="+mn-ea"/>
                <a:cs typeface="+mn-cs"/>
                <a:hlinkClick r:id="rId5" tooltip="Lens (optics)"/>
              </a:rPr>
              <a:t>lens</a:t>
            </a:r>
            <a:r>
              <a:rPr lang="en-IN" sz="1200" b="0" i="0" kern="1200" dirty="0" smtClean="0">
                <a:solidFill>
                  <a:schemeClr val="tx1"/>
                </a:solidFill>
                <a:effectLst/>
                <a:latin typeface="+mn-lt"/>
                <a:ea typeface="+mn-ea"/>
                <a:cs typeface="+mn-cs"/>
              </a:rPr>
              <a:t> with a circular </a:t>
            </a:r>
            <a:r>
              <a:rPr lang="en-IN" sz="1200" b="0" i="0" u="none" strike="noStrike" kern="1200" dirty="0" smtClean="0">
                <a:solidFill>
                  <a:schemeClr val="tx1"/>
                </a:solidFill>
                <a:effectLst/>
                <a:latin typeface="+mn-lt"/>
                <a:ea typeface="+mn-ea"/>
                <a:cs typeface="+mn-cs"/>
                <a:hlinkClick r:id="rId6" tooltip="Aperture"/>
              </a:rPr>
              <a:t>aperture</a:t>
            </a:r>
            <a:r>
              <a:rPr lang="en-IN" sz="1200" b="0" i="0" kern="1200" dirty="0" smtClean="0">
                <a:solidFill>
                  <a:schemeClr val="tx1"/>
                </a:solidFill>
                <a:effectLst/>
                <a:latin typeface="+mn-lt"/>
                <a:ea typeface="+mn-ea"/>
                <a:cs typeface="+mn-cs"/>
              </a:rPr>
              <a:t> can make. The diffraction pattern resulting from a uniformly-illuminated circular aperture has a bright region in the </a:t>
            </a:r>
            <a:r>
              <a:rPr lang="en-IN" sz="1200" b="0" i="0" kern="1200" dirty="0" err="1" smtClean="0">
                <a:solidFill>
                  <a:schemeClr val="tx1"/>
                </a:solidFill>
                <a:effectLst/>
                <a:latin typeface="+mn-lt"/>
                <a:ea typeface="+mn-ea"/>
                <a:cs typeface="+mn-cs"/>
              </a:rPr>
              <a:t>center</a:t>
            </a:r>
            <a:r>
              <a:rPr lang="en-IN" sz="1200" b="0" i="0" kern="1200" dirty="0" smtClean="0">
                <a:solidFill>
                  <a:schemeClr val="tx1"/>
                </a:solidFill>
                <a:effectLst/>
                <a:latin typeface="+mn-lt"/>
                <a:ea typeface="+mn-ea"/>
                <a:cs typeface="+mn-cs"/>
              </a:rPr>
              <a:t>, known as the </a:t>
            </a:r>
            <a:r>
              <a:rPr lang="en-IN" sz="1200" b="1" i="0" kern="1200" dirty="0" smtClean="0">
                <a:solidFill>
                  <a:schemeClr val="tx1"/>
                </a:solidFill>
                <a:effectLst/>
                <a:latin typeface="+mn-lt"/>
                <a:ea typeface="+mn-ea"/>
                <a:cs typeface="+mn-cs"/>
              </a:rPr>
              <a:t>Airy disk </a:t>
            </a:r>
            <a:r>
              <a:rPr lang="en-IN" sz="1200" b="0" i="0" kern="1200" dirty="0" smtClean="0">
                <a:solidFill>
                  <a:schemeClr val="tx1"/>
                </a:solidFill>
                <a:effectLst/>
                <a:latin typeface="+mn-lt"/>
                <a:ea typeface="+mn-ea"/>
                <a:cs typeface="+mn-cs"/>
              </a:rPr>
              <a:t>which together with the series of concentric bright rings around is called the </a:t>
            </a:r>
            <a:r>
              <a:rPr lang="en-IN" sz="1200" b="1" i="0" kern="1200" dirty="0" smtClean="0">
                <a:solidFill>
                  <a:schemeClr val="tx1"/>
                </a:solidFill>
                <a:effectLst/>
                <a:latin typeface="+mn-lt"/>
                <a:ea typeface="+mn-ea"/>
                <a:cs typeface="+mn-cs"/>
              </a:rPr>
              <a:t>Airy pattern</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50</a:t>
            </a:fld>
            <a:endParaRPr lang="en-IN"/>
          </a:p>
        </p:txBody>
      </p:sp>
    </p:spTree>
    <p:extLst>
      <p:ext uri="{BB962C8B-B14F-4D97-AF65-F5344CB8AC3E}">
        <p14:creationId xmlns:p14="http://schemas.microsoft.com/office/powerpoint/2010/main" val="27593420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image coordinates are linearly related to the object coordinates via the </a:t>
            </a:r>
            <a:r>
              <a:rPr lang="en-IN" sz="1200" b="0" i="0" u="none" strike="noStrike" kern="1200" dirty="0" smtClean="0">
                <a:solidFill>
                  <a:schemeClr val="tx1"/>
                </a:solidFill>
                <a:effectLst/>
                <a:latin typeface="+mn-lt"/>
                <a:ea typeface="+mn-ea"/>
                <a:cs typeface="+mn-cs"/>
                <a:hlinkClick r:id="rId3" tooltip="Magnification"/>
              </a:rPr>
              <a:t>magnification</a:t>
            </a:r>
            <a:r>
              <a:rPr lang="en-IN" sz="1200" b="0" i="0" kern="1200" dirty="0" smtClean="0">
                <a:solidFill>
                  <a:schemeClr val="tx1"/>
                </a:solidFill>
                <a:effectLst/>
                <a:latin typeface="+mn-lt"/>
                <a:ea typeface="+mn-ea"/>
                <a:cs typeface="+mn-cs"/>
              </a:rPr>
              <a:t> </a:t>
            </a:r>
            <a:r>
              <a:rPr lang="en-IN" sz="1200" b="0" i="1" kern="1200" dirty="0" smtClean="0">
                <a:solidFill>
                  <a:schemeClr val="tx1"/>
                </a:solidFill>
                <a:effectLst/>
                <a:latin typeface="+mn-lt"/>
                <a:ea typeface="+mn-ea"/>
                <a:cs typeface="+mn-cs"/>
              </a:rPr>
              <a:t>M</a:t>
            </a:r>
            <a:r>
              <a:rPr lang="en-IN" sz="1200" b="0" i="0" kern="1200" dirty="0" smtClean="0">
                <a:solidFill>
                  <a:schemeClr val="tx1"/>
                </a:solidFill>
                <a:effectLst/>
                <a:latin typeface="+mn-lt"/>
                <a:ea typeface="+mn-ea"/>
                <a:cs typeface="+mn-cs"/>
              </a:rPr>
              <a:t> as: </a:t>
            </a:r>
            <a:r>
              <a:rPr lang="en-US" sz="1200" b="0" i="0" kern="1200" baseline="0" dirty="0" smtClean="0">
                <a:solidFill>
                  <a:schemeClr val="tx1"/>
                </a:solidFill>
                <a:effectLst/>
                <a:latin typeface="+mn-lt"/>
                <a:ea typeface="+mn-ea"/>
                <a:cs typeface="+mn-cs"/>
              </a:rPr>
              <a:t>(</a:t>
            </a:r>
            <a:r>
              <a:rPr lang="en-US" sz="1200" b="0" i="0" kern="1200" baseline="0" dirty="0" err="1" smtClean="0">
                <a:solidFill>
                  <a:schemeClr val="tx1"/>
                </a:solidFill>
                <a:effectLst/>
                <a:latin typeface="+mn-lt"/>
                <a:ea typeface="+mn-ea"/>
                <a:cs typeface="+mn-cs"/>
              </a:rPr>
              <a:t>x</a:t>
            </a:r>
            <a:r>
              <a:rPr lang="en-US" sz="1200" b="0" i="0" kern="1200" baseline="-25000" dirty="0" err="1" smtClean="0">
                <a:solidFill>
                  <a:schemeClr val="tx1"/>
                </a:solidFill>
                <a:effectLst/>
                <a:latin typeface="+mn-lt"/>
                <a:ea typeface="+mn-ea"/>
                <a:cs typeface="+mn-cs"/>
              </a:rPr>
              <a:t>i</a:t>
            </a:r>
            <a:r>
              <a:rPr lang="en-US" sz="1200" b="0" i="0" kern="1200" baseline="0" dirty="0" err="1" smtClean="0">
                <a:solidFill>
                  <a:schemeClr val="tx1"/>
                </a:solidFill>
                <a:effectLst/>
                <a:latin typeface="+mn-lt"/>
                <a:ea typeface="+mn-ea"/>
                <a:cs typeface="+mn-cs"/>
              </a:rPr>
              <a:t>,y</a:t>
            </a:r>
            <a:r>
              <a:rPr lang="en-US" sz="1200" b="0" i="0" kern="1200" baseline="-25000" dirty="0" err="1" smtClean="0">
                <a:solidFill>
                  <a:schemeClr val="tx1"/>
                </a:solidFill>
                <a:effectLst/>
                <a:latin typeface="+mn-lt"/>
                <a:ea typeface="+mn-ea"/>
                <a:cs typeface="+mn-cs"/>
              </a:rPr>
              <a:t>i</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Mx</a:t>
            </a:r>
            <a:r>
              <a:rPr lang="en-US" sz="1200" b="0" i="0" kern="1200" baseline="-25000" dirty="0" err="1" smtClean="0">
                <a:solidFill>
                  <a:schemeClr val="tx1"/>
                </a:solidFill>
                <a:effectLst/>
                <a:latin typeface="+mn-lt"/>
                <a:ea typeface="+mn-ea"/>
                <a:cs typeface="+mn-cs"/>
              </a:rPr>
              <a:t>o</a:t>
            </a:r>
            <a:r>
              <a:rPr lang="en-US" sz="1200" b="0" i="0" kern="1200" baseline="0" dirty="0" err="1" smtClean="0">
                <a:solidFill>
                  <a:schemeClr val="tx1"/>
                </a:solidFill>
                <a:effectLst/>
                <a:latin typeface="+mn-lt"/>
                <a:ea typeface="+mn-ea"/>
                <a:cs typeface="+mn-cs"/>
              </a:rPr>
              <a:t>,My</a:t>
            </a:r>
            <a:r>
              <a:rPr lang="en-US" sz="1200" b="0" i="0" kern="1200" baseline="-25000" dirty="0" err="1" smtClean="0">
                <a:solidFill>
                  <a:schemeClr val="tx1"/>
                </a:solidFill>
                <a:effectLst/>
                <a:latin typeface="+mn-lt"/>
                <a:ea typeface="+mn-ea"/>
                <a:cs typeface="+mn-cs"/>
              </a:rPr>
              <a:t>o</a:t>
            </a:r>
            <a:r>
              <a:rPr lang="en-IN" sz="1200" b="0" i="0" kern="1200" dirty="0" smtClean="0">
                <a:solidFill>
                  <a:schemeClr val="tx1"/>
                </a:solidFill>
                <a:effectLst/>
                <a:latin typeface="+mn-lt"/>
                <a:ea typeface="+mn-ea"/>
                <a:cs typeface="+mn-cs"/>
              </a:rPr>
              <a:t>)</a:t>
            </a:r>
          </a:p>
          <a:p>
            <a:r>
              <a:rPr lang="en-IN" sz="1200" b="0" i="0" kern="1200" dirty="0" smtClean="0">
                <a:solidFill>
                  <a:schemeClr val="tx1"/>
                </a:solidFill>
                <a:effectLst/>
                <a:latin typeface="+mn-lt"/>
                <a:ea typeface="+mn-ea"/>
                <a:cs typeface="+mn-cs"/>
              </a:rPr>
              <a:t>Object = O(</a:t>
            </a:r>
            <a:r>
              <a:rPr lang="en-IN" sz="1200" b="0" i="0" kern="1200" dirty="0" err="1" smtClean="0">
                <a:solidFill>
                  <a:schemeClr val="tx1"/>
                </a:solidFill>
                <a:effectLst/>
                <a:latin typeface="+mn-lt"/>
                <a:ea typeface="+mn-ea"/>
                <a:cs typeface="+mn-cs"/>
              </a:rPr>
              <a:t>x,y</a:t>
            </a:r>
            <a:r>
              <a:rPr lang="en-IN" sz="1200" b="0" i="0" kern="1200" dirty="0" smtClean="0">
                <a:solidFill>
                  <a:schemeClr val="tx1"/>
                </a:solidFill>
                <a:effectLst/>
                <a:latin typeface="+mn-lt"/>
                <a:ea typeface="+mn-ea"/>
                <a:cs typeface="+mn-cs"/>
              </a:rPr>
              <a:t>) =a sum over weighted impulse functions</a:t>
            </a:r>
          </a:p>
          <a:p>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51</a:t>
            </a:fld>
            <a:endParaRPr lang="en-IN"/>
          </a:p>
        </p:txBody>
      </p:sp>
    </p:spTree>
    <p:extLst>
      <p:ext uri="{BB962C8B-B14F-4D97-AF65-F5344CB8AC3E}">
        <p14:creationId xmlns:p14="http://schemas.microsoft.com/office/powerpoint/2010/main" val="20460558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smtClean="0">
                <a:solidFill>
                  <a:schemeClr val="tx1"/>
                </a:solidFill>
                <a:effectLst/>
                <a:latin typeface="+mn-lt"/>
                <a:ea typeface="+mn-ea"/>
                <a:cs typeface="+mn-cs"/>
              </a:rPr>
              <a:t>a </a:t>
            </a:r>
            <a:r>
              <a:rPr lang="en-IN" sz="1200" b="1" i="0" kern="1200" dirty="0" smtClean="0">
                <a:solidFill>
                  <a:schemeClr val="tx1"/>
                </a:solidFill>
                <a:effectLst/>
                <a:latin typeface="+mn-lt"/>
                <a:ea typeface="+mn-ea"/>
                <a:cs typeface="+mn-cs"/>
              </a:rPr>
              <a:t>Delaunay triangulation</a:t>
            </a:r>
            <a:r>
              <a:rPr lang="en-IN" sz="1200" b="0" i="0" kern="1200" dirty="0" smtClean="0">
                <a:solidFill>
                  <a:schemeClr val="tx1"/>
                </a:solidFill>
                <a:effectLst/>
                <a:latin typeface="+mn-lt"/>
                <a:ea typeface="+mn-ea"/>
                <a:cs typeface="+mn-cs"/>
              </a:rPr>
              <a:t> for a set </a:t>
            </a:r>
            <a:r>
              <a:rPr lang="en-IN" sz="1200" b="1" i="0" kern="1200" dirty="0" smtClean="0">
                <a:solidFill>
                  <a:schemeClr val="tx1"/>
                </a:solidFill>
                <a:effectLst/>
                <a:latin typeface="+mn-lt"/>
                <a:ea typeface="+mn-ea"/>
                <a:cs typeface="+mn-cs"/>
              </a:rPr>
              <a:t>P</a:t>
            </a:r>
            <a:r>
              <a:rPr lang="en-IN" sz="1200" b="0" i="0" kern="1200" dirty="0" smtClean="0">
                <a:solidFill>
                  <a:schemeClr val="tx1"/>
                </a:solidFill>
                <a:effectLst/>
                <a:latin typeface="+mn-lt"/>
                <a:ea typeface="+mn-ea"/>
                <a:cs typeface="+mn-cs"/>
              </a:rPr>
              <a:t> of points in a plane is a </a:t>
            </a:r>
            <a:r>
              <a:rPr lang="en-IN" sz="1200" b="0" i="0" u="none" strike="noStrike" kern="1200" dirty="0" smtClean="0">
                <a:solidFill>
                  <a:schemeClr val="tx1"/>
                </a:solidFill>
                <a:effectLst/>
                <a:latin typeface="+mn-lt"/>
                <a:ea typeface="+mn-ea"/>
                <a:cs typeface="+mn-cs"/>
                <a:hlinkClick r:id="rId3" tooltip="Triangulation (geometry)"/>
              </a:rPr>
              <a:t>triangulation</a:t>
            </a:r>
            <a:r>
              <a:rPr lang="en-IN" sz="1200" b="0" i="0" kern="1200" dirty="0" smtClean="0">
                <a:solidFill>
                  <a:schemeClr val="tx1"/>
                </a:solidFill>
                <a:effectLst/>
                <a:latin typeface="+mn-lt"/>
                <a:ea typeface="+mn-ea"/>
                <a:cs typeface="+mn-cs"/>
              </a:rPr>
              <a:t> DT(</a:t>
            </a:r>
            <a:r>
              <a:rPr lang="en-IN" sz="1200" b="1" i="0" kern="1200" dirty="0" smtClean="0">
                <a:solidFill>
                  <a:schemeClr val="tx1"/>
                </a:solidFill>
                <a:effectLst/>
                <a:latin typeface="+mn-lt"/>
                <a:ea typeface="+mn-ea"/>
                <a:cs typeface="+mn-cs"/>
              </a:rPr>
              <a:t>P</a:t>
            </a:r>
            <a:r>
              <a:rPr lang="en-IN" sz="1200" b="0" i="0" kern="1200" dirty="0" smtClean="0">
                <a:solidFill>
                  <a:schemeClr val="tx1"/>
                </a:solidFill>
                <a:effectLst/>
                <a:latin typeface="+mn-lt"/>
                <a:ea typeface="+mn-ea"/>
                <a:cs typeface="+mn-cs"/>
              </a:rPr>
              <a:t>) such that no point in </a:t>
            </a:r>
            <a:r>
              <a:rPr lang="en-IN" sz="1200" b="1" i="0" kern="1200" dirty="0" smtClean="0">
                <a:solidFill>
                  <a:schemeClr val="tx1"/>
                </a:solidFill>
                <a:effectLst/>
                <a:latin typeface="+mn-lt"/>
                <a:ea typeface="+mn-ea"/>
                <a:cs typeface="+mn-cs"/>
              </a:rPr>
              <a:t>P</a:t>
            </a:r>
            <a:r>
              <a:rPr lang="en-IN" sz="1200" b="0" i="0" kern="1200" dirty="0" smtClean="0">
                <a:solidFill>
                  <a:schemeClr val="tx1"/>
                </a:solidFill>
                <a:effectLst/>
                <a:latin typeface="+mn-lt"/>
                <a:ea typeface="+mn-ea"/>
                <a:cs typeface="+mn-cs"/>
              </a:rPr>
              <a:t> is inside the </a:t>
            </a:r>
            <a:r>
              <a:rPr lang="en-IN" sz="1200" b="0" i="0" u="none" strike="noStrike" kern="1200" dirty="0" err="1" smtClean="0">
                <a:solidFill>
                  <a:schemeClr val="tx1"/>
                </a:solidFill>
                <a:effectLst/>
                <a:latin typeface="+mn-lt"/>
                <a:ea typeface="+mn-ea"/>
                <a:cs typeface="+mn-cs"/>
                <a:hlinkClick r:id="rId4" tooltip="Circumcircle"/>
              </a:rPr>
              <a:t>circumcircle</a:t>
            </a:r>
            <a:r>
              <a:rPr lang="en-IN" sz="1200" b="0" i="0" kern="1200" dirty="0" smtClean="0">
                <a:solidFill>
                  <a:schemeClr val="tx1"/>
                </a:solidFill>
                <a:effectLst/>
                <a:latin typeface="+mn-lt"/>
                <a:ea typeface="+mn-ea"/>
                <a:cs typeface="+mn-cs"/>
              </a:rPr>
              <a:t> of any </a:t>
            </a:r>
            <a:r>
              <a:rPr lang="en-IN" sz="1200" b="0" i="0" u="none" strike="noStrike" kern="1200" dirty="0" smtClean="0">
                <a:solidFill>
                  <a:schemeClr val="tx1"/>
                </a:solidFill>
                <a:effectLst/>
                <a:latin typeface="+mn-lt"/>
                <a:ea typeface="+mn-ea"/>
                <a:cs typeface="+mn-cs"/>
                <a:hlinkClick r:id="rId5" tooltip="Triangle"/>
              </a:rPr>
              <a:t>triangle</a:t>
            </a:r>
            <a:r>
              <a:rPr lang="en-IN" sz="1200" b="0" i="0" kern="1200" dirty="0" smtClean="0">
                <a:solidFill>
                  <a:schemeClr val="tx1"/>
                </a:solidFill>
                <a:effectLst/>
                <a:latin typeface="+mn-lt"/>
                <a:ea typeface="+mn-ea"/>
                <a:cs typeface="+mn-cs"/>
              </a:rPr>
              <a:t> in DT(</a:t>
            </a:r>
            <a:r>
              <a:rPr lang="en-IN" sz="1200" b="1" i="0" kern="1200" dirty="0" smtClean="0">
                <a:solidFill>
                  <a:schemeClr val="tx1"/>
                </a:solidFill>
                <a:effectLst/>
                <a:latin typeface="+mn-lt"/>
                <a:ea typeface="+mn-ea"/>
                <a:cs typeface="+mn-cs"/>
              </a:rPr>
              <a:t>P</a:t>
            </a:r>
            <a:r>
              <a:rPr lang="en-IN" sz="1200" b="0" i="0" kern="1200" dirty="0" smtClean="0">
                <a:solidFill>
                  <a:schemeClr val="tx1"/>
                </a:solidFill>
                <a:effectLst/>
                <a:latin typeface="+mn-lt"/>
                <a:ea typeface="+mn-ea"/>
                <a:cs typeface="+mn-cs"/>
              </a:rPr>
              <a:t>). </a:t>
            </a:r>
          </a:p>
          <a:p>
            <a:r>
              <a:rPr lang="en-IN" sz="1200" b="0" i="0" kern="1200" dirty="0" smtClean="0">
                <a:solidFill>
                  <a:schemeClr val="tx1"/>
                </a:solidFill>
                <a:effectLst/>
                <a:latin typeface="+mn-lt"/>
                <a:ea typeface="+mn-ea"/>
                <a:cs typeface="+mn-cs"/>
              </a:rPr>
              <a:t>Since DT maximizes the minimum angle of all the angles of the triangles in the triangulation; they tend to avoid skinny triangles</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52</a:t>
            </a:fld>
            <a:endParaRPr lang="en-IN"/>
          </a:p>
        </p:txBody>
      </p:sp>
    </p:spTree>
    <p:extLst>
      <p:ext uri="{BB962C8B-B14F-4D97-AF65-F5344CB8AC3E}">
        <p14:creationId xmlns:p14="http://schemas.microsoft.com/office/powerpoint/2010/main" val="3992162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5</a:t>
            </a:fld>
            <a:endParaRPr lang="en-IN"/>
          </a:p>
        </p:txBody>
      </p:sp>
    </p:spTree>
    <p:extLst>
      <p:ext uri="{BB962C8B-B14F-4D97-AF65-F5344CB8AC3E}">
        <p14:creationId xmlns:p14="http://schemas.microsoft.com/office/powerpoint/2010/main" val="10487026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How best the contours</a:t>
            </a:r>
            <a:r>
              <a:rPr lang="en-IN" baseline="0" dirty="0" smtClean="0"/>
              <a:t> </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53</a:t>
            </a:fld>
            <a:endParaRPr lang="en-IN"/>
          </a:p>
        </p:txBody>
      </p:sp>
    </p:spTree>
    <p:extLst>
      <p:ext uri="{BB962C8B-B14F-4D97-AF65-F5344CB8AC3E}">
        <p14:creationId xmlns:p14="http://schemas.microsoft.com/office/powerpoint/2010/main" val="25191496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Handlin</a:t>
            </a:r>
            <a:r>
              <a:rPr lang="en-IN" baseline="0" dirty="0" smtClean="0"/>
              <a:t>g the saddle points that appear in the models.</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54</a:t>
            </a:fld>
            <a:endParaRPr lang="en-IN"/>
          </a:p>
        </p:txBody>
      </p:sp>
    </p:spTree>
    <p:extLst>
      <p:ext uri="{BB962C8B-B14F-4D97-AF65-F5344CB8AC3E}">
        <p14:creationId xmlns:p14="http://schemas.microsoft.com/office/powerpoint/2010/main" val="23470110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err="1" smtClean="0"/>
              <a:t>Achive</a:t>
            </a:r>
            <a:r>
              <a:rPr lang="en-IN" dirty="0" smtClean="0"/>
              <a:t> piecewise</a:t>
            </a:r>
            <a:r>
              <a:rPr lang="en-IN" baseline="0" dirty="0" smtClean="0"/>
              <a:t> linear surface having contours as boundary curves</a:t>
            </a:r>
            <a:endParaRPr lang="en-IN" dirty="0"/>
          </a:p>
        </p:txBody>
      </p:sp>
      <p:sp>
        <p:nvSpPr>
          <p:cNvPr id="4" name="Slide Number Placeholder 3"/>
          <p:cNvSpPr>
            <a:spLocks noGrp="1"/>
          </p:cNvSpPr>
          <p:nvPr>
            <p:ph type="sldNum" sz="quarter" idx="10"/>
          </p:nvPr>
        </p:nvSpPr>
        <p:spPr/>
        <p:txBody>
          <a:bodyPr/>
          <a:lstStyle/>
          <a:p>
            <a:fld id="{DEE5DB13-6208-4706-821A-0850ECBF5192}" type="slidenum">
              <a:rPr lang="en-IN" smtClean="0"/>
              <a:t>55</a:t>
            </a:fld>
            <a:endParaRPr lang="en-IN"/>
          </a:p>
        </p:txBody>
      </p:sp>
    </p:spTree>
    <p:extLst>
      <p:ext uri="{BB962C8B-B14F-4D97-AF65-F5344CB8AC3E}">
        <p14:creationId xmlns:p14="http://schemas.microsoft.com/office/powerpoint/2010/main" val="30987624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56</a:t>
            </a:fld>
            <a:endParaRPr lang="en-IN"/>
          </a:p>
        </p:txBody>
      </p:sp>
    </p:spTree>
    <p:extLst>
      <p:ext uri="{BB962C8B-B14F-4D97-AF65-F5344CB8AC3E}">
        <p14:creationId xmlns:p14="http://schemas.microsoft.com/office/powerpoint/2010/main" val="52810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6</a:t>
            </a:fld>
            <a:endParaRPr lang="en-IN"/>
          </a:p>
        </p:txBody>
      </p:sp>
    </p:spTree>
    <p:extLst>
      <p:ext uri="{BB962C8B-B14F-4D97-AF65-F5344CB8AC3E}">
        <p14:creationId xmlns:p14="http://schemas.microsoft.com/office/powerpoint/2010/main" val="170323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7</a:t>
            </a:fld>
            <a:endParaRPr lang="en-IN"/>
          </a:p>
        </p:txBody>
      </p:sp>
    </p:spTree>
    <p:extLst>
      <p:ext uri="{BB962C8B-B14F-4D97-AF65-F5344CB8AC3E}">
        <p14:creationId xmlns:p14="http://schemas.microsoft.com/office/powerpoint/2010/main" val="57440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Automated</a:t>
            </a:r>
            <a:r>
              <a:rPr lang="en-IN" baseline="0" dirty="0" smtClean="0"/>
              <a:t> </a:t>
            </a:r>
            <a:r>
              <a:rPr lang="en-IN" dirty="0" smtClean="0"/>
              <a:t>tools capable of resolving neuronal morphology on both local and global scales, and with suﬃcient automation, are limited by the </a:t>
            </a:r>
            <a:r>
              <a:rPr lang="en-IN" dirty="0" err="1" smtClean="0"/>
              <a:t>skeletonisation</a:t>
            </a:r>
            <a:r>
              <a:rPr lang="en-IN" dirty="0" smtClean="0"/>
              <a:t> methods used, and by quantization errors arising from insuﬃcient imaging resolution.</a:t>
            </a:r>
          </a:p>
        </p:txBody>
      </p:sp>
      <p:sp>
        <p:nvSpPr>
          <p:cNvPr id="4" name="Slide Number Placeholder 3"/>
          <p:cNvSpPr>
            <a:spLocks noGrp="1"/>
          </p:cNvSpPr>
          <p:nvPr>
            <p:ph type="sldNum" sz="quarter" idx="10"/>
          </p:nvPr>
        </p:nvSpPr>
        <p:spPr/>
        <p:txBody>
          <a:bodyPr/>
          <a:lstStyle/>
          <a:p>
            <a:fld id="{DEE5DB13-6208-4706-821A-0850ECBF5192}" type="slidenum">
              <a:rPr lang="en-IN" smtClean="0"/>
              <a:t>8</a:t>
            </a:fld>
            <a:endParaRPr lang="en-IN"/>
          </a:p>
        </p:txBody>
      </p:sp>
    </p:spTree>
    <p:extLst>
      <p:ext uri="{BB962C8B-B14F-4D97-AF65-F5344CB8AC3E}">
        <p14:creationId xmlns:p14="http://schemas.microsoft.com/office/powerpoint/2010/main" val="1577497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DEE5DB13-6208-4706-821A-0850ECBF5192}" type="slidenum">
              <a:rPr lang="en-IN" smtClean="0"/>
              <a:t>9</a:t>
            </a:fld>
            <a:endParaRPr lang="en-IN"/>
          </a:p>
        </p:txBody>
      </p:sp>
    </p:spTree>
    <p:extLst>
      <p:ext uri="{BB962C8B-B14F-4D97-AF65-F5344CB8AC3E}">
        <p14:creationId xmlns:p14="http://schemas.microsoft.com/office/powerpoint/2010/main" val="172902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20" name="Title 1"/>
          <p:cNvSpPr>
            <a:spLocks noGrp="1"/>
          </p:cNvSpPr>
          <p:nvPr>
            <p:ph type="ctrTitle"/>
          </p:nvPr>
        </p:nvSpPr>
        <p:spPr>
          <a:xfrm>
            <a:off x="685800" y="1928804"/>
            <a:ext cx="7772400" cy="1470025"/>
          </a:xfrm>
          <a:prstGeom prst="roundRect">
            <a:avLst/>
          </a:prstGeom>
          <a:solidFill>
            <a:schemeClr val="bg1">
              <a:lumMod val="50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chemeClr val="tx1">
                    <a:lumMod val="75000"/>
                    <a:lumOff val="25000"/>
                  </a:schemeClr>
                </a:soli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21" name="Date Placeholder 3"/>
          <p:cNvSpPr txBox="1">
            <a:spLocks/>
          </p:cNvSpPr>
          <p:nvPr userDrawn="1"/>
        </p:nvSpPr>
        <p:spPr>
          <a:xfrm>
            <a:off x="457200" y="6429375"/>
            <a:ext cx="2133600" cy="288180"/>
          </a:xfrm>
          <a:prstGeom prst="rect">
            <a:avLst/>
          </a:prstGeom>
        </p:spPr>
        <p:txBody>
          <a:bodyPr vert="horz" lIns="91440" tIns="45720" rIns="91440" bIns="45720" rtlCol="0" anchor="ctr"/>
          <a:lstStyle>
            <a:defPPr>
              <a:defRPr lang="en-US"/>
            </a:defPPr>
            <a:lvl1pPr marL="0" algn="l"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E7930-AD1C-4E84-BCDB-2E0FF6F0EF75}" type="datetimeFigureOut">
              <a:rPr lang="en-IN" smtClean="0"/>
              <a:pPr/>
              <a:t>Mar 28 2013</a:t>
            </a:fld>
            <a:endParaRPr lang="en-IN" dirty="0"/>
          </a:p>
        </p:txBody>
      </p:sp>
      <p:sp>
        <p:nvSpPr>
          <p:cNvPr id="22" name="Footer Placeholder 4"/>
          <p:cNvSpPr txBox="1">
            <a:spLocks/>
          </p:cNvSpPr>
          <p:nvPr userDrawn="1"/>
        </p:nvSpPr>
        <p:spPr>
          <a:xfrm>
            <a:off x="3124200" y="6429523"/>
            <a:ext cx="2895600" cy="292100"/>
          </a:xfrm>
          <a:prstGeom prst="rect">
            <a:avLst/>
          </a:prstGeom>
        </p:spPr>
        <p:txBody>
          <a:bodyPr vert="horz" lIns="91440" tIns="45720" rIns="91440" bIns="45720" rtlCol="0" anchor="ctr"/>
          <a:lstStyle>
            <a:defPPr>
              <a:defRPr lang="en-US"/>
            </a:defPPr>
            <a:lvl1pPr marL="0" algn="ctr" defTabSz="914400" rtl="0" eaLnBrk="1" latinLnBrk="0" hangingPunct="1">
              <a:defRPr lang="en-IN" sz="1200" b="1" kern="120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t>Reconstruction of 3D Neuronal Structures</a:t>
            </a:r>
          </a:p>
        </p:txBody>
      </p:sp>
      <p:sp>
        <p:nvSpPr>
          <p:cNvPr id="25" name="Slide Number Placeholder 5"/>
          <p:cNvSpPr txBox="1">
            <a:spLocks/>
          </p:cNvSpPr>
          <p:nvPr userDrawn="1"/>
        </p:nvSpPr>
        <p:spPr>
          <a:xfrm>
            <a:off x="6553200" y="6429523"/>
            <a:ext cx="2133600" cy="292100"/>
          </a:xfrm>
          <a:prstGeom prst="rect">
            <a:avLst/>
          </a:prstGeom>
        </p:spPr>
        <p:txBody>
          <a:bodyPr vert="horz" lIns="91440" tIns="45720" rIns="91440" bIns="45720" rtlCol="0" anchor="ctr"/>
          <a:lstStyle>
            <a:defPPr>
              <a:defRPr lang="en-US"/>
            </a:defPPr>
            <a:lvl1pPr marL="0" algn="r"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196EAB-E660-497D-83FE-192AAE326941}" type="slidenum">
              <a:rPr lang="en-IN" smtClean="0"/>
              <a:pPr/>
              <a:t>‹#›</a:t>
            </a:fld>
            <a:endParaRPr lang="en-IN" dirty="0"/>
          </a:p>
        </p:txBody>
      </p:sp>
    </p:spTree>
    <p:extLst>
      <p:ext uri="{BB962C8B-B14F-4D97-AF65-F5344CB8AC3E}">
        <p14:creationId xmlns:p14="http://schemas.microsoft.com/office/powerpoint/2010/main" val="1240878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E7930-AD1C-4E84-BCDB-2E0FF6F0EF75}" type="datetimeFigureOut">
              <a:rPr lang="en-IN" smtClean="0"/>
              <a:t>Mar 28 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270851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4E7930-AD1C-4E84-BCDB-2E0FF6F0EF75}" type="datetimeFigureOut">
              <a:rPr lang="en-IN" smtClean="0"/>
              <a:t>Mar 28 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1603938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D4E7930-AD1C-4E84-BCDB-2E0FF6F0EF75}" type="datetimeFigureOut">
              <a:rPr lang="en-IN" smtClean="0"/>
              <a:t>Mar 28 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392580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txBox="1">
            <a:spLocks/>
          </p:cNvSpPr>
          <p:nvPr userDrawn="1"/>
        </p:nvSpPr>
        <p:spPr>
          <a:xfrm>
            <a:off x="457200" y="6429375"/>
            <a:ext cx="2133600" cy="288180"/>
          </a:xfrm>
          <a:prstGeom prst="rect">
            <a:avLst/>
          </a:prstGeom>
        </p:spPr>
        <p:txBody>
          <a:bodyPr vert="horz" lIns="91440" tIns="45720" rIns="91440" bIns="45720" rtlCol="0" anchor="ctr"/>
          <a:lstStyle>
            <a:defPPr>
              <a:defRPr lang="en-US"/>
            </a:defPPr>
            <a:lvl1pPr marL="0" algn="l"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E7930-AD1C-4E84-BCDB-2E0FF6F0EF75}" type="datetimeFigureOut">
              <a:rPr lang="en-IN" smtClean="0"/>
              <a:pPr/>
              <a:t>Mar 28 2013</a:t>
            </a:fld>
            <a:endParaRPr lang="en-IN" dirty="0"/>
          </a:p>
        </p:txBody>
      </p:sp>
      <p:sp>
        <p:nvSpPr>
          <p:cNvPr id="8" name="Footer Placeholder 4"/>
          <p:cNvSpPr txBox="1">
            <a:spLocks/>
          </p:cNvSpPr>
          <p:nvPr userDrawn="1"/>
        </p:nvSpPr>
        <p:spPr>
          <a:xfrm>
            <a:off x="3124200" y="6429523"/>
            <a:ext cx="2895600" cy="292100"/>
          </a:xfrm>
          <a:prstGeom prst="rect">
            <a:avLst/>
          </a:prstGeom>
        </p:spPr>
        <p:txBody>
          <a:bodyPr vert="horz" lIns="91440" tIns="45720" rIns="91440" bIns="45720" rtlCol="0" anchor="ctr"/>
          <a:lstStyle>
            <a:defPPr>
              <a:defRPr lang="en-US"/>
            </a:defPPr>
            <a:lvl1pPr marL="0" algn="ctr" defTabSz="914400" rtl="0" eaLnBrk="1" latinLnBrk="0" hangingPunct="1">
              <a:defRPr lang="en-IN" sz="1200" b="1" kern="120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t>Reconstruction of 3D Neuronal Structures</a:t>
            </a:r>
          </a:p>
        </p:txBody>
      </p:sp>
      <p:sp>
        <p:nvSpPr>
          <p:cNvPr id="9" name="Slide Number Placeholder 5"/>
          <p:cNvSpPr txBox="1">
            <a:spLocks/>
          </p:cNvSpPr>
          <p:nvPr userDrawn="1"/>
        </p:nvSpPr>
        <p:spPr>
          <a:xfrm>
            <a:off x="6553200" y="6429523"/>
            <a:ext cx="2133600" cy="292100"/>
          </a:xfrm>
          <a:prstGeom prst="rect">
            <a:avLst/>
          </a:prstGeom>
        </p:spPr>
        <p:txBody>
          <a:bodyPr vert="horz" lIns="91440" tIns="45720" rIns="91440" bIns="45720" rtlCol="0" anchor="ctr"/>
          <a:lstStyle>
            <a:defPPr>
              <a:defRPr lang="en-US"/>
            </a:defPPr>
            <a:lvl1pPr marL="0" algn="r"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196EAB-E660-497D-83FE-192AAE326941}" type="slidenum">
              <a:rPr lang="en-IN" smtClean="0"/>
              <a:pPr/>
              <a:t>‹#›</a:t>
            </a:fld>
            <a:endParaRPr lang="en-IN" dirty="0"/>
          </a:p>
        </p:txBody>
      </p:sp>
    </p:spTree>
    <p:extLst>
      <p:ext uri="{BB962C8B-B14F-4D97-AF65-F5344CB8AC3E}">
        <p14:creationId xmlns:p14="http://schemas.microsoft.com/office/powerpoint/2010/main" val="128221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20" name="Title 1"/>
          <p:cNvSpPr>
            <a:spLocks noGrp="1"/>
          </p:cNvSpPr>
          <p:nvPr>
            <p:ph type="ctrTitle"/>
          </p:nvPr>
        </p:nvSpPr>
        <p:spPr>
          <a:xfrm>
            <a:off x="685800" y="1928804"/>
            <a:ext cx="7772400" cy="1470025"/>
          </a:xfrm>
          <a:prstGeom prst="roundRect">
            <a:avLst/>
          </a:prstGeom>
          <a:solidFill>
            <a:schemeClr val="bg1">
              <a:lumMod val="50000"/>
            </a:schemeClr>
          </a:solid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b="1" cap="none" spc="50">
                <a:ln w="11430"/>
                <a:solidFill>
                  <a:schemeClr val="tx1">
                    <a:lumMod val="75000"/>
                    <a:lumOff val="25000"/>
                  </a:schemeClr>
                </a:solidFill>
                <a:effectLst>
                  <a:outerShdw blurRad="76200" dist="50800" dir="5400000" algn="tl" rotWithShape="0">
                    <a:srgbClr val="000000">
                      <a:alpha val="65000"/>
                    </a:srgbClr>
                  </a:outerShdw>
                </a:effectLst>
              </a:defRPr>
            </a:lvl1pPr>
          </a:lstStyle>
          <a:p>
            <a:r>
              <a:rPr lang="en-US" dirty="0" smtClean="0"/>
              <a:t>Click to edit Master title style</a:t>
            </a:r>
            <a:endParaRPr lang="en-US" dirty="0"/>
          </a:p>
        </p:txBody>
      </p:sp>
      <p:sp>
        <p:nvSpPr>
          <p:cNvPr id="7" name="Date Placeholder 3"/>
          <p:cNvSpPr txBox="1">
            <a:spLocks/>
          </p:cNvSpPr>
          <p:nvPr userDrawn="1"/>
        </p:nvSpPr>
        <p:spPr>
          <a:xfrm>
            <a:off x="457200" y="6429375"/>
            <a:ext cx="2133600" cy="288180"/>
          </a:xfrm>
          <a:prstGeom prst="rect">
            <a:avLst/>
          </a:prstGeom>
        </p:spPr>
        <p:txBody>
          <a:bodyPr vert="horz" lIns="91440" tIns="45720" rIns="91440" bIns="45720" rtlCol="0" anchor="ctr"/>
          <a:lstStyle>
            <a:defPPr>
              <a:defRPr lang="en-US"/>
            </a:defPPr>
            <a:lvl1pPr marL="0" algn="l"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E7930-AD1C-4E84-BCDB-2E0FF6F0EF75}" type="datetimeFigureOut">
              <a:rPr lang="en-IN" smtClean="0"/>
              <a:pPr/>
              <a:t>Mar 28 2013</a:t>
            </a:fld>
            <a:endParaRPr lang="en-IN" dirty="0"/>
          </a:p>
        </p:txBody>
      </p:sp>
      <p:sp>
        <p:nvSpPr>
          <p:cNvPr id="8" name="Footer Placeholder 4"/>
          <p:cNvSpPr txBox="1">
            <a:spLocks/>
          </p:cNvSpPr>
          <p:nvPr userDrawn="1"/>
        </p:nvSpPr>
        <p:spPr>
          <a:xfrm>
            <a:off x="3124200" y="6429523"/>
            <a:ext cx="2895600" cy="292100"/>
          </a:xfrm>
          <a:prstGeom prst="rect">
            <a:avLst/>
          </a:prstGeom>
        </p:spPr>
        <p:txBody>
          <a:bodyPr vert="horz" lIns="91440" tIns="45720" rIns="91440" bIns="45720" rtlCol="0" anchor="ctr"/>
          <a:lstStyle>
            <a:defPPr>
              <a:defRPr lang="en-US"/>
            </a:defPPr>
            <a:lvl1pPr marL="0" algn="ctr" defTabSz="914400" rtl="0" eaLnBrk="1" latinLnBrk="0" hangingPunct="1">
              <a:defRPr lang="en-IN" sz="1200" b="1" kern="120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dirty="0" smtClean="0"/>
              <a:t>Reconstruction of 3D Neuronal Structures</a:t>
            </a:r>
          </a:p>
        </p:txBody>
      </p:sp>
      <p:sp>
        <p:nvSpPr>
          <p:cNvPr id="10" name="Slide Number Placeholder 5"/>
          <p:cNvSpPr txBox="1">
            <a:spLocks/>
          </p:cNvSpPr>
          <p:nvPr userDrawn="1"/>
        </p:nvSpPr>
        <p:spPr>
          <a:xfrm>
            <a:off x="6553200" y="6429523"/>
            <a:ext cx="2133600" cy="292100"/>
          </a:xfrm>
          <a:prstGeom prst="rect">
            <a:avLst/>
          </a:prstGeom>
        </p:spPr>
        <p:txBody>
          <a:bodyPr vert="horz" lIns="91440" tIns="45720" rIns="91440" bIns="45720" rtlCol="0" anchor="ctr"/>
          <a:lstStyle>
            <a:defPPr>
              <a:defRPr lang="en-US"/>
            </a:defPPr>
            <a:lvl1pPr marL="0" algn="r"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196EAB-E660-497D-83FE-192AAE326941}" type="slidenum">
              <a:rPr lang="en-IN" smtClean="0"/>
              <a:pPr/>
              <a:t>‹#›</a:t>
            </a:fld>
            <a:endParaRPr lang="en-IN" dirty="0"/>
          </a:p>
        </p:txBody>
      </p:sp>
    </p:spTree>
    <p:extLst>
      <p:ext uri="{BB962C8B-B14F-4D97-AF65-F5344CB8AC3E}">
        <p14:creationId xmlns:p14="http://schemas.microsoft.com/office/powerpoint/2010/main" val="177632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txBox="1">
            <a:spLocks/>
          </p:cNvSpPr>
          <p:nvPr userDrawn="1"/>
        </p:nvSpPr>
        <p:spPr>
          <a:xfrm>
            <a:off x="457200" y="6448574"/>
            <a:ext cx="2133600" cy="296862"/>
          </a:xfrm>
          <a:prstGeom prst="rect">
            <a:avLst/>
          </a:prstGeom>
        </p:spPr>
        <p:txBody>
          <a:bodyPr vert="horz" lIns="91440" tIns="45720" rIns="91440" bIns="45720" rtlCol="0" anchor="ctr"/>
          <a:lstStyle>
            <a:defPPr>
              <a:defRPr lang="en-US"/>
            </a:defPPr>
            <a:lvl1pPr marL="0" algn="l"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4E7930-AD1C-4E84-BCDB-2E0FF6F0EF75}" type="datetimeFigureOut">
              <a:rPr lang="en-IN" smtClean="0"/>
              <a:pPr/>
              <a:t>Mar 28 2013</a:t>
            </a:fld>
            <a:endParaRPr lang="en-IN" dirty="0"/>
          </a:p>
        </p:txBody>
      </p:sp>
      <p:sp>
        <p:nvSpPr>
          <p:cNvPr id="8" name="Footer Placeholder 4"/>
          <p:cNvSpPr txBox="1">
            <a:spLocks/>
          </p:cNvSpPr>
          <p:nvPr userDrawn="1"/>
        </p:nvSpPr>
        <p:spPr>
          <a:xfrm>
            <a:off x="3124200" y="6453336"/>
            <a:ext cx="2895600" cy="292100"/>
          </a:xfrm>
          <a:prstGeom prst="rect">
            <a:avLst/>
          </a:prstGeom>
        </p:spPr>
        <p:txBody>
          <a:bodyPr vert="horz" lIns="91440" tIns="45720" rIns="91440" bIns="45720" rtlCol="0" anchor="ctr"/>
          <a:lstStyle>
            <a:defPPr>
              <a:defRPr lang="en-US"/>
            </a:defPPr>
            <a:lvl1pPr marL="0" algn="ctr" defTabSz="914400" rtl="0" eaLnBrk="1" latinLnBrk="0" hangingPunct="1">
              <a:defRPr lang="en-IN" sz="1200" b="1" kern="120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mtClean="0"/>
              <a:t>Reconstruction of 3D Neuronal Structures</a:t>
            </a:r>
            <a:endParaRPr lang="en-IN" dirty="0" smtClean="0"/>
          </a:p>
        </p:txBody>
      </p:sp>
      <p:sp>
        <p:nvSpPr>
          <p:cNvPr id="9" name="Slide Number Placeholder 5"/>
          <p:cNvSpPr txBox="1">
            <a:spLocks/>
          </p:cNvSpPr>
          <p:nvPr userDrawn="1"/>
        </p:nvSpPr>
        <p:spPr>
          <a:xfrm>
            <a:off x="6553200" y="6453336"/>
            <a:ext cx="2133600" cy="292100"/>
          </a:xfrm>
          <a:prstGeom prst="rect">
            <a:avLst/>
          </a:prstGeom>
        </p:spPr>
        <p:txBody>
          <a:bodyPr vert="horz" lIns="91440" tIns="45720" rIns="91440" bIns="45720" rtlCol="0" anchor="ctr"/>
          <a:lstStyle>
            <a:defPPr>
              <a:defRPr lang="en-US"/>
            </a:defPPr>
            <a:lvl1pPr marL="0" algn="r" defTabSz="914400" rtl="0" eaLnBrk="1" latinLnBrk="0" hangingPunct="1">
              <a:defRPr lang="en-IN" sz="1200" b="1" kern="1200" smtClean="0">
                <a:solidFill>
                  <a:schemeClr val="bg1"/>
                </a:solidFill>
                <a:effectLst>
                  <a:glow rad="139700">
                    <a:schemeClr val="accent3">
                      <a:satMod val="175000"/>
                      <a:alpha val="40000"/>
                    </a:schemeClr>
                  </a:glo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196EAB-E660-497D-83FE-192AAE326941}" type="slidenum">
              <a:rPr lang="en-IN" smtClean="0"/>
              <a:pPr/>
              <a:t>‹#›</a:t>
            </a:fld>
            <a:endParaRPr lang="en-IN" dirty="0"/>
          </a:p>
        </p:txBody>
      </p:sp>
    </p:spTree>
    <p:extLst>
      <p:ext uri="{BB962C8B-B14F-4D97-AF65-F5344CB8AC3E}">
        <p14:creationId xmlns:p14="http://schemas.microsoft.com/office/powerpoint/2010/main" val="107728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D4E7930-AD1C-4E84-BCDB-2E0FF6F0EF75}" type="datetimeFigureOut">
              <a:rPr lang="en-IN" smtClean="0"/>
              <a:t>Mar 28 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4153706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D4E7930-AD1C-4E84-BCDB-2E0FF6F0EF75}" type="datetimeFigureOut">
              <a:rPr lang="en-IN" smtClean="0"/>
              <a:t>Mar 28 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2525221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D4E7930-AD1C-4E84-BCDB-2E0FF6F0EF75}" type="datetimeFigureOut">
              <a:rPr lang="en-IN" smtClean="0"/>
              <a:t>Mar 28 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128353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E7930-AD1C-4E84-BCDB-2E0FF6F0EF75}" type="datetimeFigureOut">
              <a:rPr lang="en-IN" smtClean="0"/>
              <a:t>Mar 28 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3090346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4E7930-AD1C-4E84-BCDB-2E0FF6F0EF75}" type="datetimeFigureOut">
              <a:rPr lang="en-IN" smtClean="0"/>
              <a:t>Mar 28 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6196EAB-E660-497D-83FE-192AAE326941}" type="slidenum">
              <a:rPr lang="en-IN" smtClean="0"/>
              <a:t>‹#›</a:t>
            </a:fld>
            <a:endParaRPr lang="en-IN"/>
          </a:p>
        </p:txBody>
      </p:sp>
    </p:spTree>
    <p:extLst>
      <p:ext uri="{BB962C8B-B14F-4D97-AF65-F5344CB8AC3E}">
        <p14:creationId xmlns:p14="http://schemas.microsoft.com/office/powerpoint/2010/main" val="978922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429397"/>
            <a:ext cx="9144000" cy="285752"/>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ectangle 6"/>
          <p:cNvSpPr/>
          <p:nvPr userDrawn="1"/>
        </p:nvSpPr>
        <p:spPr>
          <a:xfrm>
            <a:off x="0" y="214291"/>
            <a:ext cx="9144000" cy="12858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Placeholder 1"/>
          <p:cNvSpPr>
            <a:spLocks noGrp="1"/>
          </p:cNvSpPr>
          <p:nvPr>
            <p:ph type="title"/>
          </p:nvPr>
        </p:nvSpPr>
        <p:spPr>
          <a:xfrm>
            <a:off x="0" y="214291"/>
            <a:ext cx="9144000" cy="1285884"/>
          </a:xfrm>
          <a:prstGeom prst="rect">
            <a:avLst/>
          </a:prstGeom>
        </p:spPr>
        <p:txBody>
          <a:bodyPr vert="horz" lIns="91440" tIns="45720" rIns="91440" bIns="45720" rtlCol="0" anchor="ctr">
            <a:normAutofit/>
          </a:bodyPr>
          <a:lstStyle/>
          <a:p>
            <a:r>
              <a:rPr lang="en-US" dirty="0" smtClean="0"/>
              <a:t>Click to edit Master title style</a:t>
            </a:r>
            <a:endParaRPr lang="en-IN"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Date Placeholder 3"/>
          <p:cNvSpPr>
            <a:spLocks noGrp="1"/>
          </p:cNvSpPr>
          <p:nvPr>
            <p:ph type="dt" sz="half" idx="2"/>
          </p:nvPr>
        </p:nvSpPr>
        <p:spPr>
          <a:xfrm>
            <a:off x="457200" y="6424613"/>
            <a:ext cx="2133600" cy="296862"/>
          </a:xfrm>
          <a:prstGeom prst="rect">
            <a:avLst/>
          </a:prstGeom>
        </p:spPr>
        <p:txBody>
          <a:bodyPr vert="horz" lIns="91440" tIns="45720" rIns="91440" bIns="45720" rtlCol="0" anchor="ctr"/>
          <a:lstStyle>
            <a:lvl1pPr algn="l">
              <a:defRPr lang="en-IN" sz="1200" b="1" kern="1200" smtClean="0">
                <a:solidFill>
                  <a:schemeClr val="bg1"/>
                </a:solidFill>
                <a:effectLst>
                  <a:glow rad="139700">
                    <a:schemeClr val="accent3">
                      <a:satMod val="175000"/>
                      <a:alpha val="40000"/>
                    </a:schemeClr>
                  </a:glow>
                </a:effectLst>
                <a:latin typeface="+mn-lt"/>
                <a:ea typeface="+mn-ea"/>
                <a:cs typeface="+mn-cs"/>
              </a:defRPr>
            </a:lvl1pPr>
          </a:lstStyle>
          <a:p>
            <a:fld id="{4D4E7930-AD1C-4E84-BCDB-2E0FF6F0EF75}" type="datetimeFigureOut">
              <a:rPr lang="en-IN" smtClean="0"/>
              <a:pPr/>
              <a:t>Mar 28 2013</a:t>
            </a:fld>
            <a:endParaRPr lang="en-IN" dirty="0"/>
          </a:p>
        </p:txBody>
      </p:sp>
      <p:sp>
        <p:nvSpPr>
          <p:cNvPr id="5" name="Footer Placeholder 4"/>
          <p:cNvSpPr>
            <a:spLocks noGrp="1"/>
          </p:cNvSpPr>
          <p:nvPr>
            <p:ph type="ftr" sz="quarter" idx="3"/>
          </p:nvPr>
        </p:nvSpPr>
        <p:spPr>
          <a:xfrm>
            <a:off x="3124200" y="6429375"/>
            <a:ext cx="2895600" cy="292100"/>
          </a:xfrm>
          <a:prstGeom prst="rect">
            <a:avLst/>
          </a:prstGeom>
        </p:spPr>
        <p:txBody>
          <a:bodyPr vert="horz" lIns="91440" tIns="45720" rIns="91440" bIns="45720" rtlCol="0" anchor="ctr"/>
          <a:lstStyle>
            <a:lvl1pPr algn="ctr">
              <a:defRPr lang="en-IN" sz="1200" b="1" kern="1200">
                <a:solidFill>
                  <a:schemeClr val="bg1"/>
                </a:solidFill>
                <a:effectLst>
                  <a:glow rad="139700">
                    <a:schemeClr val="accent3">
                      <a:satMod val="175000"/>
                      <a:alpha val="40000"/>
                    </a:schemeClr>
                  </a:glow>
                </a:effectLst>
                <a:latin typeface="+mn-lt"/>
                <a:ea typeface="+mn-ea"/>
                <a:cs typeface="+mn-cs"/>
              </a:defRPr>
            </a:lvl1pPr>
          </a:lstStyle>
          <a:p>
            <a:r>
              <a:rPr lang="en-IN" dirty="0" smtClean="0"/>
              <a:t>Reconstruction of 3D Neuronal Structures</a:t>
            </a:r>
          </a:p>
        </p:txBody>
      </p:sp>
      <p:sp>
        <p:nvSpPr>
          <p:cNvPr id="6" name="Slide Number Placeholder 5"/>
          <p:cNvSpPr>
            <a:spLocks noGrp="1"/>
          </p:cNvSpPr>
          <p:nvPr>
            <p:ph type="sldNum" sz="quarter" idx="4"/>
          </p:nvPr>
        </p:nvSpPr>
        <p:spPr>
          <a:xfrm>
            <a:off x="6553200" y="6429375"/>
            <a:ext cx="2133600" cy="292100"/>
          </a:xfrm>
          <a:prstGeom prst="rect">
            <a:avLst/>
          </a:prstGeom>
        </p:spPr>
        <p:txBody>
          <a:bodyPr vert="horz" lIns="91440" tIns="45720" rIns="91440" bIns="45720" rtlCol="0" anchor="ctr"/>
          <a:lstStyle>
            <a:lvl1pPr algn="r">
              <a:defRPr lang="en-IN" sz="1200" b="1" kern="1200" smtClean="0">
                <a:solidFill>
                  <a:schemeClr val="bg1"/>
                </a:solidFill>
                <a:effectLst>
                  <a:glow rad="139700">
                    <a:schemeClr val="accent3">
                      <a:satMod val="175000"/>
                      <a:alpha val="40000"/>
                    </a:schemeClr>
                  </a:glow>
                </a:effectLst>
                <a:latin typeface="+mn-lt"/>
                <a:ea typeface="+mn-ea"/>
                <a:cs typeface="+mn-cs"/>
              </a:defRPr>
            </a:lvl1pPr>
          </a:lstStyle>
          <a:p>
            <a:fld id="{F6196EAB-E660-497D-83FE-192AAE326941}" type="slidenum">
              <a:rPr lang="en-IN" smtClean="0"/>
              <a:pPr/>
              <a:t>‹#›</a:t>
            </a:fld>
            <a:endParaRPr lang="en-IN" dirty="0"/>
          </a:p>
        </p:txBody>
      </p:sp>
    </p:spTree>
    <p:extLst>
      <p:ext uri="{BB962C8B-B14F-4D97-AF65-F5344CB8AC3E}">
        <p14:creationId xmlns:p14="http://schemas.microsoft.com/office/powerpoint/2010/main" val="3753426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lang="en-US" sz="44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4.tiff"/><Relationship Id="rId3" Type="http://schemas.openxmlformats.org/officeDocument/2006/relationships/image" Target="../media/image12.png"/><Relationship Id="rId7"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2.png"/><Relationship Id="rId4" Type="http://schemas.microsoft.com/office/2007/relationships/hdphoto" Target="../media/hdphoto2.wdp"/><Relationship Id="rId9" Type="http://schemas.openxmlformats.org/officeDocument/2006/relationships/image" Target="../media/image81.png"/></Relationships>
</file>

<file path=ppt/slides/_rels/slide4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92.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87.wmf"/><Relationship Id="rId5" Type="http://schemas.openxmlformats.org/officeDocument/2006/relationships/image" Target="../media/image110.pn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50.png"/></Relationships>
</file>

<file path=ppt/slides/_rels/slide5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fontScale="90000"/>
          </a:bodyPr>
          <a:lstStyle/>
          <a:p>
            <a:r>
              <a:rPr lang="en-IN" dirty="0"/>
              <a:t>Reconstruction of 3D Neuronal Structures</a:t>
            </a:r>
          </a:p>
        </p:txBody>
      </p:sp>
      <p:sp>
        <p:nvSpPr>
          <p:cNvPr id="3" name="Subtitle 2"/>
          <p:cNvSpPr>
            <a:spLocks noGrp="1"/>
          </p:cNvSpPr>
          <p:nvPr>
            <p:ph type="subTitle" idx="1"/>
          </p:nvPr>
        </p:nvSpPr>
        <p:spPr/>
        <p:txBody>
          <a:bodyPr>
            <a:normAutofit fontScale="70000" lnSpcReduction="20000"/>
          </a:bodyPr>
          <a:lstStyle/>
          <a:p>
            <a:r>
              <a:rPr lang="en-IN" dirty="0" smtClean="0"/>
              <a:t>Presentation By :</a:t>
            </a:r>
          </a:p>
          <a:p>
            <a:r>
              <a:rPr lang="en-IN" dirty="0" smtClean="0"/>
              <a:t>Kanuj Kumar</a:t>
            </a:r>
          </a:p>
          <a:p>
            <a:r>
              <a:rPr lang="en-IN" dirty="0" smtClean="0"/>
              <a:t>Master of Science (Engineering)</a:t>
            </a:r>
          </a:p>
          <a:p>
            <a:r>
              <a:rPr lang="en-IN" dirty="0" smtClean="0"/>
              <a:t>Visualization And Graphics Lab</a:t>
            </a:r>
          </a:p>
          <a:p>
            <a:r>
              <a:rPr lang="en-IN" dirty="0" smtClean="0"/>
              <a:t>Indian Institute of Science</a:t>
            </a:r>
          </a:p>
          <a:p>
            <a:endParaRPr lang="en-IN" dirty="0"/>
          </a:p>
        </p:txBody>
      </p:sp>
    </p:spTree>
    <p:extLst>
      <p:ext uri="{BB962C8B-B14F-4D97-AF65-F5344CB8AC3E}">
        <p14:creationId xmlns:p14="http://schemas.microsoft.com/office/powerpoint/2010/main" val="35967048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Framework</a:t>
            </a:r>
            <a:endParaRPr lang="en-IN" dirty="0"/>
          </a:p>
        </p:txBody>
      </p:sp>
      <p:pic>
        <p:nvPicPr>
          <p:cNvPr id="2122" name="Picture 74" descr="J:\thesis\images\png\framework.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1348" y="1673089"/>
            <a:ext cx="6477128" cy="463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40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Segmentation</a:t>
            </a:r>
            <a:endParaRPr lang="en-IN" dirty="0"/>
          </a:p>
        </p:txBody>
      </p:sp>
      <p:sp>
        <p:nvSpPr>
          <p:cNvPr id="4" name="Rounded Rectangle 3"/>
          <p:cNvSpPr/>
          <p:nvPr/>
        </p:nvSpPr>
        <p:spPr>
          <a:xfrm>
            <a:off x="3527884" y="1700808"/>
            <a:ext cx="1944216"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Binary Conversion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2272244" y="2915888"/>
            <a:ext cx="4455495" cy="5571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Closing of holes and removal of small islands</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2008071" y="5517232"/>
            <a:ext cx="4983841"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Removal of spatially distant boundary structures</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3527884" y="4221088"/>
            <a:ext cx="1944216"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Boundary Tracing</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Down Arrow 7"/>
          <p:cNvSpPr/>
          <p:nvPr/>
        </p:nvSpPr>
        <p:spPr>
          <a:xfrm>
            <a:off x="4272254" y="2293441"/>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9" name="Down Arrow 8"/>
          <p:cNvSpPr/>
          <p:nvPr/>
        </p:nvSpPr>
        <p:spPr>
          <a:xfrm>
            <a:off x="4272254" y="3605808"/>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Down Arrow 9"/>
          <p:cNvSpPr/>
          <p:nvPr/>
        </p:nvSpPr>
        <p:spPr>
          <a:xfrm>
            <a:off x="4272254" y="4901952"/>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Rectangle 10"/>
          <p:cNvSpPr/>
          <p:nvPr/>
        </p:nvSpPr>
        <p:spPr>
          <a:xfrm rot="5400000">
            <a:off x="6268010" y="2807062"/>
            <a:ext cx="302433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rot="16200000">
            <a:off x="-220354" y="2802248"/>
            <a:ext cx="302433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cxnSp>
        <p:nvCxnSpPr>
          <p:cNvPr id="14" name="Straight Connector 13"/>
          <p:cNvCxnSpPr/>
          <p:nvPr/>
        </p:nvCxnSpPr>
        <p:spPr>
          <a:xfrm>
            <a:off x="395536" y="4901952"/>
            <a:ext cx="8136904"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72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Dataset</a:t>
            </a:r>
            <a:endParaRPr lang="en-IN" dirty="0"/>
          </a:p>
        </p:txBody>
      </p:sp>
      <p:pic>
        <p:nvPicPr>
          <p:cNvPr id="5" name="Picture 4" descr="J:\thesis\images\png\dataset1.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55576" y="1851588"/>
            <a:ext cx="3475090" cy="34750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128870" y="1844824"/>
            <a:ext cx="3475578" cy="347557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556465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Operations</a:t>
            </a:r>
            <a:endParaRPr lang="en-IN" dirty="0"/>
          </a:p>
        </p:txBody>
      </p:sp>
      <p:pic>
        <p:nvPicPr>
          <p:cNvPr id="27650" name="Picture 2" descr="J:\thesis\images\png\ero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00808"/>
            <a:ext cx="172402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7651" name="Picture 3" descr="J:\thesis\images\png\dil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086" y="1689099"/>
            <a:ext cx="1762125"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J:\thesis\images\png\clos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3085" y="3789040"/>
            <a:ext cx="2181225"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88795" y="3443883"/>
            <a:ext cx="1555013" cy="369332"/>
          </a:xfrm>
          <a:prstGeom prst="rect">
            <a:avLst/>
          </a:prstGeom>
          <a:noFill/>
        </p:spPr>
        <p:txBody>
          <a:bodyPr wrap="square" rtlCol="0">
            <a:spAutoFit/>
          </a:bodyPr>
          <a:lstStyle/>
          <a:p>
            <a:pPr algn="ctr"/>
            <a:r>
              <a:rPr lang="en-US" dirty="0" smtClean="0"/>
              <a:t>Erosion</a:t>
            </a:r>
            <a:endParaRPr lang="en-IN" dirty="0"/>
          </a:p>
        </p:txBody>
      </p:sp>
      <p:sp>
        <p:nvSpPr>
          <p:cNvPr id="9" name="TextBox 8"/>
          <p:cNvSpPr txBox="1"/>
          <p:nvPr/>
        </p:nvSpPr>
        <p:spPr>
          <a:xfrm>
            <a:off x="6236641" y="3470274"/>
            <a:ext cx="1555013" cy="369332"/>
          </a:xfrm>
          <a:prstGeom prst="rect">
            <a:avLst/>
          </a:prstGeom>
          <a:noFill/>
        </p:spPr>
        <p:txBody>
          <a:bodyPr wrap="square" rtlCol="0">
            <a:spAutoFit/>
          </a:bodyPr>
          <a:lstStyle/>
          <a:p>
            <a:pPr algn="ctr"/>
            <a:r>
              <a:rPr lang="en-US" dirty="0" smtClean="0"/>
              <a:t>Dilation</a:t>
            </a:r>
            <a:endParaRPr lang="en-IN" dirty="0"/>
          </a:p>
        </p:txBody>
      </p:sp>
      <p:sp>
        <p:nvSpPr>
          <p:cNvPr id="10" name="TextBox 9"/>
          <p:cNvSpPr txBox="1"/>
          <p:nvPr/>
        </p:nvSpPr>
        <p:spPr>
          <a:xfrm>
            <a:off x="1288795" y="5977440"/>
            <a:ext cx="1555013" cy="369332"/>
          </a:xfrm>
          <a:prstGeom prst="rect">
            <a:avLst/>
          </a:prstGeom>
          <a:noFill/>
        </p:spPr>
        <p:txBody>
          <a:bodyPr wrap="square" rtlCol="0">
            <a:spAutoFit/>
          </a:bodyPr>
          <a:lstStyle/>
          <a:p>
            <a:pPr algn="ctr"/>
            <a:r>
              <a:rPr lang="en-US" dirty="0" smtClean="0"/>
              <a:t>Opening</a:t>
            </a:r>
            <a:endParaRPr lang="en-IN" dirty="0"/>
          </a:p>
        </p:txBody>
      </p:sp>
      <p:sp>
        <p:nvSpPr>
          <p:cNvPr id="11" name="TextBox 10"/>
          <p:cNvSpPr txBox="1"/>
          <p:nvPr/>
        </p:nvSpPr>
        <p:spPr>
          <a:xfrm>
            <a:off x="6340198" y="5977440"/>
            <a:ext cx="1555013" cy="369332"/>
          </a:xfrm>
          <a:prstGeom prst="rect">
            <a:avLst/>
          </a:prstGeom>
          <a:noFill/>
        </p:spPr>
        <p:txBody>
          <a:bodyPr wrap="square" rtlCol="0">
            <a:spAutoFit/>
          </a:bodyPr>
          <a:lstStyle/>
          <a:p>
            <a:pPr algn="ctr"/>
            <a:r>
              <a:rPr lang="en-US" dirty="0" smtClean="0"/>
              <a:t>Closing</a:t>
            </a:r>
            <a:endParaRPr lang="en-IN" dirty="0"/>
          </a:p>
        </p:txBody>
      </p:sp>
      <p:pic>
        <p:nvPicPr>
          <p:cNvPr id="12" name="Picture 4" descr="J:\thesis\images\png\openin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8795" y="4077072"/>
            <a:ext cx="172402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42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Morphological Operations</a:t>
            </a:r>
            <a:endParaRPr lang="en-IN" dirty="0"/>
          </a:p>
        </p:txBody>
      </p:sp>
      <p:pic>
        <p:nvPicPr>
          <p:cNvPr id="4098" name="Picture 2" descr="J:\thesis\images\png\neighbo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05" y="1888256"/>
            <a:ext cx="201930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J:\thesis\images\png\neighbor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116" y="1913183"/>
            <a:ext cx="2028825" cy="18764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87624" y="3789040"/>
            <a:ext cx="2588337" cy="369332"/>
          </a:xfrm>
          <a:prstGeom prst="rect">
            <a:avLst/>
          </a:prstGeom>
          <a:noFill/>
        </p:spPr>
        <p:txBody>
          <a:bodyPr wrap="none" rtlCol="0">
            <a:spAutoFit/>
          </a:bodyPr>
          <a:lstStyle/>
          <a:p>
            <a:pPr algn="ctr"/>
            <a:r>
              <a:rPr lang="en-US" b="1" dirty="0" smtClean="0"/>
              <a:t>Neighborhood Templates</a:t>
            </a:r>
            <a:endParaRPr lang="en-IN" b="1" dirty="0"/>
          </a:p>
        </p:txBody>
      </p:sp>
      <p:pic>
        <p:nvPicPr>
          <p:cNvPr id="4100" name="Picture 4" descr="J:\thesis\images\png\operation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0032" y="1952398"/>
            <a:ext cx="1837211" cy="18372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J:\thesis\images\png\operations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7549" y="1946693"/>
            <a:ext cx="1837211" cy="183721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J:\thesis\images\png\operations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805" y="4238296"/>
            <a:ext cx="1837211" cy="183721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J:\thesis\images\png\operations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33053" y="4238296"/>
            <a:ext cx="1837211" cy="18372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thesis\images\png\operations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3572" y="4238296"/>
            <a:ext cx="1837211" cy="183721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J:\thesis\images\png\operations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921495" y="4237784"/>
            <a:ext cx="1837211" cy="183721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544438" y="3776684"/>
            <a:ext cx="468398" cy="369332"/>
          </a:xfrm>
          <a:prstGeom prst="rect">
            <a:avLst/>
          </a:prstGeom>
          <a:noFill/>
        </p:spPr>
        <p:txBody>
          <a:bodyPr wrap="none" rtlCol="0">
            <a:spAutoFit/>
          </a:bodyPr>
          <a:lstStyle/>
          <a:p>
            <a:pPr algn="ctr"/>
            <a:r>
              <a:rPr lang="en-US" b="1" dirty="0" smtClean="0"/>
              <a:t>(A)</a:t>
            </a:r>
            <a:endParaRPr lang="en-IN" b="1" dirty="0"/>
          </a:p>
        </p:txBody>
      </p:sp>
      <p:sp>
        <p:nvSpPr>
          <p:cNvPr id="14" name="TextBox 13"/>
          <p:cNvSpPr txBox="1"/>
          <p:nvPr/>
        </p:nvSpPr>
        <p:spPr>
          <a:xfrm>
            <a:off x="7686764" y="3776684"/>
            <a:ext cx="458780" cy="369332"/>
          </a:xfrm>
          <a:prstGeom prst="rect">
            <a:avLst/>
          </a:prstGeom>
          <a:noFill/>
        </p:spPr>
        <p:txBody>
          <a:bodyPr wrap="none" rtlCol="0">
            <a:spAutoFit/>
          </a:bodyPr>
          <a:lstStyle/>
          <a:p>
            <a:pPr algn="ctr"/>
            <a:r>
              <a:rPr lang="en-US" b="1" dirty="0" smtClean="0"/>
              <a:t>(B)</a:t>
            </a:r>
            <a:endParaRPr lang="en-IN" b="1" dirty="0"/>
          </a:p>
        </p:txBody>
      </p:sp>
      <p:sp>
        <p:nvSpPr>
          <p:cNvPr id="15" name="TextBox 14"/>
          <p:cNvSpPr txBox="1"/>
          <p:nvPr/>
        </p:nvSpPr>
        <p:spPr>
          <a:xfrm>
            <a:off x="994028" y="6072709"/>
            <a:ext cx="450764" cy="369332"/>
          </a:xfrm>
          <a:prstGeom prst="rect">
            <a:avLst/>
          </a:prstGeom>
          <a:noFill/>
        </p:spPr>
        <p:txBody>
          <a:bodyPr wrap="none" rtlCol="0">
            <a:spAutoFit/>
          </a:bodyPr>
          <a:lstStyle/>
          <a:p>
            <a:pPr algn="ctr"/>
            <a:r>
              <a:rPr lang="en-US" b="1" dirty="0" smtClean="0"/>
              <a:t>(C)</a:t>
            </a:r>
            <a:endParaRPr lang="en-IN" b="1" dirty="0"/>
          </a:p>
        </p:txBody>
      </p:sp>
      <p:sp>
        <p:nvSpPr>
          <p:cNvPr id="16" name="TextBox 15"/>
          <p:cNvSpPr txBox="1"/>
          <p:nvPr/>
        </p:nvSpPr>
        <p:spPr>
          <a:xfrm>
            <a:off x="3214253" y="6072709"/>
            <a:ext cx="474810" cy="369332"/>
          </a:xfrm>
          <a:prstGeom prst="rect">
            <a:avLst/>
          </a:prstGeom>
          <a:noFill/>
        </p:spPr>
        <p:txBody>
          <a:bodyPr wrap="none" rtlCol="0">
            <a:spAutoFit/>
          </a:bodyPr>
          <a:lstStyle/>
          <a:p>
            <a:pPr algn="ctr"/>
            <a:r>
              <a:rPr lang="en-US" b="1" dirty="0" smtClean="0"/>
              <a:t>(D)</a:t>
            </a:r>
            <a:endParaRPr lang="en-IN" b="1" dirty="0"/>
          </a:p>
        </p:txBody>
      </p:sp>
      <p:sp>
        <p:nvSpPr>
          <p:cNvPr id="17" name="TextBox 16"/>
          <p:cNvSpPr txBox="1"/>
          <p:nvPr/>
        </p:nvSpPr>
        <p:spPr>
          <a:xfrm>
            <a:off x="5421604" y="6072709"/>
            <a:ext cx="441146" cy="369332"/>
          </a:xfrm>
          <a:prstGeom prst="rect">
            <a:avLst/>
          </a:prstGeom>
          <a:noFill/>
        </p:spPr>
        <p:txBody>
          <a:bodyPr wrap="none" rtlCol="0">
            <a:spAutoFit/>
          </a:bodyPr>
          <a:lstStyle/>
          <a:p>
            <a:pPr algn="ctr"/>
            <a:r>
              <a:rPr lang="en-US" b="1" dirty="0" smtClean="0"/>
              <a:t>(E)</a:t>
            </a:r>
            <a:endParaRPr lang="en-IN" b="1" dirty="0"/>
          </a:p>
        </p:txBody>
      </p:sp>
      <p:sp>
        <p:nvSpPr>
          <p:cNvPr id="18" name="TextBox 17"/>
          <p:cNvSpPr txBox="1"/>
          <p:nvPr/>
        </p:nvSpPr>
        <p:spPr>
          <a:xfrm>
            <a:off x="7622733" y="6072709"/>
            <a:ext cx="434734" cy="369332"/>
          </a:xfrm>
          <a:prstGeom prst="rect">
            <a:avLst/>
          </a:prstGeom>
          <a:noFill/>
        </p:spPr>
        <p:txBody>
          <a:bodyPr wrap="none" rtlCol="0">
            <a:spAutoFit/>
          </a:bodyPr>
          <a:lstStyle/>
          <a:p>
            <a:pPr algn="ctr"/>
            <a:r>
              <a:rPr lang="en-US" b="1" dirty="0" smtClean="0"/>
              <a:t>(F)</a:t>
            </a:r>
            <a:endParaRPr lang="en-IN" b="1" dirty="0"/>
          </a:p>
        </p:txBody>
      </p:sp>
    </p:spTree>
    <p:extLst>
      <p:ext uri="{BB962C8B-B14F-4D97-AF65-F5344CB8AC3E}">
        <p14:creationId xmlns:p14="http://schemas.microsoft.com/office/powerpoint/2010/main" val="3561502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Contour Extraction</a:t>
            </a:r>
            <a:endParaRPr lang="en-IN" dirty="0"/>
          </a:p>
        </p:txBody>
      </p:sp>
      <p:pic>
        <p:nvPicPr>
          <p:cNvPr id="5122" name="Picture 2" descr="J:\thesis\images\png\extraction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208088"/>
            <a:ext cx="2790825" cy="19716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J:\thesis\images\png\extraction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736" y="4333175"/>
            <a:ext cx="2695575"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J:\thesis\images\png\extracti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021" y="2347143"/>
            <a:ext cx="19621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J:\thesis\images\png\extraction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2318568"/>
            <a:ext cx="2019300" cy="18669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49163" y="4179763"/>
            <a:ext cx="1552606" cy="369332"/>
          </a:xfrm>
          <a:prstGeom prst="rect">
            <a:avLst/>
          </a:prstGeom>
          <a:noFill/>
        </p:spPr>
        <p:txBody>
          <a:bodyPr wrap="none" rtlCol="0">
            <a:spAutoFit/>
          </a:bodyPr>
          <a:lstStyle/>
          <a:p>
            <a:pPr algn="ctr"/>
            <a:r>
              <a:rPr lang="en-US" b="1" dirty="0" smtClean="0"/>
              <a:t>Path Template</a:t>
            </a:r>
            <a:endParaRPr lang="en-IN" b="1" dirty="0"/>
          </a:p>
        </p:txBody>
      </p:sp>
      <p:sp>
        <p:nvSpPr>
          <p:cNvPr id="9" name="TextBox 8"/>
          <p:cNvSpPr txBox="1"/>
          <p:nvPr/>
        </p:nvSpPr>
        <p:spPr>
          <a:xfrm>
            <a:off x="949952" y="4185468"/>
            <a:ext cx="1644297" cy="369332"/>
          </a:xfrm>
          <a:prstGeom prst="rect">
            <a:avLst/>
          </a:prstGeom>
          <a:noFill/>
        </p:spPr>
        <p:txBody>
          <a:bodyPr wrap="none" rtlCol="0">
            <a:spAutoFit/>
          </a:bodyPr>
          <a:lstStyle/>
          <a:p>
            <a:pPr algn="ctr"/>
            <a:r>
              <a:rPr lang="en-US" b="1" dirty="0" smtClean="0"/>
              <a:t>Traversal Order</a:t>
            </a:r>
            <a:endParaRPr lang="en-IN" b="1" dirty="0"/>
          </a:p>
        </p:txBody>
      </p:sp>
      <p:grpSp>
        <p:nvGrpSpPr>
          <p:cNvPr id="7" name="Group 6"/>
          <p:cNvGrpSpPr/>
          <p:nvPr/>
        </p:nvGrpSpPr>
        <p:grpSpPr>
          <a:xfrm>
            <a:off x="2466695" y="4617626"/>
            <a:ext cx="1644297" cy="1429037"/>
            <a:chOff x="949952" y="4797151"/>
            <a:chExt cx="1644297" cy="1429037"/>
          </a:xfrm>
        </p:grpSpPr>
        <p:sp>
          <p:nvSpPr>
            <p:cNvPr id="4" name="Rectangle 3"/>
            <p:cNvSpPr/>
            <p:nvPr/>
          </p:nvSpPr>
          <p:spPr>
            <a:xfrm>
              <a:off x="949952" y="4797151"/>
              <a:ext cx="1644297" cy="142903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 name="Straight Connector 5"/>
            <p:cNvCxnSpPr/>
            <p:nvPr/>
          </p:nvCxnSpPr>
          <p:spPr>
            <a:xfrm>
              <a:off x="949952" y="5085184"/>
              <a:ext cx="1644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949952" y="5373216"/>
              <a:ext cx="1644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49952" y="5661248"/>
              <a:ext cx="1644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9952" y="5949280"/>
              <a:ext cx="164429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1" name="Straight Connector 10"/>
          <p:cNvCxnSpPr/>
          <p:nvPr/>
        </p:nvCxnSpPr>
        <p:spPr>
          <a:xfrm>
            <a:off x="2753171" y="4617626"/>
            <a:ext cx="0" cy="1429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59832" y="4617626"/>
            <a:ext cx="0" cy="1429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419872" y="4617626"/>
            <a:ext cx="0" cy="14290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779912" y="4617626"/>
            <a:ext cx="0" cy="1429037"/>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87108" y="4720993"/>
            <a:ext cx="1560876" cy="646331"/>
          </a:xfrm>
          <a:prstGeom prst="rect">
            <a:avLst/>
          </a:prstGeom>
          <a:noFill/>
        </p:spPr>
        <p:txBody>
          <a:bodyPr wrap="none" rtlCol="0">
            <a:spAutoFit/>
          </a:bodyPr>
          <a:lstStyle/>
          <a:p>
            <a:pPr algn="ctr"/>
            <a:r>
              <a:rPr lang="en-US" b="1" dirty="0" smtClean="0"/>
              <a:t>An example of</a:t>
            </a:r>
          </a:p>
          <a:p>
            <a:pPr algn="ctr"/>
            <a:r>
              <a:rPr lang="en-US" b="1" dirty="0" smtClean="0"/>
              <a:t>special case</a:t>
            </a:r>
            <a:endParaRPr lang="en-IN" b="1" dirty="0"/>
          </a:p>
        </p:txBody>
      </p:sp>
      <p:sp>
        <p:nvSpPr>
          <p:cNvPr id="23" name="TextBox 22"/>
          <p:cNvSpPr txBox="1"/>
          <p:nvPr/>
        </p:nvSpPr>
        <p:spPr>
          <a:xfrm>
            <a:off x="3430937" y="4880250"/>
            <a:ext cx="363489" cy="369332"/>
          </a:xfrm>
          <a:prstGeom prst="rect">
            <a:avLst/>
          </a:prstGeom>
          <a:noFill/>
        </p:spPr>
        <p:txBody>
          <a:bodyPr wrap="square" rtlCol="0">
            <a:spAutoFit/>
          </a:bodyPr>
          <a:lstStyle/>
          <a:p>
            <a:pPr algn="ctr"/>
            <a:r>
              <a:rPr lang="en-US" b="1" dirty="0" smtClean="0">
                <a:solidFill>
                  <a:srgbClr val="FF0000"/>
                </a:solidFill>
              </a:rPr>
              <a:t>X</a:t>
            </a:r>
            <a:endParaRPr lang="en-IN" b="1" dirty="0">
              <a:solidFill>
                <a:srgbClr val="FF0000"/>
              </a:solidFill>
            </a:endParaRPr>
          </a:p>
        </p:txBody>
      </p:sp>
      <p:sp>
        <p:nvSpPr>
          <p:cNvPr id="24" name="TextBox 23"/>
          <p:cNvSpPr txBox="1"/>
          <p:nvPr/>
        </p:nvSpPr>
        <p:spPr>
          <a:xfrm>
            <a:off x="3065723" y="5144430"/>
            <a:ext cx="363489" cy="369332"/>
          </a:xfrm>
          <a:prstGeom prst="rect">
            <a:avLst/>
          </a:prstGeom>
          <a:noFill/>
        </p:spPr>
        <p:txBody>
          <a:bodyPr wrap="square" rtlCol="0">
            <a:spAutoFit/>
          </a:bodyPr>
          <a:lstStyle/>
          <a:p>
            <a:pPr algn="ctr"/>
            <a:r>
              <a:rPr lang="en-US" b="1" dirty="0" smtClean="0">
                <a:solidFill>
                  <a:srgbClr val="FF0000"/>
                </a:solidFill>
              </a:rPr>
              <a:t>X</a:t>
            </a:r>
            <a:endParaRPr lang="en-IN" b="1" dirty="0">
              <a:solidFill>
                <a:srgbClr val="FF0000"/>
              </a:solidFill>
            </a:endParaRPr>
          </a:p>
        </p:txBody>
      </p:sp>
      <p:sp>
        <p:nvSpPr>
          <p:cNvPr id="26" name="TextBox 25"/>
          <p:cNvSpPr txBox="1"/>
          <p:nvPr/>
        </p:nvSpPr>
        <p:spPr>
          <a:xfrm>
            <a:off x="2737892" y="5470624"/>
            <a:ext cx="363489" cy="369332"/>
          </a:xfrm>
          <a:prstGeom prst="rect">
            <a:avLst/>
          </a:prstGeom>
          <a:noFill/>
        </p:spPr>
        <p:txBody>
          <a:bodyPr wrap="square" rtlCol="0">
            <a:spAutoFit/>
          </a:bodyPr>
          <a:lstStyle/>
          <a:p>
            <a:pPr algn="ctr"/>
            <a:r>
              <a:rPr lang="en-US" b="1" dirty="0" smtClean="0">
                <a:solidFill>
                  <a:srgbClr val="FF0000"/>
                </a:solidFill>
              </a:rPr>
              <a:t>X</a:t>
            </a:r>
            <a:endParaRPr lang="en-IN" b="1" dirty="0">
              <a:solidFill>
                <a:srgbClr val="FF0000"/>
              </a:solidFill>
            </a:endParaRPr>
          </a:p>
        </p:txBody>
      </p:sp>
      <p:sp>
        <p:nvSpPr>
          <p:cNvPr id="27" name="TextBox 26"/>
          <p:cNvSpPr txBox="1"/>
          <p:nvPr/>
        </p:nvSpPr>
        <p:spPr>
          <a:xfrm>
            <a:off x="2739323" y="5181854"/>
            <a:ext cx="363489" cy="369332"/>
          </a:xfrm>
          <a:prstGeom prst="rect">
            <a:avLst/>
          </a:prstGeom>
          <a:noFill/>
        </p:spPr>
        <p:txBody>
          <a:bodyPr wrap="square" rtlCol="0">
            <a:spAutoFit/>
          </a:bodyPr>
          <a:lstStyle/>
          <a:p>
            <a:pPr algn="ctr"/>
            <a:r>
              <a:rPr lang="en-US" b="1" dirty="0" smtClean="0">
                <a:solidFill>
                  <a:srgbClr val="FF0000"/>
                </a:solidFill>
              </a:rPr>
              <a:t>X</a:t>
            </a:r>
            <a:endParaRPr lang="en-IN" b="1" dirty="0">
              <a:solidFill>
                <a:srgbClr val="FF0000"/>
              </a:solidFill>
            </a:endParaRPr>
          </a:p>
        </p:txBody>
      </p:sp>
      <p:sp>
        <p:nvSpPr>
          <p:cNvPr id="29" name="Oval 28"/>
          <p:cNvSpPr/>
          <p:nvPr/>
        </p:nvSpPr>
        <p:spPr>
          <a:xfrm>
            <a:off x="3893060" y="4830848"/>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0" name="Oval 29"/>
          <p:cNvSpPr/>
          <p:nvPr/>
        </p:nvSpPr>
        <p:spPr>
          <a:xfrm>
            <a:off x="3553656" y="5147139"/>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1" name="Oval 30"/>
          <p:cNvSpPr/>
          <p:nvPr/>
        </p:nvSpPr>
        <p:spPr>
          <a:xfrm>
            <a:off x="3364012" y="5311550"/>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2" name="Oval 31"/>
          <p:cNvSpPr/>
          <p:nvPr/>
        </p:nvSpPr>
        <p:spPr>
          <a:xfrm>
            <a:off x="3188106" y="5425534"/>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3" name="Oval 32"/>
          <p:cNvSpPr/>
          <p:nvPr/>
        </p:nvSpPr>
        <p:spPr>
          <a:xfrm>
            <a:off x="3012186" y="5578137"/>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4" name="Oval 33"/>
          <p:cNvSpPr/>
          <p:nvPr/>
        </p:nvSpPr>
        <p:spPr>
          <a:xfrm>
            <a:off x="2859453" y="5732684"/>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5" name="Oval 34"/>
          <p:cNvSpPr/>
          <p:nvPr/>
        </p:nvSpPr>
        <p:spPr>
          <a:xfrm>
            <a:off x="2694105" y="5556507"/>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6" name="Oval 35"/>
          <p:cNvSpPr/>
          <p:nvPr/>
        </p:nvSpPr>
        <p:spPr>
          <a:xfrm>
            <a:off x="2694105" y="5302399"/>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7" name="Oval 36"/>
          <p:cNvSpPr/>
          <p:nvPr/>
        </p:nvSpPr>
        <p:spPr>
          <a:xfrm>
            <a:off x="2858082" y="5125587"/>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8" name="Oval 37"/>
          <p:cNvSpPr/>
          <p:nvPr/>
        </p:nvSpPr>
        <p:spPr>
          <a:xfrm>
            <a:off x="3188324" y="5118111"/>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9" name="Oval 38"/>
          <p:cNvSpPr/>
          <p:nvPr/>
        </p:nvSpPr>
        <p:spPr>
          <a:xfrm>
            <a:off x="3378427" y="4980923"/>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0" name="Oval 39"/>
          <p:cNvSpPr/>
          <p:nvPr/>
        </p:nvSpPr>
        <p:spPr>
          <a:xfrm>
            <a:off x="3556793" y="4831060"/>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1" name="Oval 40"/>
          <p:cNvSpPr/>
          <p:nvPr/>
        </p:nvSpPr>
        <p:spPr>
          <a:xfrm>
            <a:off x="4068238" y="4992512"/>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2" name="Oval 41"/>
          <p:cNvSpPr/>
          <p:nvPr/>
        </p:nvSpPr>
        <p:spPr>
          <a:xfrm>
            <a:off x="3886108" y="5148896"/>
            <a:ext cx="118618" cy="118618"/>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3" name="TextBox 42"/>
          <p:cNvSpPr txBox="1"/>
          <p:nvPr/>
        </p:nvSpPr>
        <p:spPr>
          <a:xfrm>
            <a:off x="3758512" y="4865736"/>
            <a:ext cx="363489" cy="369332"/>
          </a:xfrm>
          <a:prstGeom prst="rect">
            <a:avLst/>
          </a:prstGeom>
          <a:noFill/>
        </p:spPr>
        <p:txBody>
          <a:bodyPr wrap="square" rtlCol="0">
            <a:spAutoFit/>
          </a:bodyPr>
          <a:lstStyle/>
          <a:p>
            <a:pPr algn="ctr"/>
            <a:r>
              <a:rPr lang="en-US" b="1" dirty="0" smtClean="0">
                <a:solidFill>
                  <a:srgbClr val="FF0000"/>
                </a:solidFill>
              </a:rPr>
              <a:t>X</a:t>
            </a:r>
            <a:endParaRPr lang="en-IN" b="1" dirty="0">
              <a:solidFill>
                <a:srgbClr val="FF0000"/>
              </a:solidFill>
            </a:endParaRPr>
          </a:p>
        </p:txBody>
      </p:sp>
    </p:spTree>
    <p:extLst>
      <p:ext uri="{BB962C8B-B14F-4D97-AF65-F5344CB8AC3E}">
        <p14:creationId xmlns:p14="http://schemas.microsoft.com/office/powerpoint/2010/main" val="284855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 </a:t>
            </a:r>
            <a:r>
              <a:rPr lang="en-US" dirty="0" smtClean="0"/>
              <a:t>Extraction</a:t>
            </a:r>
            <a:br>
              <a:rPr lang="en-US" dirty="0" smtClean="0"/>
            </a:br>
            <a:r>
              <a:rPr lang="en-US" dirty="0" smtClean="0"/>
              <a:t>(noise removal)</a:t>
            </a:r>
            <a:endParaRPr lang="en-IN" dirty="0"/>
          </a:p>
        </p:txBody>
      </p:sp>
      <p:sp>
        <p:nvSpPr>
          <p:cNvPr id="58" name="Rectangle 57"/>
          <p:cNvSpPr/>
          <p:nvPr/>
        </p:nvSpPr>
        <p:spPr>
          <a:xfrm>
            <a:off x="1203996" y="1355452"/>
            <a:ext cx="6752379" cy="4628974"/>
          </a:xfrm>
          <a:prstGeom prst="rect">
            <a:avLst/>
          </a:prstGeom>
        </p:spPr>
        <p:txBody>
          <a:bodyPr/>
          <a:lstStyle/>
          <a:p>
            <a:endParaRPr lang="en-IN"/>
          </a:p>
        </p:txBody>
      </p:sp>
      <p:grpSp>
        <p:nvGrpSpPr>
          <p:cNvPr id="59" name="Group 58"/>
          <p:cNvGrpSpPr/>
          <p:nvPr/>
        </p:nvGrpSpPr>
        <p:grpSpPr>
          <a:xfrm>
            <a:off x="2359911" y="1634167"/>
            <a:ext cx="4424176" cy="2299118"/>
            <a:chOff x="939197" y="226460"/>
            <a:chExt cx="3594703" cy="1868065"/>
          </a:xfrm>
        </p:grpSpPr>
        <p:grpSp>
          <p:nvGrpSpPr>
            <p:cNvPr id="97" name="Group 96"/>
            <p:cNvGrpSpPr/>
            <p:nvPr/>
          </p:nvGrpSpPr>
          <p:grpSpPr>
            <a:xfrm>
              <a:off x="1303951" y="895350"/>
              <a:ext cx="576696" cy="265725"/>
              <a:chOff x="1303951" y="895350"/>
              <a:chExt cx="1178297" cy="542925"/>
            </a:xfrm>
          </p:grpSpPr>
          <p:sp>
            <p:nvSpPr>
              <p:cNvPr id="108" name="Regular Pentagon 107"/>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9" name="Flowchart: Connector 108"/>
              <p:cNvSpPr/>
              <p:nvPr/>
            </p:nvSpPr>
            <p:spPr>
              <a:xfrm>
                <a:off x="1837351" y="109855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98" name="Flowchart: Process 97"/>
            <p:cNvSpPr/>
            <p:nvPr/>
          </p:nvSpPr>
          <p:spPr>
            <a:xfrm>
              <a:off x="939197"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99" name="Group 98"/>
            <p:cNvGrpSpPr/>
            <p:nvPr/>
          </p:nvGrpSpPr>
          <p:grpSpPr>
            <a:xfrm>
              <a:off x="2046901" y="994803"/>
              <a:ext cx="576696" cy="265725"/>
              <a:chOff x="2046901" y="994803"/>
              <a:chExt cx="1178297" cy="542925"/>
            </a:xfrm>
          </p:grpSpPr>
          <p:sp>
            <p:nvSpPr>
              <p:cNvPr id="106" name="Regular Pentagon 105"/>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7" name="Flowchart: Connector 106"/>
              <p:cNvSpPr/>
              <p:nvPr/>
            </p:nvSpPr>
            <p:spPr>
              <a:xfrm>
                <a:off x="2580301" y="119800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00" name="Group 99"/>
            <p:cNvGrpSpPr/>
            <p:nvPr/>
          </p:nvGrpSpPr>
          <p:grpSpPr>
            <a:xfrm>
              <a:off x="3532801" y="1161075"/>
              <a:ext cx="576696" cy="265725"/>
              <a:chOff x="3532801" y="1161075"/>
              <a:chExt cx="1178297" cy="542925"/>
            </a:xfrm>
          </p:grpSpPr>
          <p:sp>
            <p:nvSpPr>
              <p:cNvPr id="104" name="Regular Pentagon 103"/>
              <p:cNvSpPr/>
              <p:nvPr/>
            </p:nvSpPr>
            <p:spPr>
              <a:xfrm>
                <a:off x="3532801" y="116107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5" name="Flowchart: Connector 104"/>
              <p:cNvSpPr/>
              <p:nvPr/>
            </p:nvSpPr>
            <p:spPr>
              <a:xfrm>
                <a:off x="4066201" y="136427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01" name="Group 100"/>
            <p:cNvGrpSpPr/>
            <p:nvPr/>
          </p:nvGrpSpPr>
          <p:grpSpPr>
            <a:xfrm>
              <a:off x="2956105" y="907782"/>
              <a:ext cx="576696" cy="265725"/>
              <a:chOff x="2956105" y="907782"/>
              <a:chExt cx="1178297" cy="542925"/>
            </a:xfrm>
          </p:grpSpPr>
          <p:sp>
            <p:nvSpPr>
              <p:cNvPr id="102" name="Regular Pentagon 101"/>
              <p:cNvSpPr/>
              <p:nvPr/>
            </p:nvSpPr>
            <p:spPr>
              <a:xfrm>
                <a:off x="2956105" y="90778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3" name="Flowchart: Connector 102"/>
              <p:cNvSpPr/>
              <p:nvPr/>
            </p:nvSpPr>
            <p:spPr>
              <a:xfrm>
                <a:off x="3489505" y="111098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60" name="Group 59"/>
          <p:cNvGrpSpPr/>
          <p:nvPr/>
        </p:nvGrpSpPr>
        <p:grpSpPr>
          <a:xfrm>
            <a:off x="2318216" y="2548552"/>
            <a:ext cx="4424176" cy="2299118"/>
            <a:chOff x="905319" y="969410"/>
            <a:chExt cx="3594703" cy="1868065"/>
          </a:xfrm>
        </p:grpSpPr>
        <p:grpSp>
          <p:nvGrpSpPr>
            <p:cNvPr id="84" name="Group 83"/>
            <p:cNvGrpSpPr/>
            <p:nvPr/>
          </p:nvGrpSpPr>
          <p:grpSpPr>
            <a:xfrm>
              <a:off x="1270073" y="1638300"/>
              <a:ext cx="576696" cy="265725"/>
              <a:chOff x="1270073" y="1638300"/>
              <a:chExt cx="1178297" cy="542925"/>
            </a:xfrm>
          </p:grpSpPr>
          <p:sp>
            <p:nvSpPr>
              <p:cNvPr id="95" name="Regular Pentagon 94"/>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6" name="Flowchart: Connector 95"/>
              <p:cNvSpPr/>
              <p:nvPr/>
            </p:nvSpPr>
            <p:spPr>
              <a:xfrm>
                <a:off x="1803473" y="184150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85" name="Flowchart: Process 84"/>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86" name="Group 85"/>
            <p:cNvGrpSpPr/>
            <p:nvPr/>
          </p:nvGrpSpPr>
          <p:grpSpPr>
            <a:xfrm>
              <a:off x="2013023" y="1737753"/>
              <a:ext cx="576696" cy="265725"/>
              <a:chOff x="2013023" y="1737753"/>
              <a:chExt cx="1178297" cy="542925"/>
            </a:xfrm>
          </p:grpSpPr>
          <p:sp>
            <p:nvSpPr>
              <p:cNvPr id="93" name="Regular Pentagon 92"/>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4" name="Flowchart: Connector 93"/>
              <p:cNvSpPr/>
              <p:nvPr/>
            </p:nvSpPr>
            <p:spPr>
              <a:xfrm>
                <a:off x="2546423" y="194095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87" name="Group 86"/>
            <p:cNvGrpSpPr/>
            <p:nvPr/>
          </p:nvGrpSpPr>
          <p:grpSpPr>
            <a:xfrm>
              <a:off x="3498923" y="1904025"/>
              <a:ext cx="576696" cy="265725"/>
              <a:chOff x="3498923" y="1904025"/>
              <a:chExt cx="1178297" cy="542925"/>
            </a:xfrm>
          </p:grpSpPr>
          <p:sp>
            <p:nvSpPr>
              <p:cNvPr id="91" name="Regular Pentagon 90"/>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2" name="Flowchart: Connector 91"/>
              <p:cNvSpPr/>
              <p:nvPr/>
            </p:nvSpPr>
            <p:spPr>
              <a:xfrm>
                <a:off x="4032323" y="210722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88" name="Group 87"/>
            <p:cNvGrpSpPr/>
            <p:nvPr/>
          </p:nvGrpSpPr>
          <p:grpSpPr>
            <a:xfrm>
              <a:off x="2922227" y="1650732"/>
              <a:ext cx="576696" cy="265725"/>
              <a:chOff x="2922227" y="1650732"/>
              <a:chExt cx="1178297" cy="542925"/>
            </a:xfrm>
          </p:grpSpPr>
          <p:sp>
            <p:nvSpPr>
              <p:cNvPr id="89" name="Regular Pentagon 88"/>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0" name="Flowchart: Connector 89"/>
              <p:cNvSpPr/>
              <p:nvPr/>
            </p:nvSpPr>
            <p:spPr>
              <a:xfrm>
                <a:off x="3455627" y="18539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61" name="Group 60"/>
          <p:cNvGrpSpPr/>
          <p:nvPr/>
        </p:nvGrpSpPr>
        <p:grpSpPr>
          <a:xfrm>
            <a:off x="2318216" y="3467403"/>
            <a:ext cx="4424176" cy="2299118"/>
            <a:chOff x="905319" y="1715989"/>
            <a:chExt cx="3594703" cy="1868065"/>
          </a:xfrm>
        </p:grpSpPr>
        <p:grpSp>
          <p:nvGrpSpPr>
            <p:cNvPr id="71" name="Group 70"/>
            <p:cNvGrpSpPr/>
            <p:nvPr/>
          </p:nvGrpSpPr>
          <p:grpSpPr>
            <a:xfrm>
              <a:off x="1270073" y="2384879"/>
              <a:ext cx="576696" cy="265725"/>
              <a:chOff x="1270073" y="2384879"/>
              <a:chExt cx="1178297" cy="542925"/>
            </a:xfrm>
          </p:grpSpPr>
          <p:sp>
            <p:nvSpPr>
              <p:cNvPr id="82" name="Regular Pentagon 81"/>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83" name="Flowchart: Connector 82"/>
              <p:cNvSpPr/>
              <p:nvPr/>
            </p:nvSpPr>
            <p:spPr>
              <a:xfrm>
                <a:off x="1803473" y="2588079"/>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72" name="Flowchart: Process 71"/>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73" name="Group 72"/>
            <p:cNvGrpSpPr/>
            <p:nvPr/>
          </p:nvGrpSpPr>
          <p:grpSpPr>
            <a:xfrm>
              <a:off x="2013023" y="2484332"/>
              <a:ext cx="576696" cy="265725"/>
              <a:chOff x="2013023" y="2484332"/>
              <a:chExt cx="1178297" cy="542925"/>
            </a:xfrm>
          </p:grpSpPr>
          <p:sp>
            <p:nvSpPr>
              <p:cNvPr id="80" name="Regular Pentagon 79"/>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81" name="Flowchart: Connector 80"/>
              <p:cNvSpPr/>
              <p:nvPr/>
            </p:nvSpPr>
            <p:spPr>
              <a:xfrm>
                <a:off x="2546423" y="26875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74" name="Group 73"/>
            <p:cNvGrpSpPr/>
            <p:nvPr/>
          </p:nvGrpSpPr>
          <p:grpSpPr>
            <a:xfrm>
              <a:off x="3498923" y="2650604"/>
              <a:ext cx="576696" cy="265725"/>
              <a:chOff x="3498923" y="2650604"/>
              <a:chExt cx="1178297" cy="542925"/>
            </a:xfrm>
          </p:grpSpPr>
          <p:sp>
            <p:nvSpPr>
              <p:cNvPr id="78" name="Regular Pentagon 77"/>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9" name="Flowchart: Connector 78"/>
              <p:cNvSpPr/>
              <p:nvPr/>
            </p:nvSpPr>
            <p:spPr>
              <a:xfrm>
                <a:off x="4032323" y="2853804"/>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75" name="Group 74"/>
            <p:cNvGrpSpPr/>
            <p:nvPr/>
          </p:nvGrpSpPr>
          <p:grpSpPr>
            <a:xfrm>
              <a:off x="2922227" y="2397311"/>
              <a:ext cx="576696" cy="265725"/>
              <a:chOff x="2922227" y="2397311"/>
              <a:chExt cx="1178297" cy="542925"/>
            </a:xfrm>
          </p:grpSpPr>
          <p:sp>
            <p:nvSpPr>
              <p:cNvPr id="76" name="Regular Pentagon 75"/>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7" name="Flowchart: Connector 76"/>
              <p:cNvSpPr/>
              <p:nvPr/>
            </p:nvSpPr>
            <p:spPr>
              <a:xfrm>
                <a:off x="3455627" y="2600511"/>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62" name="Straight Connector 61"/>
          <p:cNvCxnSpPr>
            <a:stCxn id="109" idx="2"/>
            <a:endCxn id="107" idx="6"/>
          </p:cNvCxnSpPr>
          <p:nvPr/>
        </p:nvCxnSpPr>
        <p:spPr>
          <a:xfrm>
            <a:off x="3130135" y="2628574"/>
            <a:ext cx="1011540" cy="1224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96" idx="4"/>
            <a:endCxn id="109" idx="4"/>
          </p:cNvCxnSpPr>
          <p:nvPr/>
        </p:nvCxnSpPr>
        <p:spPr>
          <a:xfrm flipV="1">
            <a:off x="3137017" y="2677343"/>
            <a:ext cx="41695" cy="9143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4" idx="6"/>
            <a:endCxn id="90" idx="6"/>
          </p:cNvCxnSpPr>
          <p:nvPr/>
        </p:nvCxnSpPr>
        <p:spPr>
          <a:xfrm flipV="1">
            <a:off x="4099979" y="3558259"/>
            <a:ext cx="1119002" cy="1071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92" idx="6"/>
          </p:cNvCxnSpPr>
          <p:nvPr/>
        </p:nvCxnSpPr>
        <p:spPr>
          <a:xfrm>
            <a:off x="5121826" y="3542707"/>
            <a:ext cx="806923" cy="3272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03" idx="1"/>
            <a:endCxn id="105" idx="6"/>
          </p:cNvCxnSpPr>
          <p:nvPr/>
        </p:nvCxnSpPr>
        <p:spPr>
          <a:xfrm>
            <a:off x="5177748" y="2609388"/>
            <a:ext cx="792696" cy="34622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94" idx="5"/>
            <a:endCxn id="81" idx="4"/>
          </p:cNvCxnSpPr>
          <p:nvPr/>
        </p:nvCxnSpPr>
        <p:spPr>
          <a:xfrm flipH="1">
            <a:off x="4051402" y="3699843"/>
            <a:ext cx="34350" cy="933134"/>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7" idx="6"/>
            <a:endCxn id="81" idx="2"/>
          </p:cNvCxnSpPr>
          <p:nvPr/>
        </p:nvCxnSpPr>
        <p:spPr>
          <a:xfrm flipH="1">
            <a:off x="4002824" y="4477110"/>
            <a:ext cx="1216157" cy="10710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9" idx="6"/>
            <a:endCxn id="77" idx="2"/>
          </p:cNvCxnSpPr>
          <p:nvPr/>
        </p:nvCxnSpPr>
        <p:spPr>
          <a:xfrm flipH="1" flipV="1">
            <a:off x="5121826" y="4477110"/>
            <a:ext cx="806923" cy="31174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1" idx="2"/>
            <a:endCxn id="83" idx="2"/>
          </p:cNvCxnSpPr>
          <p:nvPr/>
        </p:nvCxnSpPr>
        <p:spPr>
          <a:xfrm flipH="1" flipV="1">
            <a:off x="3088439" y="4461808"/>
            <a:ext cx="914385" cy="12240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4" idx="6"/>
            <a:endCxn id="109" idx="5"/>
          </p:cNvCxnSpPr>
          <p:nvPr/>
        </p:nvCxnSpPr>
        <p:spPr>
          <a:xfrm flipH="1" flipV="1">
            <a:off x="3213063" y="2663059"/>
            <a:ext cx="886917" cy="100230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4" idx="5"/>
            <a:endCxn id="96" idx="2"/>
          </p:cNvCxnSpPr>
          <p:nvPr/>
        </p:nvCxnSpPr>
        <p:spPr>
          <a:xfrm flipH="1" flipV="1">
            <a:off x="3088439" y="3542957"/>
            <a:ext cx="997312" cy="15688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1" idx="6"/>
            <a:endCxn id="96" idx="5"/>
          </p:cNvCxnSpPr>
          <p:nvPr/>
        </p:nvCxnSpPr>
        <p:spPr>
          <a:xfrm flipH="1" flipV="1">
            <a:off x="3171367" y="3577442"/>
            <a:ext cx="928612" cy="100676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83" idx="4"/>
            <a:endCxn id="96" idx="0"/>
          </p:cNvCxnSpPr>
          <p:nvPr/>
        </p:nvCxnSpPr>
        <p:spPr>
          <a:xfrm flipV="1">
            <a:off x="3137018" y="3494188"/>
            <a:ext cx="0" cy="10163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p:cNvSpPr/>
              <p:nvPr/>
            </p:nvSpPr>
            <p:spPr>
              <a:xfrm>
                <a:off x="1614662" y="5766521"/>
                <a:ext cx="5831284"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𝑑𝑖𝑠</m:t>
                          </m:r>
                        </m:e>
                        <m:sub>
                          <m:r>
                            <a:rPr lang="en-US" i="1">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r>
                                <a:rPr lang="en-US" i="1">
                                  <a:latin typeface="Cambria Math"/>
                                </a:rPr>
                                <m:t>,</m:t>
                              </m:r>
                            </m:sub>
                          </m:sSub>
                          <m:sSub>
                            <m:sSubPr>
                              <m:ctrlPr>
                                <a:rPr lang="en-US" i="1">
                                  <a:latin typeface="Cambria Math" panose="02040503050406030204" pitchFamily="18" charset="0"/>
                                </a:rPr>
                              </m:ctrlPr>
                            </m:sSubPr>
                            <m:e>
                              <m:r>
                                <a:rPr lang="en-US" i="1">
                                  <a:latin typeface="Cambria Math"/>
                                </a:rPr>
                                <m:t> </m:t>
                              </m:r>
                              <m:r>
                                <a:rPr lang="en-US" i="1">
                                  <a:latin typeface="Cambria Math"/>
                                </a:rPr>
                                <m:t>𝑐</m:t>
                              </m:r>
                            </m:e>
                            <m:sub>
                              <m:r>
                                <a:rPr lang="en-US" i="1">
                                  <a:latin typeface="Cambria Math"/>
                                </a:rPr>
                                <m:t>𝑗</m:t>
                              </m:r>
                            </m:sub>
                          </m:sSub>
                        </m:e>
                      </m:d>
                      <m:r>
                        <a:rPr lang="en-US" i="1">
                          <a:latin typeface="Cambria Math"/>
                        </a:rPr>
                        <m:t>=</m:t>
                      </m:r>
                      <m:r>
                        <m:rPr>
                          <m:sty m:val="p"/>
                        </m:rPr>
                        <a:rPr lang="en-US">
                          <a:latin typeface="Cambria Math"/>
                        </a:rPr>
                        <m:t>min</m:t>
                      </m:r>
                      <m:d>
                        <m:dPr>
                          <m:ctrlPr>
                            <a:rPr lang="en-US" i="1">
                              <a:latin typeface="Cambria Math" panose="02040503050406030204" pitchFamily="18" charset="0"/>
                            </a:rPr>
                          </m:ctrlPr>
                        </m:dPr>
                        <m:e>
                          <m:r>
                            <a:rPr lang="en-US" i="1">
                              <a:latin typeface="Cambria Math"/>
                            </a:rPr>
                            <m:t>𝑑𝑖𝑠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𝑣</m:t>
                                  </m:r>
                                </m:e>
                                <m:sub>
                                  <m:r>
                                    <a:rPr lang="en-US" i="1">
                                      <a:latin typeface="Cambria Math"/>
                                    </a:rPr>
                                    <m:t>𝑝</m:t>
                                  </m:r>
                                </m:sub>
                              </m:sSub>
                              <m:r>
                                <a:rPr lang="en-US" i="1">
                                  <a:latin typeface="Cambria Math"/>
                                </a:rPr>
                                <m:t>, </m:t>
                              </m:r>
                              <m:sSub>
                                <m:sSubPr>
                                  <m:ctrlPr>
                                    <a:rPr lang="en-US" i="1">
                                      <a:latin typeface="Cambria Math" panose="02040503050406030204" pitchFamily="18" charset="0"/>
                                    </a:rPr>
                                  </m:ctrlPr>
                                </m:sSubPr>
                                <m:e>
                                  <m:r>
                                    <a:rPr lang="en-US" i="1">
                                      <a:latin typeface="Cambria Math"/>
                                    </a:rPr>
                                    <m:t>𝑣</m:t>
                                  </m:r>
                                </m:e>
                                <m:sub>
                                  <m:r>
                                    <a:rPr lang="en-US" i="1">
                                      <a:latin typeface="Cambria Math"/>
                                    </a:rPr>
                                    <m:t>𝑞</m:t>
                                  </m:r>
                                </m:sub>
                              </m:sSub>
                            </m:e>
                          </m:d>
                          <m:r>
                            <a:rPr lang="en-US" i="1">
                              <a:latin typeface="Cambria Math"/>
                            </a:rPr>
                            <m:t> </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𝑝</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b="0" i="1" smtClean="0">
                                  <a:latin typeface="Cambria Math"/>
                                  <a:ea typeface="Cambria Math"/>
                                </a:rPr>
                                <m:t>𝑐</m:t>
                              </m:r>
                            </m:e>
                            <m:sub>
                              <m:r>
                                <a:rPr lang="en-US" i="1">
                                  <a:latin typeface="Cambria Math"/>
                                  <a:ea typeface="Cambria Math"/>
                                </a:rPr>
                                <m:t>𝑖</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𝑞</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i="1">
                                  <a:latin typeface="Cambria Math"/>
                                  <a:ea typeface="Cambria Math"/>
                                </a:rPr>
                                <m:t>𝑗</m:t>
                              </m:r>
                            </m:sub>
                          </m:sSub>
                        </m:e>
                      </m:d>
                      <m:r>
                        <a:rPr lang="en-US" b="0" i="1" smtClean="0">
                          <a:latin typeface="Cambria Math"/>
                          <a:ea typeface="Cambria Math"/>
                        </a:rPr>
                        <m:t>&lt;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0</m:t>
                          </m:r>
                        </m:sub>
                      </m:sSub>
                    </m:oMath>
                  </m:oMathPara>
                </a14:m>
                <a:endParaRPr lang="en-IN" sz="3200" dirty="0"/>
              </a:p>
            </p:txBody>
          </p:sp>
        </mc:Choice>
        <mc:Fallback xmlns="">
          <p:sp>
            <p:nvSpPr>
              <p:cNvPr id="125" name="Rectangle 124"/>
              <p:cNvSpPr>
                <a:spLocks noRot="1" noChangeAspect="1" noMove="1" noResize="1" noEditPoints="1" noAdjustHandles="1" noChangeArrowheads="1" noChangeShapeType="1" noTextEdit="1"/>
              </p:cNvSpPr>
              <p:nvPr/>
            </p:nvSpPr>
            <p:spPr>
              <a:xfrm>
                <a:off x="1614662" y="5766521"/>
                <a:ext cx="5831284" cy="411651"/>
              </a:xfrm>
              <a:prstGeom prst="rect">
                <a:avLst/>
              </a:prstGeom>
              <a:blipFill rotWithShape="1">
                <a:blip r:embed="rId3"/>
                <a:stretch>
                  <a:fillRect b="-7463"/>
                </a:stretch>
              </a:blipFill>
            </p:spPr>
            <p:txBody>
              <a:bodyPr/>
              <a:lstStyle/>
              <a:p>
                <a:r>
                  <a:rPr lang="en-IN">
                    <a:noFill/>
                  </a:rPr>
                  <a:t> </a:t>
                </a:r>
              </a:p>
            </p:txBody>
          </p:sp>
        </mc:Fallback>
      </mc:AlternateContent>
    </p:spTree>
    <p:extLst>
      <p:ext uri="{BB962C8B-B14F-4D97-AF65-F5344CB8AC3E}">
        <p14:creationId xmlns:p14="http://schemas.microsoft.com/office/powerpoint/2010/main" val="281924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3"/>
                                        </p:tgtEl>
                                        <p:attrNameLst>
                                          <p:attrName>style.visibility</p:attrName>
                                        </p:attrNameLst>
                                      </p:cBhvr>
                                      <p:to>
                                        <p:strVal val="visible"/>
                                      </p:to>
                                    </p:set>
                                    <p:animEffect transition="in" filter="wipe(down)">
                                      <p:cBhvr>
                                        <p:cTn id="11" dur="500"/>
                                        <p:tgtEl>
                                          <p:spTgt spid="1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down)">
                                      <p:cBhvr>
                                        <p:cTn id="23" dur="500"/>
                                        <p:tgtEl>
                                          <p:spTgt spid="6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down)">
                                      <p:cBhvr>
                                        <p:cTn id="27" dur="500"/>
                                        <p:tgtEl>
                                          <p:spTgt spid="6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wipe(down)">
                                      <p:cBhvr>
                                        <p:cTn id="31" dur="500"/>
                                        <p:tgtEl>
                                          <p:spTgt spid="116"/>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down)">
                                      <p:cBhvr>
                                        <p:cTn id="35" dur="500"/>
                                        <p:tgtEl>
                                          <p:spTgt spid="119"/>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down)">
                                      <p:cBhvr>
                                        <p:cTn id="39" dur="500"/>
                                        <p:tgtEl>
                                          <p:spTgt spid="12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wipe(down)">
                                      <p:cBhvr>
                                        <p:cTn id="43" dur="500"/>
                                        <p:tgtEl>
                                          <p:spTgt spid="69"/>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wipe(down)">
                                      <p:cBhvr>
                                        <p:cTn id="51" dur="500"/>
                                        <p:tgtEl>
                                          <p:spTgt spid="67"/>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Component Extraction</a:t>
            </a:r>
            <a:endParaRPr lang="en-IN" dirty="0"/>
          </a:p>
        </p:txBody>
      </p:sp>
      <p:grpSp>
        <p:nvGrpSpPr>
          <p:cNvPr id="57" name="Group 56"/>
          <p:cNvGrpSpPr/>
          <p:nvPr/>
        </p:nvGrpSpPr>
        <p:grpSpPr>
          <a:xfrm>
            <a:off x="1203996" y="1355452"/>
            <a:ext cx="6752379" cy="4628974"/>
            <a:chOff x="0" y="0"/>
            <a:chExt cx="6752379" cy="3761107"/>
          </a:xfrm>
        </p:grpSpPr>
        <p:sp>
          <p:nvSpPr>
            <p:cNvPr id="58" name="Rectangle 57"/>
            <p:cNvSpPr/>
            <p:nvPr/>
          </p:nvSpPr>
          <p:spPr>
            <a:xfrm>
              <a:off x="0" y="0"/>
              <a:ext cx="6752379" cy="3761107"/>
            </a:xfrm>
            <a:prstGeom prst="rect">
              <a:avLst/>
            </a:prstGeom>
          </p:spPr>
          <p:txBody>
            <a:bodyPr/>
            <a:lstStyle/>
            <a:p>
              <a:endParaRPr lang="en-IN"/>
            </a:p>
          </p:txBody>
        </p:sp>
        <p:grpSp>
          <p:nvGrpSpPr>
            <p:cNvPr id="59" name="Group 58"/>
            <p:cNvGrpSpPr/>
            <p:nvPr/>
          </p:nvGrpSpPr>
          <p:grpSpPr>
            <a:xfrm>
              <a:off x="1155915" y="226460"/>
              <a:ext cx="4424176" cy="1868066"/>
              <a:chOff x="939197" y="226460"/>
              <a:chExt cx="3594703" cy="1868065"/>
            </a:xfrm>
          </p:grpSpPr>
          <p:grpSp>
            <p:nvGrpSpPr>
              <p:cNvPr id="97" name="Group 96"/>
              <p:cNvGrpSpPr/>
              <p:nvPr/>
            </p:nvGrpSpPr>
            <p:grpSpPr>
              <a:xfrm>
                <a:off x="1303951" y="895350"/>
                <a:ext cx="576696" cy="265725"/>
                <a:chOff x="1303951" y="895350"/>
                <a:chExt cx="1178297" cy="542925"/>
              </a:xfrm>
            </p:grpSpPr>
            <p:sp>
              <p:nvSpPr>
                <p:cNvPr id="108" name="Regular Pentagon 107"/>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9" name="Flowchart: Connector 108"/>
                <p:cNvSpPr/>
                <p:nvPr/>
              </p:nvSpPr>
              <p:spPr>
                <a:xfrm>
                  <a:off x="1837351" y="109855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98" name="Flowchart: Process 97"/>
              <p:cNvSpPr/>
              <p:nvPr/>
            </p:nvSpPr>
            <p:spPr>
              <a:xfrm>
                <a:off x="939197"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99" name="Group 98"/>
              <p:cNvGrpSpPr/>
              <p:nvPr/>
            </p:nvGrpSpPr>
            <p:grpSpPr>
              <a:xfrm>
                <a:off x="2046901" y="994803"/>
                <a:ext cx="576696" cy="265725"/>
                <a:chOff x="2046901" y="994803"/>
                <a:chExt cx="1178297" cy="542925"/>
              </a:xfrm>
            </p:grpSpPr>
            <p:sp>
              <p:nvSpPr>
                <p:cNvPr id="106" name="Regular Pentagon 105"/>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7" name="Flowchart: Connector 106"/>
                <p:cNvSpPr/>
                <p:nvPr/>
              </p:nvSpPr>
              <p:spPr>
                <a:xfrm>
                  <a:off x="2580301" y="119800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00" name="Group 99"/>
              <p:cNvGrpSpPr/>
              <p:nvPr/>
            </p:nvGrpSpPr>
            <p:grpSpPr>
              <a:xfrm>
                <a:off x="3532801" y="1161075"/>
                <a:ext cx="576696" cy="265725"/>
                <a:chOff x="3532801" y="1161075"/>
                <a:chExt cx="1178297" cy="542925"/>
              </a:xfrm>
            </p:grpSpPr>
            <p:sp>
              <p:nvSpPr>
                <p:cNvPr id="104" name="Regular Pentagon 103"/>
                <p:cNvSpPr/>
                <p:nvPr/>
              </p:nvSpPr>
              <p:spPr>
                <a:xfrm>
                  <a:off x="3532801" y="116107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5" name="Flowchart: Connector 104"/>
                <p:cNvSpPr/>
                <p:nvPr/>
              </p:nvSpPr>
              <p:spPr>
                <a:xfrm>
                  <a:off x="4066201" y="136427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01" name="Group 100"/>
              <p:cNvGrpSpPr/>
              <p:nvPr/>
            </p:nvGrpSpPr>
            <p:grpSpPr>
              <a:xfrm>
                <a:off x="2956105" y="907782"/>
                <a:ext cx="576696" cy="265725"/>
                <a:chOff x="2956105" y="907782"/>
                <a:chExt cx="1178297" cy="542925"/>
              </a:xfrm>
            </p:grpSpPr>
            <p:sp>
              <p:nvSpPr>
                <p:cNvPr id="102" name="Regular Pentagon 101"/>
                <p:cNvSpPr/>
                <p:nvPr/>
              </p:nvSpPr>
              <p:spPr>
                <a:xfrm>
                  <a:off x="2956105" y="90778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3" name="Flowchart: Connector 102"/>
                <p:cNvSpPr/>
                <p:nvPr/>
              </p:nvSpPr>
              <p:spPr>
                <a:xfrm>
                  <a:off x="3489505" y="111098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60" name="Group 59"/>
            <p:cNvGrpSpPr/>
            <p:nvPr/>
          </p:nvGrpSpPr>
          <p:grpSpPr>
            <a:xfrm>
              <a:off x="1114220" y="969411"/>
              <a:ext cx="4424176" cy="1868066"/>
              <a:chOff x="905319" y="969410"/>
              <a:chExt cx="3594703" cy="1868065"/>
            </a:xfrm>
          </p:grpSpPr>
          <p:grpSp>
            <p:nvGrpSpPr>
              <p:cNvPr id="84" name="Group 83"/>
              <p:cNvGrpSpPr/>
              <p:nvPr/>
            </p:nvGrpSpPr>
            <p:grpSpPr>
              <a:xfrm>
                <a:off x="1270073" y="1638300"/>
                <a:ext cx="576696" cy="265725"/>
                <a:chOff x="1270073" y="1638300"/>
                <a:chExt cx="1178297" cy="542925"/>
              </a:xfrm>
            </p:grpSpPr>
            <p:sp>
              <p:nvSpPr>
                <p:cNvPr id="95" name="Regular Pentagon 94"/>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6" name="Flowchart: Connector 95"/>
                <p:cNvSpPr/>
                <p:nvPr/>
              </p:nvSpPr>
              <p:spPr>
                <a:xfrm>
                  <a:off x="1803473" y="184150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85" name="Flowchart: Process 84"/>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86" name="Group 85"/>
              <p:cNvGrpSpPr/>
              <p:nvPr/>
            </p:nvGrpSpPr>
            <p:grpSpPr>
              <a:xfrm>
                <a:off x="2013023" y="1737753"/>
                <a:ext cx="576696" cy="265725"/>
                <a:chOff x="2013023" y="1737753"/>
                <a:chExt cx="1178297" cy="542925"/>
              </a:xfrm>
            </p:grpSpPr>
            <p:sp>
              <p:nvSpPr>
                <p:cNvPr id="93" name="Regular Pentagon 92"/>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4" name="Flowchart: Connector 93"/>
                <p:cNvSpPr/>
                <p:nvPr/>
              </p:nvSpPr>
              <p:spPr>
                <a:xfrm>
                  <a:off x="2546423" y="194095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87" name="Group 86"/>
              <p:cNvGrpSpPr/>
              <p:nvPr/>
            </p:nvGrpSpPr>
            <p:grpSpPr>
              <a:xfrm>
                <a:off x="3498923" y="1904025"/>
                <a:ext cx="576696" cy="265725"/>
                <a:chOff x="3498923" y="1904025"/>
                <a:chExt cx="1178297" cy="542925"/>
              </a:xfrm>
            </p:grpSpPr>
            <p:sp>
              <p:nvSpPr>
                <p:cNvPr id="91" name="Regular Pentagon 90"/>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2" name="Flowchart: Connector 91"/>
                <p:cNvSpPr/>
                <p:nvPr/>
              </p:nvSpPr>
              <p:spPr>
                <a:xfrm>
                  <a:off x="4032323" y="210722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88" name="Group 87"/>
              <p:cNvGrpSpPr/>
              <p:nvPr/>
            </p:nvGrpSpPr>
            <p:grpSpPr>
              <a:xfrm>
                <a:off x="2922227" y="1650732"/>
                <a:ext cx="576696" cy="265725"/>
                <a:chOff x="2922227" y="1650732"/>
                <a:chExt cx="1178297" cy="542925"/>
              </a:xfrm>
            </p:grpSpPr>
            <p:sp>
              <p:nvSpPr>
                <p:cNvPr id="89" name="Regular Pentagon 88"/>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0" name="Flowchart: Connector 89"/>
                <p:cNvSpPr/>
                <p:nvPr/>
              </p:nvSpPr>
              <p:spPr>
                <a:xfrm>
                  <a:off x="3455627" y="18539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61" name="Group 60"/>
            <p:cNvGrpSpPr/>
            <p:nvPr/>
          </p:nvGrpSpPr>
          <p:grpSpPr>
            <a:xfrm>
              <a:off x="1114220" y="1715990"/>
              <a:ext cx="4424176" cy="1868066"/>
              <a:chOff x="905319" y="1715989"/>
              <a:chExt cx="3594703" cy="1868065"/>
            </a:xfrm>
          </p:grpSpPr>
          <p:grpSp>
            <p:nvGrpSpPr>
              <p:cNvPr id="71" name="Group 70"/>
              <p:cNvGrpSpPr/>
              <p:nvPr/>
            </p:nvGrpSpPr>
            <p:grpSpPr>
              <a:xfrm>
                <a:off x="1270073" y="2384879"/>
                <a:ext cx="576696" cy="265725"/>
                <a:chOff x="1270073" y="2384879"/>
                <a:chExt cx="1178297" cy="542925"/>
              </a:xfrm>
            </p:grpSpPr>
            <p:sp>
              <p:nvSpPr>
                <p:cNvPr id="82" name="Regular Pentagon 81"/>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83" name="Flowchart: Connector 82"/>
                <p:cNvSpPr/>
                <p:nvPr/>
              </p:nvSpPr>
              <p:spPr>
                <a:xfrm>
                  <a:off x="1803473" y="2588079"/>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72" name="Flowchart: Process 71"/>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73" name="Group 72"/>
              <p:cNvGrpSpPr/>
              <p:nvPr/>
            </p:nvGrpSpPr>
            <p:grpSpPr>
              <a:xfrm>
                <a:off x="2013023" y="2484332"/>
                <a:ext cx="576696" cy="265725"/>
                <a:chOff x="2013023" y="2484332"/>
                <a:chExt cx="1178297" cy="542925"/>
              </a:xfrm>
            </p:grpSpPr>
            <p:sp>
              <p:nvSpPr>
                <p:cNvPr id="80" name="Regular Pentagon 79"/>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81" name="Flowchart: Connector 80"/>
                <p:cNvSpPr/>
                <p:nvPr/>
              </p:nvSpPr>
              <p:spPr>
                <a:xfrm>
                  <a:off x="2546423" y="26875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74" name="Group 73"/>
              <p:cNvGrpSpPr/>
              <p:nvPr/>
            </p:nvGrpSpPr>
            <p:grpSpPr>
              <a:xfrm>
                <a:off x="3498923" y="2650604"/>
                <a:ext cx="576696" cy="265725"/>
                <a:chOff x="3498923" y="2650604"/>
                <a:chExt cx="1178297" cy="542925"/>
              </a:xfrm>
            </p:grpSpPr>
            <p:sp>
              <p:nvSpPr>
                <p:cNvPr id="78" name="Regular Pentagon 77"/>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9" name="Flowchart: Connector 78"/>
                <p:cNvSpPr/>
                <p:nvPr/>
              </p:nvSpPr>
              <p:spPr>
                <a:xfrm>
                  <a:off x="4032323" y="2853804"/>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75" name="Group 74"/>
              <p:cNvGrpSpPr/>
              <p:nvPr/>
            </p:nvGrpSpPr>
            <p:grpSpPr>
              <a:xfrm>
                <a:off x="2922227" y="2397311"/>
                <a:ext cx="576696" cy="265725"/>
                <a:chOff x="2922227" y="2397311"/>
                <a:chExt cx="1178297" cy="542925"/>
              </a:xfrm>
            </p:grpSpPr>
            <p:sp>
              <p:nvSpPr>
                <p:cNvPr id="76" name="Regular Pentagon 75"/>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7" name="Flowchart: Connector 76"/>
                <p:cNvSpPr/>
                <p:nvPr/>
              </p:nvSpPr>
              <p:spPr>
                <a:xfrm>
                  <a:off x="3455627" y="2600511"/>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62" name="Straight Connector 61"/>
            <p:cNvCxnSpPr>
              <a:stCxn id="109" idx="2"/>
              <a:endCxn id="107" idx="6"/>
            </p:cNvCxnSpPr>
            <p:nvPr/>
          </p:nvCxnSpPr>
          <p:spPr>
            <a:xfrm>
              <a:off x="1926139" y="1034430"/>
              <a:ext cx="1011540" cy="99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96" idx="4"/>
              <a:endCxn id="109" idx="4"/>
            </p:cNvCxnSpPr>
            <p:nvPr/>
          </p:nvCxnSpPr>
          <p:spPr>
            <a:xfrm flipV="1">
              <a:off x="1933021" y="1074055"/>
              <a:ext cx="41695" cy="74295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94" idx="6"/>
              <a:endCxn id="90" idx="6"/>
            </p:cNvCxnSpPr>
            <p:nvPr/>
          </p:nvCxnSpPr>
          <p:spPr>
            <a:xfrm flipV="1">
              <a:off x="2895983" y="1789812"/>
              <a:ext cx="1119002" cy="870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92" idx="6"/>
            </p:cNvCxnSpPr>
            <p:nvPr/>
          </p:nvCxnSpPr>
          <p:spPr>
            <a:xfrm>
              <a:off x="3917830" y="1777176"/>
              <a:ext cx="806923" cy="2659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03" idx="1"/>
              <a:endCxn id="105" idx="6"/>
            </p:cNvCxnSpPr>
            <p:nvPr/>
          </p:nvCxnSpPr>
          <p:spPr>
            <a:xfrm>
              <a:off x="3973752" y="1018841"/>
              <a:ext cx="792696" cy="2813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94" idx="5"/>
              <a:endCxn id="81" idx="4"/>
            </p:cNvCxnSpPr>
            <p:nvPr/>
          </p:nvCxnSpPr>
          <p:spPr>
            <a:xfrm flipH="1">
              <a:off x="2847406" y="1904851"/>
              <a:ext cx="34350" cy="7581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77" idx="6"/>
              <a:endCxn id="81" idx="2"/>
            </p:cNvCxnSpPr>
            <p:nvPr/>
          </p:nvCxnSpPr>
          <p:spPr>
            <a:xfrm flipH="1">
              <a:off x="2798828" y="2536391"/>
              <a:ext cx="1216157" cy="870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79" idx="6"/>
              <a:endCxn id="77" idx="2"/>
            </p:cNvCxnSpPr>
            <p:nvPr/>
          </p:nvCxnSpPr>
          <p:spPr>
            <a:xfrm flipH="1" flipV="1">
              <a:off x="3917830" y="2536391"/>
              <a:ext cx="806923" cy="25329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1" idx="2"/>
              <a:endCxn id="83" idx="2"/>
            </p:cNvCxnSpPr>
            <p:nvPr/>
          </p:nvCxnSpPr>
          <p:spPr>
            <a:xfrm flipH="1" flipV="1">
              <a:off x="1884443" y="2523958"/>
              <a:ext cx="914385" cy="994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94" idx="6"/>
              <a:endCxn id="109" idx="5"/>
            </p:cNvCxnSpPr>
            <p:nvPr/>
          </p:nvCxnSpPr>
          <p:spPr>
            <a:xfrm flipH="1" flipV="1">
              <a:off x="2009067" y="1062449"/>
              <a:ext cx="886917" cy="81438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94" idx="5"/>
              <a:endCxn id="96" idx="2"/>
            </p:cNvCxnSpPr>
            <p:nvPr/>
          </p:nvCxnSpPr>
          <p:spPr>
            <a:xfrm flipH="1" flipV="1">
              <a:off x="1884443" y="1777379"/>
              <a:ext cx="997312" cy="12747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81" idx="6"/>
              <a:endCxn id="96" idx="5"/>
            </p:cNvCxnSpPr>
            <p:nvPr/>
          </p:nvCxnSpPr>
          <p:spPr>
            <a:xfrm flipH="1" flipV="1">
              <a:off x="1967371" y="1805398"/>
              <a:ext cx="928612" cy="81801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stCxn id="83" idx="4"/>
              <a:endCxn id="96" idx="4"/>
            </p:cNvCxnSpPr>
            <p:nvPr/>
          </p:nvCxnSpPr>
          <p:spPr>
            <a:xfrm flipV="1">
              <a:off x="1570606" y="1817004"/>
              <a:ext cx="0" cy="74657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5" name="Rectangle 124"/>
              <p:cNvSpPr/>
              <p:nvPr/>
            </p:nvSpPr>
            <p:spPr>
              <a:xfrm>
                <a:off x="1614662" y="5766521"/>
                <a:ext cx="5831284"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a:rPr>
                            <m:t>𝑑𝑖𝑠</m:t>
                          </m:r>
                        </m:e>
                        <m:sub>
                          <m:r>
                            <a:rPr lang="en-US" i="1">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r>
                                <a:rPr lang="en-US" i="1">
                                  <a:latin typeface="Cambria Math"/>
                                </a:rPr>
                                <m:t>,</m:t>
                              </m:r>
                            </m:sub>
                          </m:sSub>
                          <m:sSub>
                            <m:sSubPr>
                              <m:ctrlPr>
                                <a:rPr lang="en-US" i="1">
                                  <a:latin typeface="Cambria Math" panose="02040503050406030204" pitchFamily="18" charset="0"/>
                                </a:rPr>
                              </m:ctrlPr>
                            </m:sSubPr>
                            <m:e>
                              <m:r>
                                <a:rPr lang="en-US" i="1">
                                  <a:latin typeface="Cambria Math"/>
                                </a:rPr>
                                <m:t> </m:t>
                              </m:r>
                              <m:r>
                                <a:rPr lang="en-US" i="1">
                                  <a:latin typeface="Cambria Math"/>
                                </a:rPr>
                                <m:t>𝑐</m:t>
                              </m:r>
                            </m:e>
                            <m:sub>
                              <m:r>
                                <a:rPr lang="en-US" i="1">
                                  <a:latin typeface="Cambria Math"/>
                                </a:rPr>
                                <m:t>𝑗</m:t>
                              </m:r>
                            </m:sub>
                          </m:sSub>
                        </m:e>
                      </m:d>
                      <m:r>
                        <a:rPr lang="en-US" i="1">
                          <a:latin typeface="Cambria Math"/>
                        </a:rPr>
                        <m:t>=</m:t>
                      </m:r>
                      <m:r>
                        <m:rPr>
                          <m:sty m:val="p"/>
                        </m:rPr>
                        <a:rPr lang="en-US">
                          <a:latin typeface="Cambria Math"/>
                        </a:rPr>
                        <m:t>min</m:t>
                      </m:r>
                      <m:d>
                        <m:dPr>
                          <m:ctrlPr>
                            <a:rPr lang="en-US" i="1">
                              <a:latin typeface="Cambria Math" panose="02040503050406030204" pitchFamily="18" charset="0"/>
                            </a:rPr>
                          </m:ctrlPr>
                        </m:dPr>
                        <m:e>
                          <m:r>
                            <a:rPr lang="en-US" i="1">
                              <a:latin typeface="Cambria Math"/>
                            </a:rPr>
                            <m:t>𝑑𝑖𝑠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𝑣</m:t>
                                  </m:r>
                                </m:e>
                                <m:sub>
                                  <m:r>
                                    <a:rPr lang="en-US" i="1">
                                      <a:latin typeface="Cambria Math"/>
                                    </a:rPr>
                                    <m:t>𝑝</m:t>
                                  </m:r>
                                </m:sub>
                              </m:sSub>
                              <m:r>
                                <a:rPr lang="en-US" i="1">
                                  <a:latin typeface="Cambria Math"/>
                                </a:rPr>
                                <m:t>, </m:t>
                              </m:r>
                              <m:sSub>
                                <m:sSubPr>
                                  <m:ctrlPr>
                                    <a:rPr lang="en-US" i="1">
                                      <a:latin typeface="Cambria Math" panose="02040503050406030204" pitchFamily="18" charset="0"/>
                                    </a:rPr>
                                  </m:ctrlPr>
                                </m:sSubPr>
                                <m:e>
                                  <m:r>
                                    <a:rPr lang="en-US" i="1">
                                      <a:latin typeface="Cambria Math"/>
                                    </a:rPr>
                                    <m:t>𝑣</m:t>
                                  </m:r>
                                </m:e>
                                <m:sub>
                                  <m:r>
                                    <a:rPr lang="en-US" i="1">
                                      <a:latin typeface="Cambria Math"/>
                                    </a:rPr>
                                    <m:t>𝑞</m:t>
                                  </m:r>
                                </m:sub>
                              </m:sSub>
                            </m:e>
                          </m:d>
                          <m:r>
                            <a:rPr lang="en-US" i="1">
                              <a:latin typeface="Cambria Math"/>
                            </a:rPr>
                            <m:t> </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𝑝</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𝐶</m:t>
                              </m:r>
                            </m:e>
                            <m:sub>
                              <m:r>
                                <a:rPr lang="en-US" i="1">
                                  <a:latin typeface="Cambria Math"/>
                                  <a:ea typeface="Cambria Math"/>
                                </a:rPr>
                                <m:t>𝑖</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𝑞</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i="1">
                                  <a:latin typeface="Cambria Math"/>
                                  <a:ea typeface="Cambria Math"/>
                                </a:rPr>
                                <m:t>𝑗</m:t>
                              </m:r>
                            </m:sub>
                          </m:sSub>
                        </m:e>
                      </m:d>
                    </m:oMath>
                  </m:oMathPara>
                </a14:m>
                <a:endParaRPr lang="en-IN" sz="3200" dirty="0"/>
              </a:p>
            </p:txBody>
          </p:sp>
        </mc:Choice>
        <mc:Fallback xmlns="">
          <p:sp>
            <p:nvSpPr>
              <p:cNvPr id="125" name="Rectangle 124"/>
              <p:cNvSpPr>
                <a:spLocks noRot="1" noChangeAspect="1" noMove="1" noResize="1" noEditPoints="1" noAdjustHandles="1" noChangeArrowheads="1" noChangeShapeType="1" noTextEdit="1"/>
              </p:cNvSpPr>
              <p:nvPr/>
            </p:nvSpPr>
            <p:spPr>
              <a:xfrm>
                <a:off x="1614662" y="5766521"/>
                <a:ext cx="5831284" cy="411651"/>
              </a:xfrm>
              <a:prstGeom prst="rect">
                <a:avLst/>
              </a:prstGeom>
              <a:blipFill rotWithShape="1">
                <a:blip r:embed="rId3"/>
                <a:stretch>
                  <a:fillRect b="-7463"/>
                </a:stretch>
              </a:blipFill>
            </p:spPr>
            <p:txBody>
              <a:bodyPr/>
              <a:lstStyle/>
              <a:p>
                <a:r>
                  <a:rPr lang="en-IN">
                    <a:noFill/>
                  </a:rPr>
                  <a:t> </a:t>
                </a:r>
              </a:p>
            </p:txBody>
          </p:sp>
        </mc:Fallback>
      </mc:AlternateContent>
      <p:pic>
        <p:nvPicPr>
          <p:cNvPr id="21506" name="Picture 2" descr="J:\thesis\images\png\result3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8832" y="2470635"/>
            <a:ext cx="6372507" cy="326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18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10000" decel="88000" fill="hold" nodeType="withEffect">
                                  <p:stCondLst>
                                    <p:cond delay="0"/>
                                  </p:stCondLst>
                                  <p:childTnLst>
                                    <p:animMotion origin="layout" path="M 1.94444E-6 3.52601E-6 L -0.3316 -0.17156 " pathEditMode="relative" rAng="0" ptsTypes="AA">
                                      <p:cBhvr>
                                        <p:cTn id="6" dur="1000" fill="hold"/>
                                        <p:tgtEl>
                                          <p:spTgt spid="57"/>
                                        </p:tgtEl>
                                        <p:attrNameLst>
                                          <p:attrName>ppt_x</p:attrName>
                                          <p:attrName>ppt_y</p:attrName>
                                        </p:attrNameLst>
                                      </p:cBhvr>
                                      <p:rCtr x="-16580" y="-8578"/>
                                    </p:animMotion>
                                  </p:childTnLst>
                                </p:cTn>
                              </p:par>
                              <p:par>
                                <p:cTn id="7" presetID="6" presetClass="emph" presetSubtype="0" accel="10000" decel="81000" fill="hold" nodeType="withEffect">
                                  <p:stCondLst>
                                    <p:cond delay="0"/>
                                  </p:stCondLst>
                                  <p:childTnLst>
                                    <p:animScale>
                                      <p:cBhvr>
                                        <p:cTn id="8" dur="1000" fill="hold"/>
                                        <p:tgtEl>
                                          <p:spTgt spid="57"/>
                                        </p:tgtEl>
                                      </p:cBhvr>
                                      <p:by x="50000" y="50000"/>
                                    </p:animScale>
                                  </p:childTnLst>
                                </p:cTn>
                              </p:par>
                              <p:par>
                                <p:cTn id="9" presetID="10" presetClass="entr" presetSubtype="0" fill="hold" nodeType="with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fade">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J:\thesis\images\png\result3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6987" y="1504578"/>
            <a:ext cx="5607769" cy="47484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J:\thesis\images\png\result3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1561" y="1740831"/>
            <a:ext cx="7920880" cy="44401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t>Component Extraction</a:t>
            </a:r>
            <a:endParaRPr lang="en-IN" dirty="0"/>
          </a:p>
        </p:txBody>
      </p:sp>
    </p:spTree>
    <p:extLst>
      <p:ext uri="{BB962C8B-B14F-4D97-AF65-F5344CB8AC3E}">
        <p14:creationId xmlns:p14="http://schemas.microsoft.com/office/powerpoint/2010/main" val="35742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7170"/>
                                        </p:tgtEl>
                                        <p:attrNameLst>
                                          <p:attrName>ppt_x</p:attrName>
                                        </p:attrNameLst>
                                      </p:cBhvr>
                                      <p:tavLst>
                                        <p:tav tm="0">
                                          <p:val>
                                            <p:strVal val="ppt_x"/>
                                          </p:val>
                                        </p:tav>
                                        <p:tav tm="100000">
                                          <p:val>
                                            <p:strVal val="0-ppt_w/2"/>
                                          </p:val>
                                        </p:tav>
                                      </p:tavLst>
                                    </p:anim>
                                    <p:anim calcmode="lin" valueType="num">
                                      <p:cBhvr additive="base">
                                        <p:cTn id="12" dur="500"/>
                                        <p:tgtEl>
                                          <p:spTgt spid="7170"/>
                                        </p:tgtEl>
                                        <p:attrNameLst>
                                          <p:attrName>ppt_y</p:attrName>
                                        </p:attrNameLst>
                                      </p:cBhvr>
                                      <p:tavLst>
                                        <p:tav tm="0">
                                          <p:val>
                                            <p:strVal val="ppt_y"/>
                                          </p:val>
                                        </p:tav>
                                        <p:tav tm="100000">
                                          <p:val>
                                            <p:strVal val="ppt_y"/>
                                          </p:val>
                                        </p:tav>
                                      </p:tavLst>
                                    </p:anim>
                                    <p:set>
                                      <p:cBhvr>
                                        <p:cTn id="13" dur="1" fill="hold">
                                          <p:stCondLst>
                                            <p:cond delay="499"/>
                                          </p:stCondLst>
                                        </p:cTn>
                                        <p:tgtEl>
                                          <p:spTgt spid="7170"/>
                                        </p:tgtEl>
                                        <p:attrNameLst>
                                          <p:attrName>style.visibility</p:attrName>
                                        </p:attrNameLst>
                                      </p:cBhvr>
                                      <p:to>
                                        <p:strVal val="hidden"/>
                                      </p:to>
                                    </p:set>
                                  </p:childTnLst>
                                </p:cTn>
                              </p:par>
                              <p:par>
                                <p:cTn id="14" presetID="2" presetClass="entr" presetSubtype="2"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Volumetric Reconstruction</a:t>
            </a:r>
            <a:endParaRPr lang="en-IN" dirty="0"/>
          </a:p>
        </p:txBody>
      </p:sp>
      <p:sp>
        <p:nvSpPr>
          <p:cNvPr id="4" name="Rounded Rectangle 3"/>
          <p:cNvSpPr/>
          <p:nvPr/>
        </p:nvSpPr>
        <p:spPr>
          <a:xfrm>
            <a:off x="3203848" y="1960620"/>
            <a:ext cx="3021890" cy="783453"/>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3D Delaunay Triangulation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2550841" y="3614642"/>
            <a:ext cx="4327904" cy="8659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Adaption of 𝛽</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-Connection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Algorithm</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Down Arrow 7"/>
          <p:cNvSpPr/>
          <p:nvPr/>
        </p:nvSpPr>
        <p:spPr>
          <a:xfrm>
            <a:off x="4431826" y="2826495"/>
            <a:ext cx="434496" cy="6745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6" name="Rectangle 5"/>
          <p:cNvSpPr/>
          <p:nvPr/>
        </p:nvSpPr>
        <p:spPr>
          <a:xfrm rot="16200000">
            <a:off x="9909" y="2806515"/>
            <a:ext cx="2563809"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rot="16200000">
            <a:off x="6724429" y="2806515"/>
            <a:ext cx="2563809"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9" name="Rounded Rectangle 8"/>
          <p:cNvSpPr/>
          <p:nvPr/>
        </p:nvSpPr>
        <p:spPr>
          <a:xfrm>
            <a:off x="2525813" y="5371313"/>
            <a:ext cx="4327904" cy="86599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Combine mesh</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Down Arrow 9"/>
          <p:cNvSpPr/>
          <p:nvPr/>
        </p:nvSpPr>
        <p:spPr>
          <a:xfrm>
            <a:off x="4431826" y="4569763"/>
            <a:ext cx="434496" cy="67451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52100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lowchart: Data 41"/>
          <p:cNvSpPr/>
          <p:nvPr/>
        </p:nvSpPr>
        <p:spPr>
          <a:xfrm>
            <a:off x="2720621" y="3284984"/>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Flowchart: Data 37"/>
          <p:cNvSpPr/>
          <p:nvPr/>
        </p:nvSpPr>
        <p:spPr>
          <a:xfrm>
            <a:off x="2720621" y="1865177"/>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0" name="Flowchart: Data 39"/>
          <p:cNvSpPr/>
          <p:nvPr/>
        </p:nvSpPr>
        <p:spPr>
          <a:xfrm>
            <a:off x="2720621" y="5229200"/>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lowchart: Data 35"/>
          <p:cNvSpPr/>
          <p:nvPr/>
        </p:nvSpPr>
        <p:spPr>
          <a:xfrm>
            <a:off x="2720621" y="4581128"/>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lowchart: Data 33"/>
          <p:cNvSpPr/>
          <p:nvPr/>
        </p:nvSpPr>
        <p:spPr>
          <a:xfrm>
            <a:off x="2720621" y="2564904"/>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Data 7"/>
          <p:cNvSpPr/>
          <p:nvPr/>
        </p:nvSpPr>
        <p:spPr>
          <a:xfrm>
            <a:off x="2720621" y="3933056"/>
            <a:ext cx="3702758" cy="45329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45" name="Picture 8" descr="Description: J:\colloqium\images\temp\b5.png"/>
          <p:cNvPicPr>
            <a:picLocks noChangeAspect="1" noChangeArrowheads="1"/>
          </p:cNvPicPr>
          <p:nvPr/>
        </p:nvPicPr>
        <p:blipFill>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3337200" y="2070238"/>
            <a:ext cx="2470891" cy="35928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What is 3D Reconstruction?</a:t>
            </a:r>
            <a:endParaRPr lang="en-IN" dirty="0"/>
          </a:p>
        </p:txBody>
      </p:sp>
      <p:sp>
        <p:nvSpPr>
          <p:cNvPr id="5" name="Rectangle 2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32" name="Flowchart: Data 31"/>
          <p:cNvSpPr/>
          <p:nvPr/>
        </p:nvSpPr>
        <p:spPr>
          <a:xfrm>
            <a:off x="2453418" y="4179587"/>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Flowchart: Data 31"/>
          <p:cNvSpPr/>
          <p:nvPr/>
        </p:nvSpPr>
        <p:spPr>
          <a:xfrm>
            <a:off x="2453418" y="2811435"/>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Flowchart: Data 31"/>
          <p:cNvSpPr/>
          <p:nvPr/>
        </p:nvSpPr>
        <p:spPr>
          <a:xfrm>
            <a:off x="2453418" y="4827659"/>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Flowchart: Data 31"/>
          <p:cNvSpPr/>
          <p:nvPr/>
        </p:nvSpPr>
        <p:spPr>
          <a:xfrm>
            <a:off x="2453418" y="2111708"/>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1" name="Flowchart: Data 31"/>
          <p:cNvSpPr/>
          <p:nvPr/>
        </p:nvSpPr>
        <p:spPr>
          <a:xfrm>
            <a:off x="2453418" y="5475731"/>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Flowchart: Data 31"/>
          <p:cNvSpPr/>
          <p:nvPr/>
        </p:nvSpPr>
        <p:spPr>
          <a:xfrm>
            <a:off x="2453418" y="3531515"/>
            <a:ext cx="3545391" cy="3811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10000 w 10000"/>
              <a:gd name="connsiteY0" fmla="*/ 0 h 10000"/>
              <a:gd name="connsiteX1" fmla="*/ 8000 w 10000"/>
              <a:gd name="connsiteY1" fmla="*/ 10000 h 10000"/>
              <a:gd name="connsiteX2" fmla="*/ 0 w 10000"/>
              <a:gd name="connsiteY2" fmla="*/ 10000 h 10000"/>
              <a:gd name="connsiteX3" fmla="*/ 2247 w 10000"/>
              <a:gd name="connsiteY3" fmla="*/ 2017 h 10000"/>
              <a:gd name="connsiteX0" fmla="*/ 10000 w 10000"/>
              <a:gd name="connsiteY0" fmla="*/ 5027 h 15027"/>
              <a:gd name="connsiteX1" fmla="*/ 8000 w 10000"/>
              <a:gd name="connsiteY1" fmla="*/ 15027 h 15027"/>
              <a:gd name="connsiteX2" fmla="*/ 0 w 10000"/>
              <a:gd name="connsiteY2" fmla="*/ 15027 h 15027"/>
              <a:gd name="connsiteX3" fmla="*/ 2953 w 10000"/>
              <a:gd name="connsiteY3" fmla="*/ 0 h 15027"/>
              <a:gd name="connsiteX0" fmla="*/ 10720 w 10720"/>
              <a:gd name="connsiteY0" fmla="*/ 1140 h 15027"/>
              <a:gd name="connsiteX1" fmla="*/ 8000 w 10720"/>
              <a:gd name="connsiteY1" fmla="*/ 15027 h 15027"/>
              <a:gd name="connsiteX2" fmla="*/ 0 w 10720"/>
              <a:gd name="connsiteY2" fmla="*/ 15027 h 15027"/>
              <a:gd name="connsiteX3" fmla="*/ 2953 w 10720"/>
              <a:gd name="connsiteY3" fmla="*/ 0 h 15027"/>
              <a:gd name="connsiteX0" fmla="*/ 10720 w 10720"/>
              <a:gd name="connsiteY0" fmla="*/ 0 h 13887"/>
              <a:gd name="connsiteX1" fmla="*/ 8000 w 10720"/>
              <a:gd name="connsiteY1" fmla="*/ 13887 h 13887"/>
              <a:gd name="connsiteX2" fmla="*/ 0 w 10720"/>
              <a:gd name="connsiteY2" fmla="*/ 13887 h 13887"/>
              <a:gd name="connsiteX3" fmla="*/ 2593 w 10720"/>
              <a:gd name="connsiteY3" fmla="*/ 751 h 13887"/>
              <a:gd name="connsiteX0" fmla="*/ 9575 w 9575"/>
              <a:gd name="connsiteY0" fmla="*/ 4922 h 13136"/>
              <a:gd name="connsiteX1" fmla="*/ 8000 w 9575"/>
              <a:gd name="connsiteY1" fmla="*/ 13136 h 13136"/>
              <a:gd name="connsiteX2" fmla="*/ 0 w 9575"/>
              <a:gd name="connsiteY2" fmla="*/ 13136 h 13136"/>
              <a:gd name="connsiteX3" fmla="*/ 2593 w 9575"/>
              <a:gd name="connsiteY3" fmla="*/ 0 h 13136"/>
              <a:gd name="connsiteX0" fmla="*/ 10000 w 10000"/>
              <a:gd name="connsiteY0" fmla="*/ 1268 h 7521"/>
              <a:gd name="connsiteX1" fmla="*/ 8355 w 10000"/>
              <a:gd name="connsiteY1" fmla="*/ 7521 h 7521"/>
              <a:gd name="connsiteX2" fmla="*/ 0 w 10000"/>
              <a:gd name="connsiteY2" fmla="*/ 7521 h 7521"/>
              <a:gd name="connsiteX3" fmla="*/ 2023 w 10000"/>
              <a:gd name="connsiteY3" fmla="*/ 0 h 7521"/>
              <a:gd name="connsiteX0" fmla="*/ 10000 w 10000"/>
              <a:gd name="connsiteY0" fmla="*/ 942 h 9256"/>
              <a:gd name="connsiteX1" fmla="*/ 8355 w 10000"/>
              <a:gd name="connsiteY1" fmla="*/ 9256 h 9256"/>
              <a:gd name="connsiteX2" fmla="*/ 0 w 10000"/>
              <a:gd name="connsiteY2" fmla="*/ 9256 h 9256"/>
              <a:gd name="connsiteX3" fmla="*/ 1862 w 10000"/>
              <a:gd name="connsiteY3" fmla="*/ 0 h 9256"/>
              <a:gd name="connsiteX0" fmla="*/ 10000 w 10000"/>
              <a:gd name="connsiteY0" fmla="*/ 214 h 9196"/>
              <a:gd name="connsiteX1" fmla="*/ 8355 w 10000"/>
              <a:gd name="connsiteY1" fmla="*/ 9196 h 9196"/>
              <a:gd name="connsiteX2" fmla="*/ 0 w 10000"/>
              <a:gd name="connsiteY2" fmla="*/ 9196 h 9196"/>
              <a:gd name="connsiteX3" fmla="*/ 1714 w 10000"/>
              <a:gd name="connsiteY3" fmla="*/ 0 h 9196"/>
            </a:gdLst>
            <a:ahLst/>
            <a:cxnLst>
              <a:cxn ang="0">
                <a:pos x="connsiteX0" y="connsiteY0"/>
              </a:cxn>
              <a:cxn ang="0">
                <a:pos x="connsiteX1" y="connsiteY1"/>
              </a:cxn>
              <a:cxn ang="0">
                <a:pos x="connsiteX2" y="connsiteY2"/>
              </a:cxn>
              <a:cxn ang="0">
                <a:pos x="connsiteX3" y="connsiteY3"/>
              </a:cxn>
            </a:cxnLst>
            <a:rect l="l" t="t" r="r" b="b"/>
            <a:pathLst>
              <a:path w="10000" h="9196">
                <a:moveTo>
                  <a:pt x="10000" y="214"/>
                </a:moveTo>
                <a:lnTo>
                  <a:pt x="8355" y="9196"/>
                </a:lnTo>
                <a:lnTo>
                  <a:pt x="0" y="9196"/>
                </a:lnTo>
                <a:cubicBezTo>
                  <a:pt x="697" y="5552"/>
                  <a:pt x="1714" y="0"/>
                  <a:pt x="1714" y="0"/>
                </a:cubicBezTo>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44" name="Picture 9" descr="Description: J:\colloqium\images\temp\c.png"/>
          <p:cNvPicPr>
            <a:picLocks noChangeAspect="1" noChangeArrowheads="1"/>
          </p:cNvPicPr>
          <p:nvPr/>
        </p:nvPicPr>
        <p:blipFill>
          <a:blip r:embed="rId4">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3337200" y="2068438"/>
            <a:ext cx="2470891" cy="359281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7" descr="Description: J:\colloqium\images\temp\b3.png"/>
          <p:cNvPicPr>
            <a:picLocks noChangeAspect="1" noChangeArrowheads="1"/>
          </p:cNvPicPr>
          <p:nvPr/>
        </p:nvPicPr>
        <p:blipFill>
          <a:blip r:embed="rId5">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3337200" y="2070000"/>
            <a:ext cx="2470891" cy="35928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Description: J:\colloqium\images\temp\b1.png"/>
          <p:cNvPicPr>
            <a:picLocks noChangeAspect="1" noChangeArrowheads="1"/>
          </p:cNvPicPr>
          <p:nvPr/>
        </p:nvPicPr>
        <p:blipFill>
          <a:blip r:embed="rId6">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3337200" y="2070000"/>
            <a:ext cx="2470891" cy="3592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2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barn(inVertical)">
                                      <p:cBhvr>
                                        <p:cTn id="11" dur="700"/>
                                        <p:tgtEl>
                                          <p:spTgt spid="40"/>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barn(inVertical)">
                                      <p:cBhvr>
                                        <p:cTn id="14" dur="700"/>
                                        <p:tgtEl>
                                          <p:spTgt spid="4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barn(inVertical)">
                                      <p:cBhvr>
                                        <p:cTn id="17" dur="700"/>
                                        <p:tgtEl>
                                          <p:spTgt spid="3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arn(inVertical)">
                                      <p:cBhvr>
                                        <p:cTn id="20" dur="700"/>
                                        <p:tgtEl>
                                          <p:spTgt spid="3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7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700"/>
                                        <p:tgtEl>
                                          <p:spTgt spid="32"/>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barn(inVertical)">
                                      <p:cBhvr>
                                        <p:cTn id="29" dur="700"/>
                                        <p:tgtEl>
                                          <p:spTgt spid="4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700"/>
                                        <p:tgtEl>
                                          <p:spTgt spid="4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700"/>
                                        <p:tgtEl>
                                          <p:spTgt spid="3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arn(inVertical)">
                                      <p:cBhvr>
                                        <p:cTn id="38" dur="700"/>
                                        <p:tgtEl>
                                          <p:spTgt spid="35"/>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barn(inVertical)">
                                      <p:cBhvr>
                                        <p:cTn id="41" dur="700"/>
                                        <p:tgtEl>
                                          <p:spTgt spid="38"/>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7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1045"/>
                                        </p:tgtEl>
                                        <p:attrNameLst>
                                          <p:attrName>style.visibility</p:attrName>
                                        </p:attrNameLst>
                                      </p:cBhvr>
                                      <p:to>
                                        <p:strVal val="hidden"/>
                                      </p:to>
                                    </p:set>
                                  </p:childTnLst>
                                </p:cTn>
                              </p:par>
                            </p:childTnLst>
                          </p:cTn>
                        </p:par>
                        <p:par>
                          <p:cTn id="49" fill="hold">
                            <p:stCondLst>
                              <p:cond delay="0"/>
                            </p:stCondLst>
                            <p:childTnLst>
                              <p:par>
                                <p:cTn id="50" presetID="10" presetClass="entr" presetSubtype="0" fill="hold" nodeType="afterEffect">
                                  <p:stCondLst>
                                    <p:cond delay="0"/>
                                  </p:stCondLst>
                                  <p:childTnLst>
                                    <p:set>
                                      <p:cBhvr>
                                        <p:cTn id="51" dur="1" fill="hold">
                                          <p:stCondLst>
                                            <p:cond delay="0"/>
                                          </p:stCondLst>
                                        </p:cTn>
                                        <p:tgtEl>
                                          <p:spTgt spid="1044"/>
                                        </p:tgtEl>
                                        <p:attrNameLst>
                                          <p:attrName>style.visibility</p:attrName>
                                        </p:attrNameLst>
                                      </p:cBhvr>
                                      <p:to>
                                        <p:strVal val="visible"/>
                                      </p:to>
                                    </p:set>
                                    <p:animEffect transition="in" filter="fade">
                                      <p:cBhvr>
                                        <p:cTn id="52" dur="300"/>
                                        <p:tgtEl>
                                          <p:spTgt spid="10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40"/>
                                        </p:tgtEl>
                                      </p:cBhvr>
                                    </p:animEffect>
                                    <p:set>
                                      <p:cBhvr>
                                        <p:cTn id="57" dur="1" fill="hold">
                                          <p:stCondLst>
                                            <p:cond delay="499"/>
                                          </p:stCondLst>
                                        </p:cTn>
                                        <p:tgtEl>
                                          <p:spTgt spid="40"/>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41"/>
                                        </p:tgtEl>
                                      </p:cBhvr>
                                    </p:animEffect>
                                    <p:set>
                                      <p:cBhvr>
                                        <p:cTn id="60" dur="1" fill="hold">
                                          <p:stCondLst>
                                            <p:cond delay="499"/>
                                          </p:stCondLst>
                                        </p:cTn>
                                        <p:tgtEl>
                                          <p:spTgt spid="41"/>
                                        </p:tgtEl>
                                        <p:attrNameLst>
                                          <p:attrName>style.visibility</p:attrName>
                                        </p:attrNameLst>
                                      </p:cBhvr>
                                      <p:to>
                                        <p:strVal val="hidden"/>
                                      </p:to>
                                    </p:set>
                                  </p:childTnLst>
                                </p:cTn>
                              </p:par>
                              <p:par>
                                <p:cTn id="61" presetID="22" presetClass="exit" presetSubtype="4" fill="hold" grpId="1" nodeType="withEffect">
                                  <p:stCondLst>
                                    <p:cond delay="0"/>
                                  </p:stCondLst>
                                  <p:childTnLst>
                                    <p:animEffect transition="out" filter="wipe(down)">
                                      <p:cBhvr>
                                        <p:cTn id="62" dur="500"/>
                                        <p:tgtEl>
                                          <p:spTgt spid="36"/>
                                        </p:tgtEl>
                                      </p:cBhvr>
                                    </p:animEffect>
                                    <p:set>
                                      <p:cBhvr>
                                        <p:cTn id="63" dur="1" fill="hold">
                                          <p:stCondLst>
                                            <p:cond delay="499"/>
                                          </p:stCondLst>
                                        </p:cTn>
                                        <p:tgtEl>
                                          <p:spTgt spid="36"/>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8"/>
                                        </p:tgtEl>
                                      </p:cBhvr>
                                    </p:animEffect>
                                    <p:set>
                                      <p:cBhvr>
                                        <p:cTn id="69" dur="1" fill="hold">
                                          <p:stCondLst>
                                            <p:cond delay="499"/>
                                          </p:stCondLst>
                                        </p:cTn>
                                        <p:tgtEl>
                                          <p:spTgt spid="8"/>
                                        </p:tgtEl>
                                        <p:attrNameLst>
                                          <p:attrName>style.visibility</p:attrName>
                                        </p:attrNameLst>
                                      </p:cBhvr>
                                      <p:to>
                                        <p:strVal val="hidden"/>
                                      </p:to>
                                    </p:set>
                                  </p:childTnLst>
                                </p:cTn>
                              </p:par>
                              <p:par>
                                <p:cTn id="70" presetID="22" presetClass="exit" presetSubtype="4" fill="hold" grpId="1" nodeType="withEffect">
                                  <p:stCondLst>
                                    <p:cond delay="0"/>
                                  </p:stCondLst>
                                  <p:childTnLst>
                                    <p:animEffect transition="out" filter="wipe(down)">
                                      <p:cBhvr>
                                        <p:cTn id="71" dur="500"/>
                                        <p:tgtEl>
                                          <p:spTgt spid="32"/>
                                        </p:tgtEl>
                                      </p:cBhvr>
                                    </p:animEffect>
                                    <p:set>
                                      <p:cBhvr>
                                        <p:cTn id="72" dur="1" fill="hold">
                                          <p:stCondLst>
                                            <p:cond delay="499"/>
                                          </p:stCondLst>
                                        </p:cTn>
                                        <p:tgtEl>
                                          <p:spTgt spid="32"/>
                                        </p:tgtEl>
                                        <p:attrNameLst>
                                          <p:attrName>style.visibility</p:attrName>
                                        </p:attrNameLst>
                                      </p:cBhvr>
                                      <p:to>
                                        <p:strVal val="hidden"/>
                                      </p:to>
                                    </p:set>
                                  </p:childTnLst>
                                </p:cTn>
                              </p:par>
                              <p:par>
                                <p:cTn id="73" presetID="22" presetClass="exit" presetSubtype="4" fill="hold" grpId="1" nodeType="withEffect">
                                  <p:stCondLst>
                                    <p:cond delay="0"/>
                                  </p:stCondLst>
                                  <p:childTnLst>
                                    <p:animEffect transition="out" filter="wipe(down)">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par>
                                <p:cTn id="76" presetID="22" presetClass="exit" presetSubtype="4" fill="hold" grpId="1" nodeType="withEffect">
                                  <p:stCondLst>
                                    <p:cond delay="0"/>
                                  </p:stCondLst>
                                  <p:childTnLst>
                                    <p:animEffect transition="out" filter="wipe(down)">
                                      <p:cBhvr>
                                        <p:cTn id="77" dur="500"/>
                                        <p:tgtEl>
                                          <p:spTgt spid="43"/>
                                        </p:tgtEl>
                                      </p:cBhvr>
                                    </p:animEffect>
                                    <p:set>
                                      <p:cBhvr>
                                        <p:cTn id="78" dur="1" fill="hold">
                                          <p:stCondLst>
                                            <p:cond delay="499"/>
                                          </p:stCondLst>
                                        </p:cTn>
                                        <p:tgtEl>
                                          <p:spTgt spid="43"/>
                                        </p:tgtEl>
                                        <p:attrNameLst>
                                          <p:attrName>style.visibility</p:attrName>
                                        </p:attrNameLst>
                                      </p:cBhvr>
                                      <p:to>
                                        <p:strVal val="hidden"/>
                                      </p:to>
                                    </p:set>
                                  </p:childTnLst>
                                </p:cTn>
                              </p:par>
                              <p:par>
                                <p:cTn id="79" presetID="22" presetClass="exit" presetSubtype="4" fill="hold" grpId="1" nodeType="withEffect">
                                  <p:stCondLst>
                                    <p:cond delay="0"/>
                                  </p:stCondLst>
                                  <p:childTnLst>
                                    <p:animEffect transition="out" filter="wipe(down)">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22" presetClass="exit" presetSubtype="4" fill="hold" grpId="1" nodeType="withEffect">
                                  <p:stCondLst>
                                    <p:cond delay="0"/>
                                  </p:stCondLst>
                                  <p:childTnLst>
                                    <p:animEffect transition="out" filter="wipe(down)">
                                      <p:cBhvr>
                                        <p:cTn id="83" dur="500"/>
                                        <p:tgtEl>
                                          <p:spTgt spid="35"/>
                                        </p:tgtEl>
                                      </p:cBhvr>
                                    </p:animEffect>
                                    <p:set>
                                      <p:cBhvr>
                                        <p:cTn id="84" dur="1" fill="hold">
                                          <p:stCondLst>
                                            <p:cond delay="499"/>
                                          </p:stCondLst>
                                        </p:cTn>
                                        <p:tgtEl>
                                          <p:spTgt spid="35"/>
                                        </p:tgtEl>
                                        <p:attrNameLst>
                                          <p:attrName>style.visibility</p:attrName>
                                        </p:attrNameLst>
                                      </p:cBhvr>
                                      <p:to>
                                        <p:strVal val="hidden"/>
                                      </p:to>
                                    </p:set>
                                  </p:childTnLst>
                                </p:cTn>
                              </p:par>
                              <p:par>
                                <p:cTn id="85" presetID="22" presetClass="exit" presetSubtype="4" fill="hold" grpId="1" nodeType="withEffect">
                                  <p:stCondLst>
                                    <p:cond delay="0"/>
                                  </p:stCondLst>
                                  <p:childTnLst>
                                    <p:animEffect transition="out" filter="wipe(down)">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par>
                                <p:cTn id="88" presetID="22" presetClass="exit" presetSubtype="4" fill="hold" grpId="1" nodeType="withEffect">
                                  <p:stCondLst>
                                    <p:cond delay="0"/>
                                  </p:stCondLst>
                                  <p:childTnLst>
                                    <p:animEffect transition="out" filter="wipe(down)">
                                      <p:cBhvr>
                                        <p:cTn id="89" dur="500"/>
                                        <p:tgtEl>
                                          <p:spTgt spid="39"/>
                                        </p:tgtEl>
                                      </p:cBhvr>
                                    </p:animEffect>
                                    <p:set>
                                      <p:cBhvr>
                                        <p:cTn id="90" dur="1" fill="hold">
                                          <p:stCondLst>
                                            <p:cond delay="499"/>
                                          </p:stCondLst>
                                        </p:cTn>
                                        <p:tgtEl>
                                          <p:spTgt spid="3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1045"/>
                                        </p:tgtEl>
                                        <p:attrNameLst>
                                          <p:attrName>style.visibility</p:attrName>
                                        </p:attrNameLst>
                                      </p:cBhvr>
                                      <p:to>
                                        <p:strVal val="visible"/>
                                      </p:to>
                                    </p:set>
                                    <p:animEffect transition="in" filter="fade">
                                      <p:cBhvr>
                                        <p:cTn id="95" dur="500"/>
                                        <p:tgtEl>
                                          <p:spTgt spid="104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35" presetClass="path" presetSubtype="0" accel="50000" decel="50000" fill="hold" nodeType="withEffect">
                                  <p:stCondLst>
                                    <p:cond delay="0"/>
                                  </p:stCondLst>
                                  <p:childTnLst>
                                    <p:animMotion origin="layout" path="M 0 2.59259E-6 L -0.36233 2.59259E-6 " pathEditMode="relative" rAng="0" ptsTypes="AA">
                                      <p:cBhvr>
                                        <p:cTn id="102" dur="2000" fill="hold"/>
                                        <p:tgtEl>
                                          <p:spTgt spid="44"/>
                                        </p:tgtEl>
                                        <p:attrNameLst>
                                          <p:attrName>ppt_x</p:attrName>
                                          <p:attrName>ppt_y</p:attrName>
                                        </p:attrNameLst>
                                      </p:cBhvr>
                                      <p:rCtr x="-18125" y="0"/>
                                    </p:animMotion>
                                  </p:childTnLst>
                                </p:cTn>
                              </p:par>
                              <p:par>
                                <p:cTn id="103" presetID="10"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500"/>
                                        <p:tgtEl>
                                          <p:spTgt spid="46"/>
                                        </p:tgtEl>
                                      </p:cBhvr>
                                    </p:animEffect>
                                  </p:childTnLst>
                                </p:cTn>
                              </p:par>
                              <p:par>
                                <p:cTn id="106" presetID="63" presetClass="path" presetSubtype="0" accel="50000" decel="50000" fill="hold" nodeType="withEffect">
                                  <p:stCondLst>
                                    <p:cond delay="0"/>
                                  </p:stCondLst>
                                  <p:childTnLst>
                                    <p:animMotion origin="layout" path="M 0 2.59259E-6 L 0.33073 2.59259E-6 " pathEditMode="relative" rAng="0" ptsTypes="AA">
                                      <p:cBhvr>
                                        <p:cTn id="107" dur="2000" fill="hold"/>
                                        <p:tgtEl>
                                          <p:spTgt spid="46"/>
                                        </p:tgtEl>
                                        <p:attrNameLst>
                                          <p:attrName>ppt_x</p:attrName>
                                          <p:attrName>ppt_y</p:attrName>
                                        </p:attrNameLst>
                                      </p:cBhvr>
                                      <p:rCtr x="165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38" grpId="0" animBg="1"/>
      <p:bldP spid="38" grpId="1" animBg="1"/>
      <p:bldP spid="40" grpId="0" animBg="1"/>
      <p:bldP spid="40" grpId="1" animBg="1"/>
      <p:bldP spid="36" grpId="0" animBg="1"/>
      <p:bldP spid="36" grpId="1" animBg="1"/>
      <p:bldP spid="34" grpId="0" animBg="1"/>
      <p:bldP spid="34" grpId="1" animBg="1"/>
      <p:bldP spid="8" grpId="0" animBg="1"/>
      <p:bldP spid="8" grpId="1" animBg="1"/>
      <p:bldP spid="32" grpId="0" animBg="1"/>
      <p:bldP spid="32" grpId="1" animBg="1"/>
      <p:bldP spid="35" grpId="0" animBg="1"/>
      <p:bldP spid="35" grpId="1" animBg="1"/>
      <p:bldP spid="37" grpId="0" animBg="1"/>
      <p:bldP spid="37" grpId="1" animBg="1"/>
      <p:bldP spid="39" grpId="0" animBg="1"/>
      <p:bldP spid="39" grpId="1" animBg="1"/>
      <p:bldP spid="41" grpId="0" animBg="1"/>
      <p:bldP spid="41" grpId="1" animBg="1"/>
      <p:bldP spid="43" grpId="0" animBg="1"/>
      <p:bldP spid="43"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527765" y="3114678"/>
            <a:ext cx="1980566" cy="1849347"/>
            <a:chOff x="6527765" y="3114678"/>
            <a:chExt cx="1980566" cy="1849347"/>
          </a:xfrm>
        </p:grpSpPr>
        <p:sp>
          <p:nvSpPr>
            <p:cNvPr id="6" name="Octagon 5"/>
            <p:cNvSpPr/>
            <p:nvPr/>
          </p:nvSpPr>
          <p:spPr>
            <a:xfrm>
              <a:off x="6527765" y="3114678"/>
              <a:ext cx="1980566" cy="1849347"/>
            </a:xfrm>
            <a:prstGeom prst="octagon">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2" name="Straight Arrow Connector 41"/>
            <p:cNvCxnSpPr>
              <a:stCxn id="6" idx="6"/>
            </p:cNvCxnSpPr>
            <p:nvPr/>
          </p:nvCxnSpPr>
          <p:spPr>
            <a:xfrm>
              <a:off x="7069420" y="3114678"/>
              <a:ext cx="538465" cy="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 idx="7"/>
            </p:cNvCxnSpPr>
            <p:nvPr/>
          </p:nvCxnSpPr>
          <p:spPr>
            <a:xfrm>
              <a:off x="7966676" y="3114678"/>
              <a:ext cx="337180" cy="33718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6" idx="1"/>
            </p:cNvCxnSpPr>
            <p:nvPr/>
          </p:nvCxnSpPr>
          <p:spPr>
            <a:xfrm flipH="1">
              <a:off x="8148411" y="4422370"/>
              <a:ext cx="359920" cy="35992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 idx="2"/>
            </p:cNvCxnSpPr>
            <p:nvPr/>
          </p:nvCxnSpPr>
          <p:spPr>
            <a:xfrm flipH="1">
              <a:off x="7463869" y="4964025"/>
              <a:ext cx="502807" cy="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 idx="3"/>
            </p:cNvCxnSpPr>
            <p:nvPr/>
          </p:nvCxnSpPr>
          <p:spPr>
            <a:xfrm flipH="1" flipV="1">
              <a:off x="6707725" y="4602330"/>
              <a:ext cx="361695" cy="361695"/>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 idx="4"/>
            </p:cNvCxnSpPr>
            <p:nvPr/>
          </p:nvCxnSpPr>
          <p:spPr>
            <a:xfrm flipV="1">
              <a:off x="6527765" y="3973149"/>
              <a:ext cx="0" cy="449221"/>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 idx="5"/>
            </p:cNvCxnSpPr>
            <p:nvPr/>
          </p:nvCxnSpPr>
          <p:spPr>
            <a:xfrm flipV="1">
              <a:off x="6527765" y="3307842"/>
              <a:ext cx="348491" cy="348491"/>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Arrangement of Input Data for Reconstruction</a:t>
            </a:r>
            <a:endParaRPr lang="en-IN" dirty="0"/>
          </a:p>
        </p:txBody>
      </p:sp>
      <p:sp>
        <p:nvSpPr>
          <p:cNvPr id="3" name="Content Placeholder 2"/>
          <p:cNvSpPr>
            <a:spLocks noGrp="1"/>
          </p:cNvSpPr>
          <p:nvPr>
            <p:ph idx="1"/>
          </p:nvPr>
        </p:nvSpPr>
        <p:spPr>
          <a:xfrm>
            <a:off x="457200" y="1600201"/>
            <a:ext cx="7139136" cy="676671"/>
          </a:xfrm>
        </p:spPr>
        <p:txBody>
          <a:bodyPr/>
          <a:lstStyle/>
          <a:p>
            <a:pPr marL="0" indent="0">
              <a:buNone/>
            </a:pPr>
            <a:r>
              <a:rPr lang="en-US" dirty="0" smtClean="0"/>
              <a:t>Non Intersecting and oriented Contours</a:t>
            </a:r>
          </a:p>
          <a:p>
            <a:endParaRPr lang="en-US" dirty="0" smtClean="0"/>
          </a:p>
          <a:p>
            <a:endParaRPr lang="en-IN" dirty="0"/>
          </a:p>
        </p:txBody>
      </p:sp>
      <p:pic>
        <p:nvPicPr>
          <p:cNvPr id="10243" name="Picture 3" descr="J:\thesis\images\png\component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690" y="2348880"/>
            <a:ext cx="5400600" cy="3380945"/>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6788678" y="3357939"/>
            <a:ext cx="1452991" cy="1357990"/>
            <a:chOff x="6788678" y="3376989"/>
            <a:chExt cx="1452991" cy="1357990"/>
          </a:xfrm>
        </p:grpSpPr>
        <p:sp>
          <p:nvSpPr>
            <p:cNvPr id="9" name="Octagon 8"/>
            <p:cNvSpPr/>
            <p:nvPr/>
          </p:nvSpPr>
          <p:spPr>
            <a:xfrm>
              <a:off x="6788678" y="3376989"/>
              <a:ext cx="1452991" cy="1356725"/>
            </a:xfrm>
            <a:prstGeom prst="oct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p:cNvCxnSpPr>
              <a:stCxn id="9" idx="6"/>
            </p:cNvCxnSpPr>
            <p:nvPr/>
          </p:nvCxnSpPr>
          <p:spPr>
            <a:xfrm flipH="1">
              <a:off x="6895156" y="3376989"/>
              <a:ext cx="290893" cy="290893"/>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5"/>
            </p:cNvCxnSpPr>
            <p:nvPr/>
          </p:nvCxnSpPr>
          <p:spPr>
            <a:xfrm>
              <a:off x="6788678" y="3774360"/>
              <a:ext cx="0" cy="397578"/>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4"/>
            </p:cNvCxnSpPr>
            <p:nvPr/>
          </p:nvCxnSpPr>
          <p:spPr>
            <a:xfrm>
              <a:off x="6788678" y="4336343"/>
              <a:ext cx="251924" cy="251924"/>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9" idx="3"/>
            </p:cNvCxnSpPr>
            <p:nvPr/>
          </p:nvCxnSpPr>
          <p:spPr>
            <a:xfrm>
              <a:off x="7186049" y="4733714"/>
              <a:ext cx="421836" cy="1265"/>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2"/>
            </p:cNvCxnSpPr>
            <p:nvPr/>
          </p:nvCxnSpPr>
          <p:spPr>
            <a:xfrm flipV="1">
              <a:off x="7844298" y="4466071"/>
              <a:ext cx="267643" cy="267643"/>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1"/>
            </p:cNvCxnSpPr>
            <p:nvPr/>
          </p:nvCxnSpPr>
          <p:spPr>
            <a:xfrm flipV="1">
              <a:off x="8241669" y="3973149"/>
              <a:ext cx="0" cy="363194"/>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0"/>
            </p:cNvCxnSpPr>
            <p:nvPr/>
          </p:nvCxnSpPr>
          <p:spPr>
            <a:xfrm flipH="1" flipV="1">
              <a:off x="7989744" y="3522435"/>
              <a:ext cx="251925" cy="251925"/>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9" idx="7"/>
            </p:cNvCxnSpPr>
            <p:nvPr/>
          </p:nvCxnSpPr>
          <p:spPr>
            <a:xfrm flipH="1">
              <a:off x="7463869" y="3376989"/>
              <a:ext cx="380429" cy="0"/>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cxnSp>
        <p:nvCxnSpPr>
          <p:cNvPr id="52" name="Straight Arrow Connector 51"/>
          <p:cNvCxnSpPr>
            <a:stCxn id="6" idx="0"/>
          </p:cNvCxnSpPr>
          <p:nvPr/>
        </p:nvCxnSpPr>
        <p:spPr>
          <a:xfrm>
            <a:off x="8508331" y="3656333"/>
            <a:ext cx="0" cy="498413"/>
          </a:xfrm>
          <a:prstGeom prst="straightConnector1">
            <a:avLst/>
          </a:prstGeom>
          <a:ln w="28575">
            <a:headEnd type="none" w="med" len="med"/>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600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Delaunay Triangulation – Implementation Algorithm</a:t>
            </a:r>
            <a:endParaRPr lang="en-IN" dirty="0"/>
          </a:p>
        </p:txBody>
      </p:sp>
      <p:sp>
        <p:nvSpPr>
          <p:cNvPr id="4" name="Rounded Rectangle 3"/>
          <p:cNvSpPr/>
          <p:nvPr/>
        </p:nvSpPr>
        <p:spPr>
          <a:xfrm>
            <a:off x="3194845" y="1699816"/>
            <a:ext cx="2934327"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2D Delaunay Triangulation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3235352" y="2945312"/>
            <a:ext cx="2853316" cy="4116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Verify Edges</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2879810" y="5517232"/>
            <a:ext cx="3564396"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3D Delaunay Triangulation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a:off x="3527884" y="4178300"/>
            <a:ext cx="2268252" cy="635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Contour Classification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Down Arrow 7"/>
          <p:cNvSpPr/>
          <p:nvPr/>
        </p:nvSpPr>
        <p:spPr>
          <a:xfrm>
            <a:off x="4434272" y="2293441"/>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9" name="Down Arrow 8"/>
          <p:cNvSpPr/>
          <p:nvPr/>
        </p:nvSpPr>
        <p:spPr>
          <a:xfrm>
            <a:off x="4434272" y="3533800"/>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Down Arrow 9"/>
          <p:cNvSpPr/>
          <p:nvPr/>
        </p:nvSpPr>
        <p:spPr>
          <a:xfrm>
            <a:off x="4434272" y="4901952"/>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nvGrpSpPr>
          <p:cNvPr id="15" name="Group 14"/>
          <p:cNvGrpSpPr/>
          <p:nvPr/>
        </p:nvGrpSpPr>
        <p:grpSpPr>
          <a:xfrm>
            <a:off x="6253134" y="1783105"/>
            <a:ext cx="659126" cy="1467563"/>
            <a:chOff x="6253134" y="1783105"/>
            <a:chExt cx="659126" cy="1467563"/>
          </a:xfrm>
        </p:grpSpPr>
        <p:sp>
          <p:nvSpPr>
            <p:cNvPr id="12" name="Rectangle 11"/>
            <p:cNvSpPr/>
            <p:nvPr/>
          </p:nvSpPr>
          <p:spPr>
            <a:xfrm>
              <a:off x="6257837" y="3001055"/>
              <a:ext cx="648072" cy="2496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1" name="Down Arrow 10"/>
            <p:cNvSpPr/>
            <p:nvPr/>
          </p:nvSpPr>
          <p:spPr>
            <a:xfrm rot="5400000">
              <a:off x="6354959" y="1681280"/>
              <a:ext cx="455476" cy="6591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3" name="Rectangle 12"/>
            <p:cNvSpPr/>
            <p:nvPr/>
          </p:nvSpPr>
          <p:spPr>
            <a:xfrm rot="5400000">
              <a:off x="6121593" y="2447835"/>
              <a:ext cx="1342903" cy="2384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sp>
        <p:nvSpPr>
          <p:cNvPr id="16" name="Rectangle 15"/>
          <p:cNvSpPr/>
          <p:nvPr/>
        </p:nvSpPr>
        <p:spPr>
          <a:xfrm rot="16200000">
            <a:off x="-886202" y="3539842"/>
            <a:ext cx="446449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7" name="Rectangle 16"/>
          <p:cNvSpPr/>
          <p:nvPr/>
        </p:nvSpPr>
        <p:spPr>
          <a:xfrm rot="16200000">
            <a:off x="5828318" y="3539842"/>
            <a:ext cx="446449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463556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Overlapping Regions</a:t>
            </a:r>
            <a:endParaRPr lang="en-IN" dirty="0"/>
          </a:p>
        </p:txBody>
      </p:sp>
      <p:grpSp>
        <p:nvGrpSpPr>
          <p:cNvPr id="4" name="Group 3"/>
          <p:cNvGrpSpPr/>
          <p:nvPr/>
        </p:nvGrpSpPr>
        <p:grpSpPr>
          <a:xfrm>
            <a:off x="4829844" y="1736814"/>
            <a:ext cx="3960439" cy="4192384"/>
            <a:chOff x="4829844" y="1736814"/>
            <a:chExt cx="3960439" cy="4192384"/>
          </a:xfrm>
        </p:grpSpPr>
        <p:sp>
          <p:nvSpPr>
            <p:cNvPr id="109" name="Isosceles Triangle 105"/>
            <p:cNvSpPr/>
            <p:nvPr/>
          </p:nvSpPr>
          <p:spPr>
            <a:xfrm>
              <a:off x="6279118" y="2651240"/>
              <a:ext cx="812663" cy="1668543"/>
            </a:xfrm>
            <a:custGeom>
              <a:avLst/>
              <a:gdLst>
                <a:gd name="connsiteX0" fmla="*/ 0 w 684076"/>
                <a:gd name="connsiteY0" fmla="*/ 1806656 h 1806656"/>
                <a:gd name="connsiteX1" fmla="*/ 342038 w 684076"/>
                <a:gd name="connsiteY1" fmla="*/ 0 h 1806656"/>
                <a:gd name="connsiteX2" fmla="*/ 684076 w 684076"/>
                <a:gd name="connsiteY2" fmla="*/ 1806656 h 1806656"/>
                <a:gd name="connsiteX3" fmla="*/ 0 w 684076"/>
                <a:gd name="connsiteY3" fmla="*/ 1806656 h 1806656"/>
                <a:gd name="connsiteX0" fmla="*/ 0 w 960301"/>
                <a:gd name="connsiteY0" fmla="*/ 1806656 h 1806656"/>
                <a:gd name="connsiteX1" fmla="*/ 342038 w 960301"/>
                <a:gd name="connsiteY1" fmla="*/ 0 h 1806656"/>
                <a:gd name="connsiteX2" fmla="*/ 960301 w 960301"/>
                <a:gd name="connsiteY2" fmla="*/ 387431 h 1806656"/>
                <a:gd name="connsiteX3" fmla="*/ 0 w 960301"/>
                <a:gd name="connsiteY3" fmla="*/ 1806656 h 1806656"/>
                <a:gd name="connsiteX0" fmla="*/ 0 w 960301"/>
                <a:gd name="connsiteY0" fmla="*/ 2406731 h 2406731"/>
                <a:gd name="connsiteX1" fmla="*/ 932588 w 960301"/>
                <a:gd name="connsiteY1" fmla="*/ 0 h 2406731"/>
                <a:gd name="connsiteX2" fmla="*/ 960301 w 960301"/>
                <a:gd name="connsiteY2" fmla="*/ 987506 h 2406731"/>
                <a:gd name="connsiteX3" fmla="*/ 0 w 960301"/>
                <a:gd name="connsiteY3" fmla="*/ 2406731 h 2406731"/>
                <a:gd name="connsiteX0" fmla="*/ 0 w 1298438"/>
                <a:gd name="connsiteY0" fmla="*/ 2406731 h 2406731"/>
                <a:gd name="connsiteX1" fmla="*/ 932588 w 1298438"/>
                <a:gd name="connsiteY1" fmla="*/ 0 h 2406731"/>
                <a:gd name="connsiteX2" fmla="*/ 1298438 w 1298438"/>
                <a:gd name="connsiteY2" fmla="*/ 754143 h 2406731"/>
                <a:gd name="connsiteX3" fmla="*/ 0 w 1298438"/>
                <a:gd name="connsiteY3" fmla="*/ 2406731 h 2406731"/>
                <a:gd name="connsiteX0" fmla="*/ 0 w 812663"/>
                <a:gd name="connsiteY0" fmla="*/ 2401968 h 2401968"/>
                <a:gd name="connsiteX1" fmla="*/ 446813 w 812663"/>
                <a:gd name="connsiteY1" fmla="*/ 0 h 2401968"/>
                <a:gd name="connsiteX2" fmla="*/ 812663 w 812663"/>
                <a:gd name="connsiteY2" fmla="*/ 754143 h 2401968"/>
                <a:gd name="connsiteX3" fmla="*/ 0 w 812663"/>
                <a:gd name="connsiteY3" fmla="*/ 2401968 h 2401968"/>
                <a:gd name="connsiteX0" fmla="*/ 0 w 1227000"/>
                <a:gd name="connsiteY0" fmla="*/ 2401968 h 2401968"/>
                <a:gd name="connsiteX1" fmla="*/ 446813 w 1227000"/>
                <a:gd name="connsiteY1" fmla="*/ 0 h 2401968"/>
                <a:gd name="connsiteX2" fmla="*/ 1227000 w 1227000"/>
                <a:gd name="connsiteY2" fmla="*/ 806531 h 2401968"/>
                <a:gd name="connsiteX3" fmla="*/ 0 w 1227000"/>
                <a:gd name="connsiteY3" fmla="*/ 2401968 h 2401968"/>
                <a:gd name="connsiteX0" fmla="*/ 0 w 1227000"/>
                <a:gd name="connsiteY0" fmla="*/ 2382918 h 2382918"/>
                <a:gd name="connsiteX1" fmla="*/ 856388 w 1227000"/>
                <a:gd name="connsiteY1" fmla="*/ 0 h 2382918"/>
                <a:gd name="connsiteX2" fmla="*/ 1227000 w 1227000"/>
                <a:gd name="connsiteY2" fmla="*/ 787481 h 2382918"/>
                <a:gd name="connsiteX3" fmla="*/ 0 w 1227000"/>
                <a:gd name="connsiteY3" fmla="*/ 2382918 h 2382918"/>
                <a:gd name="connsiteX0" fmla="*/ 0 w 798375"/>
                <a:gd name="connsiteY0" fmla="*/ 1697118 h 1697118"/>
                <a:gd name="connsiteX1" fmla="*/ 427763 w 798375"/>
                <a:gd name="connsiteY1" fmla="*/ 0 h 1697118"/>
                <a:gd name="connsiteX2" fmla="*/ 798375 w 798375"/>
                <a:gd name="connsiteY2" fmla="*/ 787481 h 1697118"/>
                <a:gd name="connsiteX3" fmla="*/ 0 w 798375"/>
                <a:gd name="connsiteY3" fmla="*/ 1697118 h 1697118"/>
                <a:gd name="connsiteX0" fmla="*/ 0 w 817425"/>
                <a:gd name="connsiteY0" fmla="*/ 1692356 h 1692356"/>
                <a:gd name="connsiteX1" fmla="*/ 446813 w 817425"/>
                <a:gd name="connsiteY1" fmla="*/ 0 h 1692356"/>
                <a:gd name="connsiteX2" fmla="*/ 817425 w 817425"/>
                <a:gd name="connsiteY2" fmla="*/ 787481 h 1692356"/>
                <a:gd name="connsiteX3" fmla="*/ 0 w 817425"/>
                <a:gd name="connsiteY3" fmla="*/ 1692356 h 1692356"/>
                <a:gd name="connsiteX0" fmla="*/ 0 w 479288"/>
                <a:gd name="connsiteY0" fmla="*/ 1611393 h 1611393"/>
                <a:gd name="connsiteX1" fmla="*/ 108676 w 479288"/>
                <a:gd name="connsiteY1" fmla="*/ 0 h 1611393"/>
                <a:gd name="connsiteX2" fmla="*/ 479288 w 479288"/>
                <a:gd name="connsiteY2" fmla="*/ 787481 h 1611393"/>
                <a:gd name="connsiteX3" fmla="*/ 0 w 479288"/>
                <a:gd name="connsiteY3" fmla="*/ 1611393 h 1611393"/>
                <a:gd name="connsiteX0" fmla="*/ 0 w 812663"/>
                <a:gd name="connsiteY0" fmla="*/ 1706643 h 1706643"/>
                <a:gd name="connsiteX1" fmla="*/ 442051 w 812663"/>
                <a:gd name="connsiteY1" fmla="*/ 0 h 1706643"/>
                <a:gd name="connsiteX2" fmla="*/ 812663 w 812663"/>
                <a:gd name="connsiteY2" fmla="*/ 787481 h 1706643"/>
                <a:gd name="connsiteX3" fmla="*/ 0 w 812663"/>
                <a:gd name="connsiteY3" fmla="*/ 1706643 h 1706643"/>
                <a:gd name="connsiteX0" fmla="*/ 0 w 812663"/>
                <a:gd name="connsiteY0" fmla="*/ 1525668 h 1525668"/>
                <a:gd name="connsiteX1" fmla="*/ 461101 w 812663"/>
                <a:gd name="connsiteY1" fmla="*/ 0 h 1525668"/>
                <a:gd name="connsiteX2" fmla="*/ 812663 w 812663"/>
                <a:gd name="connsiteY2" fmla="*/ 606506 h 1525668"/>
                <a:gd name="connsiteX3" fmla="*/ 0 w 812663"/>
                <a:gd name="connsiteY3" fmla="*/ 1525668 h 1525668"/>
                <a:gd name="connsiteX0" fmla="*/ 0 w 812663"/>
                <a:gd name="connsiteY0" fmla="*/ 1668543 h 1668543"/>
                <a:gd name="connsiteX1" fmla="*/ 437289 w 812663"/>
                <a:gd name="connsiteY1" fmla="*/ 0 h 1668543"/>
                <a:gd name="connsiteX2" fmla="*/ 812663 w 812663"/>
                <a:gd name="connsiteY2" fmla="*/ 749381 h 1668543"/>
                <a:gd name="connsiteX3" fmla="*/ 0 w 812663"/>
                <a:gd name="connsiteY3" fmla="*/ 1668543 h 1668543"/>
              </a:gdLst>
              <a:ahLst/>
              <a:cxnLst>
                <a:cxn ang="0">
                  <a:pos x="connsiteX0" y="connsiteY0"/>
                </a:cxn>
                <a:cxn ang="0">
                  <a:pos x="connsiteX1" y="connsiteY1"/>
                </a:cxn>
                <a:cxn ang="0">
                  <a:pos x="connsiteX2" y="connsiteY2"/>
                </a:cxn>
                <a:cxn ang="0">
                  <a:pos x="connsiteX3" y="connsiteY3"/>
                </a:cxn>
              </a:cxnLst>
              <a:rect l="l" t="t" r="r" b="b"/>
              <a:pathLst>
                <a:path w="812663" h="1668543">
                  <a:moveTo>
                    <a:pt x="0" y="1668543"/>
                  </a:moveTo>
                  <a:lnTo>
                    <a:pt x="437289" y="0"/>
                  </a:lnTo>
                  <a:lnTo>
                    <a:pt x="812663" y="749381"/>
                  </a:lnTo>
                  <a:lnTo>
                    <a:pt x="0" y="1668543"/>
                  </a:lnTo>
                  <a:close/>
                </a:path>
              </a:pathLst>
            </a:cu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80" name="Group 79"/>
            <p:cNvGrpSpPr/>
            <p:nvPr/>
          </p:nvGrpSpPr>
          <p:grpSpPr>
            <a:xfrm>
              <a:off x="5425296" y="2357177"/>
              <a:ext cx="2697525" cy="2952454"/>
              <a:chOff x="251520" y="1013049"/>
              <a:chExt cx="3744416" cy="4098281"/>
            </a:xfrm>
          </p:grpSpPr>
          <p:sp>
            <p:nvSpPr>
              <p:cNvPr id="87" name="Parallelogram 86"/>
              <p:cNvSpPr/>
              <p:nvPr/>
            </p:nvSpPr>
            <p:spPr>
              <a:xfrm>
                <a:off x="251520" y="3192649"/>
                <a:ext cx="3744416" cy="1918681"/>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Parallelogram 87"/>
              <p:cNvSpPr/>
              <p:nvPr/>
            </p:nvSpPr>
            <p:spPr>
              <a:xfrm>
                <a:off x="251520" y="1013049"/>
                <a:ext cx="3744416" cy="1918682"/>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4" name="Decagon 103"/>
            <p:cNvSpPr/>
            <p:nvPr/>
          </p:nvSpPr>
          <p:spPr>
            <a:xfrm>
              <a:off x="6289392" y="2647164"/>
              <a:ext cx="1224136" cy="739228"/>
            </a:xfrm>
            <a:prstGeom prst="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5" name="Decagon 104"/>
            <p:cNvSpPr/>
            <p:nvPr/>
          </p:nvSpPr>
          <p:spPr>
            <a:xfrm>
              <a:off x="5857344" y="4298192"/>
              <a:ext cx="1224136" cy="739228"/>
            </a:xfrm>
            <a:prstGeom prst="dec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6" name="Isosceles Triangle 105"/>
            <p:cNvSpPr/>
            <p:nvPr/>
          </p:nvSpPr>
          <p:spPr>
            <a:xfrm>
              <a:off x="6271112" y="2640212"/>
              <a:ext cx="812663" cy="2392444"/>
            </a:xfrm>
            <a:custGeom>
              <a:avLst/>
              <a:gdLst>
                <a:gd name="connsiteX0" fmla="*/ 0 w 684076"/>
                <a:gd name="connsiteY0" fmla="*/ 1806656 h 1806656"/>
                <a:gd name="connsiteX1" fmla="*/ 342038 w 684076"/>
                <a:gd name="connsiteY1" fmla="*/ 0 h 1806656"/>
                <a:gd name="connsiteX2" fmla="*/ 684076 w 684076"/>
                <a:gd name="connsiteY2" fmla="*/ 1806656 h 1806656"/>
                <a:gd name="connsiteX3" fmla="*/ 0 w 684076"/>
                <a:gd name="connsiteY3" fmla="*/ 1806656 h 1806656"/>
                <a:gd name="connsiteX0" fmla="*/ 0 w 960301"/>
                <a:gd name="connsiteY0" fmla="*/ 1806656 h 1806656"/>
                <a:gd name="connsiteX1" fmla="*/ 342038 w 960301"/>
                <a:gd name="connsiteY1" fmla="*/ 0 h 1806656"/>
                <a:gd name="connsiteX2" fmla="*/ 960301 w 960301"/>
                <a:gd name="connsiteY2" fmla="*/ 387431 h 1806656"/>
                <a:gd name="connsiteX3" fmla="*/ 0 w 960301"/>
                <a:gd name="connsiteY3" fmla="*/ 1806656 h 1806656"/>
                <a:gd name="connsiteX0" fmla="*/ 0 w 960301"/>
                <a:gd name="connsiteY0" fmla="*/ 2406731 h 2406731"/>
                <a:gd name="connsiteX1" fmla="*/ 932588 w 960301"/>
                <a:gd name="connsiteY1" fmla="*/ 0 h 2406731"/>
                <a:gd name="connsiteX2" fmla="*/ 960301 w 960301"/>
                <a:gd name="connsiteY2" fmla="*/ 987506 h 2406731"/>
                <a:gd name="connsiteX3" fmla="*/ 0 w 960301"/>
                <a:gd name="connsiteY3" fmla="*/ 2406731 h 2406731"/>
                <a:gd name="connsiteX0" fmla="*/ 0 w 1298438"/>
                <a:gd name="connsiteY0" fmla="*/ 2406731 h 2406731"/>
                <a:gd name="connsiteX1" fmla="*/ 932588 w 1298438"/>
                <a:gd name="connsiteY1" fmla="*/ 0 h 2406731"/>
                <a:gd name="connsiteX2" fmla="*/ 1298438 w 1298438"/>
                <a:gd name="connsiteY2" fmla="*/ 754143 h 2406731"/>
                <a:gd name="connsiteX3" fmla="*/ 0 w 1298438"/>
                <a:gd name="connsiteY3" fmla="*/ 2406731 h 2406731"/>
                <a:gd name="connsiteX0" fmla="*/ 0 w 812663"/>
                <a:gd name="connsiteY0" fmla="*/ 2401968 h 2401968"/>
                <a:gd name="connsiteX1" fmla="*/ 446813 w 812663"/>
                <a:gd name="connsiteY1" fmla="*/ 0 h 2401968"/>
                <a:gd name="connsiteX2" fmla="*/ 812663 w 812663"/>
                <a:gd name="connsiteY2" fmla="*/ 754143 h 2401968"/>
                <a:gd name="connsiteX3" fmla="*/ 0 w 812663"/>
                <a:gd name="connsiteY3" fmla="*/ 2401968 h 2401968"/>
                <a:gd name="connsiteX0" fmla="*/ 0 w 812663"/>
                <a:gd name="connsiteY0" fmla="*/ 2063831 h 2063831"/>
                <a:gd name="connsiteX1" fmla="*/ 480150 w 812663"/>
                <a:gd name="connsiteY1" fmla="*/ 0 h 2063831"/>
                <a:gd name="connsiteX2" fmla="*/ 812663 w 812663"/>
                <a:gd name="connsiteY2" fmla="*/ 416006 h 2063831"/>
                <a:gd name="connsiteX3" fmla="*/ 0 w 812663"/>
                <a:gd name="connsiteY3" fmla="*/ 2063831 h 2063831"/>
                <a:gd name="connsiteX0" fmla="*/ 0 w 812663"/>
                <a:gd name="connsiteY0" fmla="*/ 2392444 h 2392444"/>
                <a:gd name="connsiteX1" fmla="*/ 446813 w 812663"/>
                <a:gd name="connsiteY1" fmla="*/ 0 h 2392444"/>
                <a:gd name="connsiteX2" fmla="*/ 812663 w 812663"/>
                <a:gd name="connsiteY2" fmla="*/ 744619 h 2392444"/>
                <a:gd name="connsiteX3" fmla="*/ 0 w 812663"/>
                <a:gd name="connsiteY3" fmla="*/ 2392444 h 2392444"/>
              </a:gdLst>
              <a:ahLst/>
              <a:cxnLst>
                <a:cxn ang="0">
                  <a:pos x="connsiteX0" y="connsiteY0"/>
                </a:cxn>
                <a:cxn ang="0">
                  <a:pos x="connsiteX1" y="connsiteY1"/>
                </a:cxn>
                <a:cxn ang="0">
                  <a:pos x="connsiteX2" y="connsiteY2"/>
                </a:cxn>
                <a:cxn ang="0">
                  <a:pos x="connsiteX3" y="connsiteY3"/>
                </a:cxn>
              </a:cxnLst>
              <a:rect l="l" t="t" r="r" b="b"/>
              <a:pathLst>
                <a:path w="812663" h="2392444">
                  <a:moveTo>
                    <a:pt x="0" y="2392444"/>
                  </a:moveTo>
                  <a:lnTo>
                    <a:pt x="446813" y="0"/>
                  </a:lnTo>
                  <a:lnTo>
                    <a:pt x="812663" y="744619"/>
                  </a:lnTo>
                  <a:lnTo>
                    <a:pt x="0" y="2392444"/>
                  </a:lnTo>
                  <a:close/>
                </a:path>
              </a:pathLst>
            </a:custGeom>
            <a:solidFill>
              <a:srgbClr val="4F81BD">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8" name="Isosceles Triangle 105"/>
            <p:cNvSpPr/>
            <p:nvPr/>
          </p:nvSpPr>
          <p:spPr>
            <a:xfrm>
              <a:off x="6274149" y="2654500"/>
              <a:ext cx="439013" cy="2378156"/>
            </a:xfrm>
            <a:custGeom>
              <a:avLst/>
              <a:gdLst>
                <a:gd name="connsiteX0" fmla="*/ 0 w 684076"/>
                <a:gd name="connsiteY0" fmla="*/ 1806656 h 1806656"/>
                <a:gd name="connsiteX1" fmla="*/ 342038 w 684076"/>
                <a:gd name="connsiteY1" fmla="*/ 0 h 1806656"/>
                <a:gd name="connsiteX2" fmla="*/ 684076 w 684076"/>
                <a:gd name="connsiteY2" fmla="*/ 1806656 h 1806656"/>
                <a:gd name="connsiteX3" fmla="*/ 0 w 684076"/>
                <a:gd name="connsiteY3" fmla="*/ 1806656 h 1806656"/>
                <a:gd name="connsiteX0" fmla="*/ 0 w 960301"/>
                <a:gd name="connsiteY0" fmla="*/ 1806656 h 1806656"/>
                <a:gd name="connsiteX1" fmla="*/ 342038 w 960301"/>
                <a:gd name="connsiteY1" fmla="*/ 0 h 1806656"/>
                <a:gd name="connsiteX2" fmla="*/ 960301 w 960301"/>
                <a:gd name="connsiteY2" fmla="*/ 387431 h 1806656"/>
                <a:gd name="connsiteX3" fmla="*/ 0 w 960301"/>
                <a:gd name="connsiteY3" fmla="*/ 1806656 h 1806656"/>
                <a:gd name="connsiteX0" fmla="*/ 0 w 960301"/>
                <a:gd name="connsiteY0" fmla="*/ 2406731 h 2406731"/>
                <a:gd name="connsiteX1" fmla="*/ 932588 w 960301"/>
                <a:gd name="connsiteY1" fmla="*/ 0 h 2406731"/>
                <a:gd name="connsiteX2" fmla="*/ 960301 w 960301"/>
                <a:gd name="connsiteY2" fmla="*/ 987506 h 2406731"/>
                <a:gd name="connsiteX3" fmla="*/ 0 w 960301"/>
                <a:gd name="connsiteY3" fmla="*/ 2406731 h 2406731"/>
                <a:gd name="connsiteX0" fmla="*/ 0 w 1298438"/>
                <a:gd name="connsiteY0" fmla="*/ 2406731 h 2406731"/>
                <a:gd name="connsiteX1" fmla="*/ 932588 w 1298438"/>
                <a:gd name="connsiteY1" fmla="*/ 0 h 2406731"/>
                <a:gd name="connsiteX2" fmla="*/ 1298438 w 1298438"/>
                <a:gd name="connsiteY2" fmla="*/ 754143 h 2406731"/>
                <a:gd name="connsiteX3" fmla="*/ 0 w 1298438"/>
                <a:gd name="connsiteY3" fmla="*/ 2406731 h 2406731"/>
                <a:gd name="connsiteX0" fmla="*/ 0 w 812663"/>
                <a:gd name="connsiteY0" fmla="*/ 2401968 h 2401968"/>
                <a:gd name="connsiteX1" fmla="*/ 446813 w 812663"/>
                <a:gd name="connsiteY1" fmla="*/ 0 h 2401968"/>
                <a:gd name="connsiteX2" fmla="*/ 812663 w 812663"/>
                <a:gd name="connsiteY2" fmla="*/ 754143 h 2401968"/>
                <a:gd name="connsiteX3" fmla="*/ 0 w 812663"/>
                <a:gd name="connsiteY3" fmla="*/ 2401968 h 2401968"/>
                <a:gd name="connsiteX0" fmla="*/ 0 w 446813"/>
                <a:gd name="connsiteY0" fmla="*/ 2401968 h 2401968"/>
                <a:gd name="connsiteX1" fmla="*/ 446813 w 446813"/>
                <a:gd name="connsiteY1" fmla="*/ 0 h 2401968"/>
                <a:gd name="connsiteX2" fmla="*/ 312600 w 446813"/>
                <a:gd name="connsiteY2" fmla="*/ 2401968 h 2401968"/>
                <a:gd name="connsiteX3" fmla="*/ 0 w 446813"/>
                <a:gd name="connsiteY3" fmla="*/ 2401968 h 2401968"/>
                <a:gd name="connsiteX0" fmla="*/ 0 w 508726"/>
                <a:gd name="connsiteY0" fmla="*/ 1535193 h 2401968"/>
                <a:gd name="connsiteX1" fmla="*/ 508726 w 508726"/>
                <a:gd name="connsiteY1" fmla="*/ 0 h 2401968"/>
                <a:gd name="connsiteX2" fmla="*/ 374513 w 508726"/>
                <a:gd name="connsiteY2" fmla="*/ 2401968 h 2401968"/>
                <a:gd name="connsiteX3" fmla="*/ 0 w 508726"/>
                <a:gd name="connsiteY3" fmla="*/ 1535193 h 2401968"/>
                <a:gd name="connsiteX0" fmla="*/ 0 w 813526"/>
                <a:gd name="connsiteY0" fmla="*/ 1511381 h 2378156"/>
                <a:gd name="connsiteX1" fmla="*/ 813526 w 813526"/>
                <a:gd name="connsiteY1" fmla="*/ 0 h 2378156"/>
                <a:gd name="connsiteX2" fmla="*/ 374513 w 813526"/>
                <a:gd name="connsiteY2" fmla="*/ 2378156 h 2378156"/>
                <a:gd name="connsiteX3" fmla="*/ 0 w 813526"/>
                <a:gd name="connsiteY3" fmla="*/ 1511381 h 2378156"/>
                <a:gd name="connsiteX0" fmla="*/ 925650 w 925650"/>
                <a:gd name="connsiteY0" fmla="*/ 1792369 h 2378156"/>
                <a:gd name="connsiteX1" fmla="*/ 439013 w 925650"/>
                <a:gd name="connsiteY1" fmla="*/ 0 h 2378156"/>
                <a:gd name="connsiteX2" fmla="*/ 0 w 925650"/>
                <a:gd name="connsiteY2" fmla="*/ 2378156 h 2378156"/>
                <a:gd name="connsiteX3" fmla="*/ 925650 w 925650"/>
                <a:gd name="connsiteY3" fmla="*/ 1792369 h 2378156"/>
                <a:gd name="connsiteX0" fmla="*/ 0 w 623025"/>
                <a:gd name="connsiteY0" fmla="*/ 1620919 h 2378156"/>
                <a:gd name="connsiteX1" fmla="*/ 623025 w 623025"/>
                <a:gd name="connsiteY1" fmla="*/ 0 h 2378156"/>
                <a:gd name="connsiteX2" fmla="*/ 184012 w 623025"/>
                <a:gd name="connsiteY2" fmla="*/ 2378156 h 2378156"/>
                <a:gd name="connsiteX3" fmla="*/ 0 w 623025"/>
                <a:gd name="connsiteY3" fmla="*/ 1620919 h 2378156"/>
                <a:gd name="connsiteX0" fmla="*/ 11250 w 439013"/>
                <a:gd name="connsiteY0" fmla="*/ 1635207 h 2378156"/>
                <a:gd name="connsiteX1" fmla="*/ 439013 w 439013"/>
                <a:gd name="connsiteY1" fmla="*/ 0 h 2378156"/>
                <a:gd name="connsiteX2" fmla="*/ 0 w 439013"/>
                <a:gd name="connsiteY2" fmla="*/ 2378156 h 2378156"/>
                <a:gd name="connsiteX3" fmla="*/ 11250 w 439013"/>
                <a:gd name="connsiteY3" fmla="*/ 1635207 h 2378156"/>
              </a:gdLst>
              <a:ahLst/>
              <a:cxnLst>
                <a:cxn ang="0">
                  <a:pos x="connsiteX0" y="connsiteY0"/>
                </a:cxn>
                <a:cxn ang="0">
                  <a:pos x="connsiteX1" y="connsiteY1"/>
                </a:cxn>
                <a:cxn ang="0">
                  <a:pos x="connsiteX2" y="connsiteY2"/>
                </a:cxn>
                <a:cxn ang="0">
                  <a:pos x="connsiteX3" y="connsiteY3"/>
                </a:cxn>
              </a:cxnLst>
              <a:rect l="l" t="t" r="r" b="b"/>
              <a:pathLst>
                <a:path w="439013" h="2378156">
                  <a:moveTo>
                    <a:pt x="11250" y="1635207"/>
                  </a:moveTo>
                  <a:lnTo>
                    <a:pt x="439013" y="0"/>
                  </a:lnTo>
                  <a:lnTo>
                    <a:pt x="0" y="2378156"/>
                  </a:lnTo>
                  <a:lnTo>
                    <a:pt x="11250" y="1635207"/>
                  </a:lnTo>
                  <a:close/>
                </a:path>
              </a:pathLst>
            </a:custGeom>
            <a:solidFill>
              <a:srgbClr val="4F81BD">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1" name="Rectangle 110"/>
            <p:cNvSpPr/>
            <p:nvPr/>
          </p:nvSpPr>
          <p:spPr>
            <a:xfrm>
              <a:off x="4829844" y="5559866"/>
              <a:ext cx="3888432" cy="369332"/>
            </a:xfrm>
            <a:prstGeom prst="rect">
              <a:avLst/>
            </a:prstGeom>
          </p:spPr>
          <p:txBody>
            <a:bodyPr wrap="square">
              <a:spAutoFit/>
            </a:bodyPr>
            <a:lstStyle/>
            <a:p>
              <a:r>
                <a:rPr lang="en-US" dirty="0" smtClean="0"/>
                <a:t>Presence of reverse tetrahedron in DT</a:t>
              </a:r>
              <a:endParaRPr lang="en-IN" dirty="0"/>
            </a:p>
          </p:txBody>
        </p:sp>
        <p:sp>
          <p:nvSpPr>
            <p:cNvPr id="112" name="Rectangle 111"/>
            <p:cNvSpPr/>
            <p:nvPr/>
          </p:nvSpPr>
          <p:spPr>
            <a:xfrm>
              <a:off x="4901852" y="1736814"/>
              <a:ext cx="388843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Nonato’s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Version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3" name="Group 2"/>
          <p:cNvGrpSpPr/>
          <p:nvPr/>
        </p:nvGrpSpPr>
        <p:grpSpPr>
          <a:xfrm>
            <a:off x="2490677" y="1736814"/>
            <a:ext cx="3888431" cy="4216234"/>
            <a:chOff x="323528" y="1736814"/>
            <a:chExt cx="3888431" cy="4216234"/>
          </a:xfrm>
        </p:grpSpPr>
        <p:grpSp>
          <p:nvGrpSpPr>
            <p:cNvPr id="78" name="Group 77"/>
            <p:cNvGrpSpPr/>
            <p:nvPr/>
          </p:nvGrpSpPr>
          <p:grpSpPr>
            <a:xfrm>
              <a:off x="827584" y="2348880"/>
              <a:ext cx="2697525" cy="2960751"/>
              <a:chOff x="251520" y="1001532"/>
              <a:chExt cx="3744416" cy="4109798"/>
            </a:xfrm>
          </p:grpSpPr>
          <p:grpSp>
            <p:nvGrpSpPr>
              <p:cNvPr id="60" name="Group 59"/>
              <p:cNvGrpSpPr/>
              <p:nvPr/>
            </p:nvGrpSpPr>
            <p:grpSpPr>
              <a:xfrm rot="19057320">
                <a:off x="765529" y="3358234"/>
                <a:ext cx="1618132" cy="1454815"/>
                <a:chOff x="1081660" y="1988840"/>
                <a:chExt cx="1618132" cy="1454815"/>
              </a:xfrm>
              <a:noFill/>
            </p:grpSpPr>
            <p:sp>
              <p:nvSpPr>
                <p:cNvPr id="61" name="Isosceles Triangle 60"/>
                <p:cNvSpPr/>
                <p:nvPr/>
              </p:nvSpPr>
              <p:spPr>
                <a:xfrm rot="2488735">
                  <a:off x="1081660" y="1988840"/>
                  <a:ext cx="1587056" cy="1368152"/>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2" name="Group 61"/>
                <p:cNvGrpSpPr/>
                <p:nvPr/>
              </p:nvGrpSpPr>
              <p:grpSpPr>
                <a:xfrm>
                  <a:off x="1351385" y="2060848"/>
                  <a:ext cx="1348407" cy="1382807"/>
                  <a:chOff x="1351385" y="2060848"/>
                  <a:chExt cx="1348407" cy="1382807"/>
                </a:xfrm>
                <a:grpFill/>
              </p:grpSpPr>
              <p:cxnSp>
                <p:nvCxnSpPr>
                  <p:cNvPr id="63" name="Straight Connector 62"/>
                  <p:cNvCxnSpPr/>
                  <p:nvPr/>
                </p:nvCxnSpPr>
                <p:spPr>
                  <a:xfrm>
                    <a:off x="1731172" y="2744924"/>
                    <a:ext cx="968620" cy="46805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2542680" flipV="1">
                    <a:off x="1378146" y="2608075"/>
                    <a:ext cx="82160" cy="835580"/>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351385" y="2060848"/>
                    <a:ext cx="379787" cy="684076"/>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p:cNvGrpSpPr/>
              <p:nvPr/>
            </p:nvGrpSpPr>
            <p:grpSpPr>
              <a:xfrm>
                <a:off x="1701481" y="1001532"/>
                <a:ext cx="1728192" cy="1440163"/>
                <a:chOff x="971600" y="1211539"/>
                <a:chExt cx="1728192" cy="1440163"/>
              </a:xfrm>
              <a:noFill/>
            </p:grpSpPr>
            <p:sp>
              <p:nvSpPr>
                <p:cNvPr id="38" name="Isosceles Triangle 37"/>
                <p:cNvSpPr/>
                <p:nvPr/>
              </p:nvSpPr>
              <p:spPr>
                <a:xfrm rot="2488735">
                  <a:off x="1081660" y="1211539"/>
                  <a:ext cx="1587056" cy="1368153"/>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2" name="Group 51"/>
                <p:cNvGrpSpPr/>
                <p:nvPr/>
              </p:nvGrpSpPr>
              <p:grpSpPr>
                <a:xfrm>
                  <a:off x="971600" y="1283548"/>
                  <a:ext cx="1728192" cy="1368154"/>
                  <a:chOff x="971600" y="1283548"/>
                  <a:chExt cx="1728192" cy="1368154"/>
                </a:xfrm>
                <a:grpFill/>
              </p:grpSpPr>
              <p:cxnSp>
                <p:nvCxnSpPr>
                  <p:cNvPr id="40" name="Straight Connector 39"/>
                  <p:cNvCxnSpPr/>
                  <p:nvPr/>
                </p:nvCxnSpPr>
                <p:spPr>
                  <a:xfrm>
                    <a:off x="1731172" y="1967623"/>
                    <a:ext cx="968620" cy="46805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971600" y="1967625"/>
                    <a:ext cx="759572" cy="684077"/>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351385" y="1283548"/>
                    <a:ext cx="379787" cy="684076"/>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1701481" y="3363009"/>
                <a:ext cx="1728192" cy="1440160"/>
                <a:chOff x="971600" y="1988840"/>
                <a:chExt cx="1728192" cy="1440160"/>
              </a:xfrm>
              <a:noFill/>
            </p:grpSpPr>
            <p:sp>
              <p:nvSpPr>
                <p:cNvPr id="55" name="Isosceles Triangle 54"/>
                <p:cNvSpPr/>
                <p:nvPr/>
              </p:nvSpPr>
              <p:spPr>
                <a:xfrm rot="2488735">
                  <a:off x="1081660" y="1988840"/>
                  <a:ext cx="1587056" cy="1368152"/>
                </a:xfrm>
                <a:prstGeom prst="triangle">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6" name="Group 55"/>
                <p:cNvGrpSpPr/>
                <p:nvPr/>
              </p:nvGrpSpPr>
              <p:grpSpPr>
                <a:xfrm>
                  <a:off x="971600" y="2060848"/>
                  <a:ext cx="1728192" cy="1368152"/>
                  <a:chOff x="971600" y="2060848"/>
                  <a:chExt cx="1728192" cy="1368152"/>
                </a:xfrm>
                <a:grpFill/>
              </p:grpSpPr>
              <p:cxnSp>
                <p:nvCxnSpPr>
                  <p:cNvPr id="57" name="Straight Connector 56"/>
                  <p:cNvCxnSpPr/>
                  <p:nvPr/>
                </p:nvCxnSpPr>
                <p:spPr>
                  <a:xfrm>
                    <a:off x="1731172" y="2744924"/>
                    <a:ext cx="968620" cy="468052"/>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71600" y="2744924"/>
                    <a:ext cx="759572" cy="684076"/>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351385" y="2060848"/>
                    <a:ext cx="379787" cy="684076"/>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67" name="Straight Connector 66"/>
              <p:cNvCxnSpPr>
                <a:stCxn id="38" idx="0"/>
                <a:endCxn id="55" idx="0"/>
              </p:cNvCxnSpPr>
              <p:nvPr/>
            </p:nvCxnSpPr>
            <p:spPr>
              <a:xfrm>
                <a:off x="3058163" y="1173099"/>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8" idx="2"/>
                <a:endCxn id="55" idx="2"/>
              </p:cNvCxnSpPr>
              <p:nvPr/>
            </p:nvCxnSpPr>
            <p:spPr>
              <a:xfrm>
                <a:off x="1557464" y="1672529"/>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8" idx="4"/>
                <a:endCxn id="55" idx="4"/>
              </p:cNvCxnSpPr>
              <p:nvPr/>
            </p:nvCxnSpPr>
            <p:spPr>
              <a:xfrm>
                <a:off x="2746485" y="2723707"/>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7" name="Parallelogram 76"/>
              <p:cNvSpPr/>
              <p:nvPr/>
            </p:nvSpPr>
            <p:spPr>
              <a:xfrm>
                <a:off x="251520" y="3192649"/>
                <a:ext cx="3744416" cy="1918681"/>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Parallelogram 75"/>
              <p:cNvSpPr/>
              <p:nvPr/>
            </p:nvSpPr>
            <p:spPr>
              <a:xfrm>
                <a:off x="251520" y="1013049"/>
                <a:ext cx="3744416" cy="1918682"/>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0" name="Rectangle 109"/>
            <p:cNvSpPr/>
            <p:nvPr/>
          </p:nvSpPr>
          <p:spPr>
            <a:xfrm>
              <a:off x="323528" y="1736814"/>
              <a:ext cx="388843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Boissonat’s</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Version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3" name="Rectangle 112"/>
            <p:cNvSpPr/>
            <p:nvPr/>
          </p:nvSpPr>
          <p:spPr>
            <a:xfrm>
              <a:off x="505188" y="5583716"/>
              <a:ext cx="3151891" cy="369332"/>
            </a:xfrm>
            <a:prstGeom prst="rect">
              <a:avLst/>
            </a:prstGeom>
          </p:spPr>
          <p:txBody>
            <a:bodyPr wrap="square">
              <a:spAutoFit/>
            </a:bodyPr>
            <a:lstStyle/>
            <a:p>
              <a:r>
                <a:rPr lang="en-US" dirty="0" smtClean="0"/>
                <a:t>Overlapping </a:t>
              </a:r>
              <a:r>
                <a:rPr lang="en-US" dirty="0" err="1" smtClean="0"/>
                <a:t>Voronoi</a:t>
              </a:r>
              <a:r>
                <a:rPr lang="en-US" dirty="0" smtClean="0"/>
                <a:t> Skeleton</a:t>
              </a:r>
              <a:endParaRPr lang="en-IN" dirty="0"/>
            </a:p>
          </p:txBody>
        </p:sp>
      </p:grpSp>
      <p:sp>
        <p:nvSpPr>
          <p:cNvPr id="114" name="Right Arrow 113"/>
          <p:cNvSpPr/>
          <p:nvPr/>
        </p:nvSpPr>
        <p:spPr>
          <a:xfrm>
            <a:off x="4067944" y="3485511"/>
            <a:ext cx="833908" cy="567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328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4.16667E-6 1.11022E-16 L -0.229 1.11022E-16 " pathEditMode="relative" rAng="0" ptsTypes="AA">
                                      <p:cBhvr>
                                        <p:cTn id="11" dur="500" fill="hold"/>
                                        <p:tgtEl>
                                          <p:spTgt spid="3"/>
                                        </p:tgtEl>
                                        <p:attrNameLst>
                                          <p:attrName>ppt_x</p:attrName>
                                          <p:attrName>ppt_y</p:attrName>
                                        </p:attrNameLst>
                                      </p:cBhvr>
                                      <p:rCtr x="-11458" y="0"/>
                                    </p:animMotion>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fade">
                                      <p:cBhvr>
                                        <p:cTn id="15" dur="500"/>
                                        <p:tgtEl>
                                          <p:spTgt spid="114"/>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Overlapping Regions</a:t>
            </a:r>
            <a:endParaRPr lang="en-IN" dirty="0"/>
          </a:p>
        </p:txBody>
      </p:sp>
      <p:grpSp>
        <p:nvGrpSpPr>
          <p:cNvPr id="3" name="Group 2"/>
          <p:cNvGrpSpPr/>
          <p:nvPr/>
        </p:nvGrpSpPr>
        <p:grpSpPr>
          <a:xfrm>
            <a:off x="601964" y="1967406"/>
            <a:ext cx="3151891" cy="4032526"/>
            <a:chOff x="567600" y="2348880"/>
            <a:chExt cx="3151891" cy="4032526"/>
          </a:xfrm>
        </p:grpSpPr>
        <p:grpSp>
          <p:nvGrpSpPr>
            <p:cNvPr id="78" name="Group 77"/>
            <p:cNvGrpSpPr/>
            <p:nvPr/>
          </p:nvGrpSpPr>
          <p:grpSpPr>
            <a:xfrm>
              <a:off x="794784" y="2348880"/>
              <a:ext cx="2730325" cy="3074978"/>
              <a:chOff x="205991" y="1001532"/>
              <a:chExt cx="3789945" cy="4268355"/>
            </a:xfrm>
          </p:grpSpPr>
          <p:grpSp>
            <p:nvGrpSpPr>
              <p:cNvPr id="60" name="Group 59"/>
              <p:cNvGrpSpPr/>
              <p:nvPr/>
            </p:nvGrpSpPr>
            <p:grpSpPr>
              <a:xfrm rot="19057320">
                <a:off x="1115312" y="3640386"/>
                <a:ext cx="1989976" cy="1533151"/>
                <a:chOff x="1074893" y="2548112"/>
                <a:chExt cx="1989976" cy="1533151"/>
              </a:xfrm>
              <a:noFill/>
            </p:grpSpPr>
            <p:sp>
              <p:nvSpPr>
                <p:cNvPr id="61" name="Isosceles Triangle 60"/>
                <p:cNvSpPr/>
                <p:nvPr/>
              </p:nvSpPr>
              <p:spPr>
                <a:xfrm rot="2488735">
                  <a:off x="1074893" y="2548112"/>
                  <a:ext cx="1989976" cy="1533151"/>
                </a:xfrm>
                <a:custGeom>
                  <a:avLst/>
                  <a:gdLst>
                    <a:gd name="connsiteX0" fmla="*/ 0 w 1143334"/>
                    <a:gd name="connsiteY0" fmla="*/ 985632 h 985632"/>
                    <a:gd name="connsiteX1" fmla="*/ 571667 w 1143334"/>
                    <a:gd name="connsiteY1" fmla="*/ 0 h 985632"/>
                    <a:gd name="connsiteX2" fmla="*/ 1143334 w 1143334"/>
                    <a:gd name="connsiteY2" fmla="*/ 985632 h 985632"/>
                    <a:gd name="connsiteX3" fmla="*/ 0 w 1143334"/>
                    <a:gd name="connsiteY3" fmla="*/ 985632 h 985632"/>
                    <a:gd name="connsiteX0" fmla="*/ 0 w 1194128"/>
                    <a:gd name="connsiteY0" fmla="*/ 985632 h 986429"/>
                    <a:gd name="connsiteX1" fmla="*/ 571667 w 1194128"/>
                    <a:gd name="connsiteY1" fmla="*/ 0 h 986429"/>
                    <a:gd name="connsiteX2" fmla="*/ 1194128 w 1194128"/>
                    <a:gd name="connsiteY2" fmla="*/ 986429 h 986429"/>
                    <a:gd name="connsiteX3" fmla="*/ 0 w 1194128"/>
                    <a:gd name="connsiteY3" fmla="*/ 985632 h 986429"/>
                    <a:gd name="connsiteX0" fmla="*/ 0 w 1433605"/>
                    <a:gd name="connsiteY0" fmla="*/ 985632 h 1104501"/>
                    <a:gd name="connsiteX1" fmla="*/ 571667 w 1433605"/>
                    <a:gd name="connsiteY1" fmla="*/ 0 h 1104501"/>
                    <a:gd name="connsiteX2" fmla="*/ 1433605 w 1433605"/>
                    <a:gd name="connsiteY2" fmla="*/ 1104501 h 1104501"/>
                    <a:gd name="connsiteX3" fmla="*/ 0 w 1433605"/>
                    <a:gd name="connsiteY3" fmla="*/ 985632 h 1104501"/>
                  </a:gdLst>
                  <a:ahLst/>
                  <a:cxnLst>
                    <a:cxn ang="0">
                      <a:pos x="connsiteX0" y="connsiteY0"/>
                    </a:cxn>
                    <a:cxn ang="0">
                      <a:pos x="connsiteX1" y="connsiteY1"/>
                    </a:cxn>
                    <a:cxn ang="0">
                      <a:pos x="connsiteX2" y="connsiteY2"/>
                    </a:cxn>
                    <a:cxn ang="0">
                      <a:pos x="connsiteX3" y="connsiteY3"/>
                    </a:cxn>
                  </a:cxnLst>
                  <a:rect l="l" t="t" r="r" b="b"/>
                  <a:pathLst>
                    <a:path w="1433605" h="1104501">
                      <a:moveTo>
                        <a:pt x="0" y="985632"/>
                      </a:moveTo>
                      <a:lnTo>
                        <a:pt x="571667" y="0"/>
                      </a:lnTo>
                      <a:lnTo>
                        <a:pt x="1433605" y="1104501"/>
                      </a:lnTo>
                      <a:lnTo>
                        <a:pt x="0" y="985632"/>
                      </a:ln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62" name="Group 61"/>
                <p:cNvGrpSpPr/>
                <p:nvPr/>
              </p:nvGrpSpPr>
              <p:grpSpPr>
                <a:xfrm>
                  <a:off x="1536012" y="2957998"/>
                  <a:ext cx="751107" cy="910448"/>
                  <a:chOff x="1536012" y="2957998"/>
                  <a:chExt cx="751107" cy="910448"/>
                </a:xfrm>
                <a:grpFill/>
              </p:grpSpPr>
              <p:cxnSp>
                <p:nvCxnSpPr>
                  <p:cNvPr id="63" name="Straight Connector 62"/>
                  <p:cNvCxnSpPr/>
                  <p:nvPr/>
                </p:nvCxnSpPr>
                <p:spPr>
                  <a:xfrm rot="2542680" flipV="1">
                    <a:off x="1818514" y="3219990"/>
                    <a:ext cx="468605" cy="148831"/>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2542680" flipH="1" flipV="1">
                    <a:off x="1567139" y="3179477"/>
                    <a:ext cx="231544" cy="688969"/>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2542680">
                    <a:off x="1536012" y="2957998"/>
                    <a:ext cx="384069" cy="119651"/>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p:cNvGrpSpPr/>
              <p:nvPr/>
            </p:nvGrpSpPr>
            <p:grpSpPr>
              <a:xfrm>
                <a:off x="1811541" y="1001532"/>
                <a:ext cx="1587056" cy="1368153"/>
                <a:chOff x="1081660" y="1211539"/>
                <a:chExt cx="1587056" cy="1368153"/>
              </a:xfrm>
              <a:noFill/>
            </p:grpSpPr>
            <p:sp>
              <p:nvSpPr>
                <p:cNvPr id="38" name="Isosceles Triangle 37"/>
                <p:cNvSpPr/>
                <p:nvPr/>
              </p:nvSpPr>
              <p:spPr>
                <a:xfrm rot="2488735">
                  <a:off x="1081660" y="1211539"/>
                  <a:ext cx="1587056" cy="1368153"/>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2" name="Group 51"/>
                <p:cNvGrpSpPr/>
                <p:nvPr/>
              </p:nvGrpSpPr>
              <p:grpSpPr>
                <a:xfrm>
                  <a:off x="1351385" y="1632821"/>
                  <a:ext cx="821057" cy="672292"/>
                  <a:chOff x="1351385" y="1632821"/>
                  <a:chExt cx="821057" cy="672292"/>
                </a:xfrm>
                <a:grpFill/>
              </p:grpSpPr>
              <p:cxnSp>
                <p:nvCxnSpPr>
                  <p:cNvPr id="40" name="Straight Connector 39"/>
                  <p:cNvCxnSpPr>
                    <a:endCxn id="38" idx="5"/>
                  </p:cNvCxnSpPr>
                  <p:nvPr/>
                </p:nvCxnSpPr>
                <p:spPr>
                  <a:xfrm>
                    <a:off x="1731173" y="1967622"/>
                    <a:ext cx="441269" cy="1907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351385" y="1967625"/>
                    <a:ext cx="379788" cy="337488"/>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1"/>
                  </p:cNvCxnSpPr>
                  <p:nvPr/>
                </p:nvCxnSpPr>
                <p:spPr>
                  <a:xfrm>
                    <a:off x="1577933" y="1632821"/>
                    <a:ext cx="153239" cy="334802"/>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54" name="Group 53"/>
              <p:cNvGrpSpPr/>
              <p:nvPr/>
            </p:nvGrpSpPr>
            <p:grpSpPr>
              <a:xfrm>
                <a:off x="1811541" y="3363009"/>
                <a:ext cx="1587056" cy="1368152"/>
                <a:chOff x="1081660" y="1988840"/>
                <a:chExt cx="1587056" cy="1368152"/>
              </a:xfrm>
              <a:noFill/>
            </p:grpSpPr>
            <p:sp>
              <p:nvSpPr>
                <p:cNvPr id="55" name="Isosceles Triangle 54"/>
                <p:cNvSpPr/>
                <p:nvPr/>
              </p:nvSpPr>
              <p:spPr>
                <a:xfrm rot="2488735">
                  <a:off x="1081660" y="1988840"/>
                  <a:ext cx="1587056" cy="1368152"/>
                </a:xfrm>
                <a:prstGeom prst="triangle">
                  <a:avLst/>
                </a:prstGeom>
                <a:grp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6" name="Group 55"/>
                <p:cNvGrpSpPr/>
                <p:nvPr/>
              </p:nvGrpSpPr>
              <p:grpSpPr>
                <a:xfrm>
                  <a:off x="1422094" y="2410123"/>
                  <a:ext cx="750349" cy="775302"/>
                  <a:chOff x="1422094" y="2410123"/>
                  <a:chExt cx="750349" cy="775302"/>
                </a:xfrm>
                <a:grpFill/>
              </p:grpSpPr>
              <p:cxnSp>
                <p:nvCxnSpPr>
                  <p:cNvPr id="57" name="Straight Connector 56"/>
                  <p:cNvCxnSpPr>
                    <a:endCxn id="55" idx="5"/>
                  </p:cNvCxnSpPr>
                  <p:nvPr/>
                </p:nvCxnSpPr>
                <p:spPr>
                  <a:xfrm>
                    <a:off x="1731172" y="2744924"/>
                    <a:ext cx="441271" cy="190785"/>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5" idx="3"/>
                  </p:cNvCxnSpPr>
                  <p:nvPr/>
                </p:nvCxnSpPr>
                <p:spPr>
                  <a:xfrm flipV="1">
                    <a:off x="1422094" y="2744925"/>
                    <a:ext cx="309078" cy="440500"/>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1"/>
                  </p:cNvCxnSpPr>
                  <p:nvPr/>
                </p:nvCxnSpPr>
                <p:spPr>
                  <a:xfrm>
                    <a:off x="1577933" y="2410123"/>
                    <a:ext cx="153240" cy="334801"/>
                  </a:xfrm>
                  <a:prstGeom prst="line">
                    <a:avLst/>
                  </a:prstGeom>
                  <a:grp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cxnSp>
            <p:nvCxnSpPr>
              <p:cNvPr id="67" name="Straight Connector 66"/>
              <p:cNvCxnSpPr>
                <a:stCxn id="38" idx="0"/>
                <a:endCxn id="55" idx="0"/>
              </p:cNvCxnSpPr>
              <p:nvPr/>
            </p:nvCxnSpPr>
            <p:spPr>
              <a:xfrm>
                <a:off x="3058163" y="1173099"/>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38" idx="2"/>
                <a:endCxn id="55" idx="2"/>
              </p:cNvCxnSpPr>
              <p:nvPr/>
            </p:nvCxnSpPr>
            <p:spPr>
              <a:xfrm>
                <a:off x="1557464" y="1672529"/>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8" idx="4"/>
                <a:endCxn id="55" idx="4"/>
              </p:cNvCxnSpPr>
              <p:nvPr/>
            </p:nvCxnSpPr>
            <p:spPr>
              <a:xfrm>
                <a:off x="2746485" y="2723707"/>
                <a:ext cx="0" cy="2361477"/>
              </a:xfrm>
              <a:prstGeom prst="line">
                <a:avLst/>
              </a:prstGeom>
              <a:noFill/>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77" name="Parallelogram 76"/>
              <p:cNvSpPr/>
              <p:nvPr/>
            </p:nvSpPr>
            <p:spPr>
              <a:xfrm>
                <a:off x="205991" y="3351207"/>
                <a:ext cx="3744416" cy="1918680"/>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Parallelogram 75"/>
              <p:cNvSpPr/>
              <p:nvPr/>
            </p:nvSpPr>
            <p:spPr>
              <a:xfrm>
                <a:off x="251520" y="1013049"/>
                <a:ext cx="3744416" cy="1918682"/>
              </a:xfrm>
              <a:prstGeom prst="parallelogram">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3" name="Rectangle 112"/>
            <p:cNvSpPr/>
            <p:nvPr/>
          </p:nvSpPr>
          <p:spPr>
            <a:xfrm>
              <a:off x="567600" y="6012074"/>
              <a:ext cx="3151891" cy="369332"/>
            </a:xfrm>
            <a:prstGeom prst="rect">
              <a:avLst/>
            </a:prstGeom>
          </p:spPr>
          <p:txBody>
            <a:bodyPr wrap="square">
              <a:spAutoFit/>
            </a:bodyPr>
            <a:lstStyle/>
            <a:p>
              <a:r>
                <a:rPr lang="en-US" dirty="0" smtClean="0"/>
                <a:t>Overlapping </a:t>
              </a:r>
              <a:r>
                <a:rPr lang="en-US" dirty="0" err="1" smtClean="0"/>
                <a:t>Voronoi</a:t>
              </a:r>
              <a:r>
                <a:rPr lang="en-US" dirty="0" smtClean="0"/>
                <a:t> Skeleton</a:t>
              </a:r>
              <a:endParaRPr lang="en-IN" dirty="0"/>
            </a:p>
          </p:txBody>
        </p:sp>
      </p:grpSp>
      <p:sp>
        <p:nvSpPr>
          <p:cNvPr id="5" name="TextBox 4"/>
          <p:cNvSpPr txBox="1"/>
          <p:nvPr/>
        </p:nvSpPr>
        <p:spPr>
          <a:xfrm>
            <a:off x="6657042" y="4050266"/>
            <a:ext cx="504056" cy="369332"/>
          </a:xfrm>
          <a:prstGeom prst="rect">
            <a:avLst/>
          </a:prstGeom>
          <a:noFill/>
        </p:spPr>
        <p:txBody>
          <a:bodyPr wrap="square" rtlCol="0">
            <a:spAutoFit/>
          </a:bodyPr>
          <a:lstStyle/>
          <a:p>
            <a:r>
              <a:rPr lang="en-IN" dirty="0" smtClean="0"/>
              <a:t>a</a:t>
            </a:r>
            <a:endParaRPr lang="en-IN" dirty="0"/>
          </a:p>
        </p:txBody>
      </p:sp>
      <p:sp>
        <p:nvSpPr>
          <p:cNvPr id="49" name="TextBox 48"/>
          <p:cNvSpPr txBox="1"/>
          <p:nvPr/>
        </p:nvSpPr>
        <p:spPr>
          <a:xfrm>
            <a:off x="6412771" y="3839648"/>
            <a:ext cx="504056" cy="369332"/>
          </a:xfrm>
          <a:prstGeom prst="rect">
            <a:avLst/>
          </a:prstGeom>
          <a:noFill/>
        </p:spPr>
        <p:txBody>
          <a:bodyPr wrap="square" rtlCol="0">
            <a:spAutoFit/>
          </a:bodyPr>
          <a:lstStyle/>
          <a:p>
            <a:r>
              <a:rPr lang="en-IN" dirty="0" smtClean="0"/>
              <a:t>v</a:t>
            </a:r>
            <a:r>
              <a:rPr lang="en-IN" baseline="-25000" dirty="0" smtClean="0"/>
              <a:t>1</a:t>
            </a:r>
            <a:endParaRPr lang="en-IN" baseline="-25000" dirty="0"/>
          </a:p>
        </p:txBody>
      </p:sp>
      <p:sp>
        <p:nvSpPr>
          <p:cNvPr id="50" name="TextBox 49"/>
          <p:cNvSpPr txBox="1"/>
          <p:nvPr/>
        </p:nvSpPr>
        <p:spPr>
          <a:xfrm>
            <a:off x="6992575" y="3799109"/>
            <a:ext cx="504056" cy="369332"/>
          </a:xfrm>
          <a:prstGeom prst="rect">
            <a:avLst/>
          </a:prstGeom>
          <a:noFill/>
        </p:spPr>
        <p:txBody>
          <a:bodyPr wrap="square" rtlCol="0">
            <a:spAutoFit/>
          </a:bodyPr>
          <a:lstStyle/>
          <a:p>
            <a:r>
              <a:rPr lang="en-IN" dirty="0" smtClean="0"/>
              <a:t>v</a:t>
            </a:r>
            <a:r>
              <a:rPr lang="en-IN" baseline="-25000" dirty="0" smtClean="0"/>
              <a:t>2</a:t>
            </a:r>
            <a:endParaRPr lang="en-IN" baseline="-25000" dirty="0"/>
          </a:p>
        </p:txBody>
      </p:sp>
      <p:grpSp>
        <p:nvGrpSpPr>
          <p:cNvPr id="17" name="Group 16"/>
          <p:cNvGrpSpPr/>
          <p:nvPr/>
        </p:nvGrpSpPr>
        <p:grpSpPr>
          <a:xfrm>
            <a:off x="6134595" y="2849291"/>
            <a:ext cx="2122730" cy="1829941"/>
            <a:chOff x="5250435" y="3657289"/>
            <a:chExt cx="1143336" cy="985635"/>
          </a:xfrm>
        </p:grpSpPr>
        <p:cxnSp>
          <p:nvCxnSpPr>
            <p:cNvPr id="48" name="Straight Connector 47"/>
            <p:cNvCxnSpPr/>
            <p:nvPr/>
          </p:nvCxnSpPr>
          <p:spPr>
            <a:xfrm>
              <a:off x="5582207" y="3975491"/>
              <a:ext cx="177823" cy="218535"/>
            </a:xfrm>
            <a:prstGeom prst="line">
              <a:avLst/>
            </a:prstGeom>
            <a:noFill/>
            <a:ln w="285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5250435" y="3657289"/>
              <a:ext cx="1143336" cy="985635"/>
              <a:chOff x="5250435" y="3657289"/>
              <a:chExt cx="1143336" cy="985635"/>
            </a:xfrm>
          </p:grpSpPr>
          <p:cxnSp>
            <p:nvCxnSpPr>
              <p:cNvPr id="46" name="Straight Connector 45"/>
              <p:cNvCxnSpPr>
                <a:endCxn id="71" idx="5"/>
              </p:cNvCxnSpPr>
              <p:nvPr/>
            </p:nvCxnSpPr>
            <p:spPr>
              <a:xfrm>
                <a:off x="5760031" y="4194026"/>
                <a:ext cx="276218" cy="145401"/>
              </a:xfrm>
              <a:prstGeom prst="line">
                <a:avLst/>
              </a:prstGeom>
              <a:noFill/>
              <a:ln w="28575">
                <a:solidFill>
                  <a:schemeClr val="tx2">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5455981" y="4194027"/>
                <a:ext cx="304050" cy="279704"/>
              </a:xfrm>
              <a:prstGeom prst="line">
                <a:avLst/>
              </a:prstGeom>
              <a:noFill/>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1" name="Isosceles Triangle 70"/>
              <p:cNvSpPr/>
              <p:nvPr/>
            </p:nvSpPr>
            <p:spPr>
              <a:xfrm rot="2488735">
                <a:off x="5250435" y="3657289"/>
                <a:ext cx="1143336" cy="985635"/>
              </a:xfrm>
              <a:prstGeom prst="triangle">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15" name="Group 14"/>
          <p:cNvGrpSpPr/>
          <p:nvPr/>
        </p:nvGrpSpPr>
        <p:grpSpPr>
          <a:xfrm>
            <a:off x="5349320" y="3131535"/>
            <a:ext cx="2242046" cy="1854334"/>
            <a:chOff x="4478759" y="3669550"/>
            <a:chExt cx="1143335" cy="985634"/>
          </a:xfrm>
        </p:grpSpPr>
        <p:cxnSp>
          <p:nvCxnSpPr>
            <p:cNvPr id="42" name="Straight Connector 41"/>
            <p:cNvCxnSpPr>
              <a:endCxn id="69" idx="5"/>
            </p:cNvCxnSpPr>
            <p:nvPr/>
          </p:nvCxnSpPr>
          <p:spPr>
            <a:xfrm flipV="1">
              <a:off x="5050429" y="4157883"/>
              <a:ext cx="285796" cy="104781"/>
            </a:xfrm>
            <a:prstGeom prst="lin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69" idx="3"/>
            </p:cNvCxnSpPr>
            <p:nvPr/>
          </p:nvCxnSpPr>
          <p:spPr>
            <a:xfrm flipH="1" flipV="1">
              <a:off x="5050430" y="4262665"/>
              <a:ext cx="7730" cy="392459"/>
            </a:xfrm>
            <a:prstGeom prst="line">
              <a:avLst/>
            </a:prstGeom>
            <a:noFill/>
            <a:ln w="2857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71" idx="2"/>
            </p:cNvCxnSpPr>
            <p:nvPr/>
          </p:nvCxnSpPr>
          <p:spPr>
            <a:xfrm>
              <a:off x="4742903" y="4178733"/>
              <a:ext cx="307526" cy="83928"/>
            </a:xfrm>
            <a:prstGeom prst="line">
              <a:avLst/>
            </a:prstGeom>
            <a:noFill/>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9" name="Isosceles Triangle 68"/>
            <p:cNvSpPr/>
            <p:nvPr/>
          </p:nvSpPr>
          <p:spPr>
            <a:xfrm rot="21546055">
              <a:off x="4478759" y="3669550"/>
              <a:ext cx="1143335" cy="985634"/>
            </a:xfrm>
            <a:prstGeom prst="triangl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27" name="Straight Connector 26"/>
          <p:cNvCxnSpPr>
            <a:stCxn id="71" idx="4"/>
            <a:endCxn id="71" idx="2"/>
          </p:cNvCxnSpPr>
          <p:nvPr/>
        </p:nvCxnSpPr>
        <p:spPr>
          <a:xfrm flipH="1" flipV="1">
            <a:off x="5794760" y="3746768"/>
            <a:ext cx="1590349" cy="140597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69" idx="4"/>
            <a:endCxn id="69" idx="0"/>
          </p:cNvCxnSpPr>
          <p:nvPr/>
        </p:nvCxnSpPr>
        <p:spPr>
          <a:xfrm flipH="1" flipV="1">
            <a:off x="6455795" y="3131649"/>
            <a:ext cx="1149981" cy="18365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967938" y="1158303"/>
            <a:ext cx="777068" cy="4846821"/>
            <a:chOff x="1967938" y="1158303"/>
            <a:chExt cx="777068" cy="4846821"/>
          </a:xfrm>
        </p:grpSpPr>
        <p:sp>
          <p:nvSpPr>
            <p:cNvPr id="32" name="Oval 31"/>
            <p:cNvSpPr/>
            <p:nvPr/>
          </p:nvSpPr>
          <p:spPr>
            <a:xfrm rot="21094224">
              <a:off x="1967938" y="1158303"/>
              <a:ext cx="777068" cy="48468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3" name="TextBox 82"/>
            <p:cNvSpPr txBox="1"/>
            <p:nvPr/>
          </p:nvSpPr>
          <p:spPr>
            <a:xfrm>
              <a:off x="2128495" y="3300902"/>
              <a:ext cx="504056" cy="369332"/>
            </a:xfrm>
            <a:prstGeom prst="rect">
              <a:avLst/>
            </a:prstGeom>
            <a:noFill/>
          </p:spPr>
          <p:txBody>
            <a:bodyPr wrap="square" rtlCol="0">
              <a:spAutoFit/>
            </a:bodyPr>
            <a:lstStyle/>
            <a:p>
              <a:r>
                <a:rPr lang="en-IN" dirty="0" smtClean="0"/>
                <a:t>S</a:t>
              </a:r>
              <a:endParaRPr lang="en-IN" dirty="0"/>
            </a:p>
          </p:txBody>
        </p:sp>
      </p:grpSp>
      <p:sp>
        <p:nvSpPr>
          <p:cNvPr id="84" name="TextBox 83"/>
          <p:cNvSpPr txBox="1"/>
          <p:nvPr/>
        </p:nvSpPr>
        <p:spPr>
          <a:xfrm>
            <a:off x="2017924" y="2810886"/>
            <a:ext cx="504056" cy="369332"/>
          </a:xfrm>
          <a:prstGeom prst="rect">
            <a:avLst/>
          </a:prstGeom>
          <a:noFill/>
        </p:spPr>
        <p:txBody>
          <a:bodyPr wrap="square" rtlCol="0">
            <a:spAutoFit/>
          </a:bodyPr>
          <a:lstStyle/>
          <a:p>
            <a:r>
              <a:rPr lang="en-IN" dirty="0" smtClean="0"/>
              <a:t>d</a:t>
            </a:r>
            <a:r>
              <a:rPr lang="en-IN" baseline="-25000" dirty="0"/>
              <a:t>2</a:t>
            </a:r>
          </a:p>
        </p:txBody>
      </p:sp>
      <p:sp>
        <p:nvSpPr>
          <p:cNvPr id="85" name="TextBox 84"/>
          <p:cNvSpPr txBox="1"/>
          <p:nvPr/>
        </p:nvSpPr>
        <p:spPr>
          <a:xfrm>
            <a:off x="2008395" y="4033326"/>
            <a:ext cx="504056" cy="369332"/>
          </a:xfrm>
          <a:prstGeom prst="rect">
            <a:avLst/>
          </a:prstGeom>
          <a:noFill/>
        </p:spPr>
        <p:txBody>
          <a:bodyPr wrap="square" rtlCol="0">
            <a:spAutoFit/>
          </a:bodyPr>
          <a:lstStyle/>
          <a:p>
            <a:r>
              <a:rPr lang="en-IN" dirty="0" smtClean="0"/>
              <a:t>d</a:t>
            </a:r>
            <a:r>
              <a:rPr lang="en-IN" baseline="-25000" dirty="0" smtClean="0"/>
              <a:t>1</a:t>
            </a:r>
            <a:endParaRPr lang="en-IN" baseline="-25000" dirty="0"/>
          </a:p>
        </p:txBody>
      </p:sp>
      <p:sp>
        <p:nvSpPr>
          <p:cNvPr id="97" name="TextBox 96"/>
          <p:cNvSpPr txBox="1"/>
          <p:nvPr/>
        </p:nvSpPr>
        <p:spPr>
          <a:xfrm>
            <a:off x="2230266" y="2528538"/>
            <a:ext cx="504056" cy="369332"/>
          </a:xfrm>
          <a:prstGeom prst="rect">
            <a:avLst/>
          </a:prstGeom>
          <a:noFill/>
        </p:spPr>
        <p:txBody>
          <a:bodyPr wrap="square" rtlCol="0">
            <a:spAutoFit/>
          </a:bodyPr>
          <a:lstStyle/>
          <a:p>
            <a:r>
              <a:rPr lang="en-IN" dirty="0" smtClean="0"/>
              <a:t>v</a:t>
            </a:r>
            <a:r>
              <a:rPr lang="en-IN" baseline="-25000" dirty="0" smtClean="0"/>
              <a:t>2</a:t>
            </a:r>
            <a:endParaRPr lang="en-IN" baseline="-25000" dirty="0"/>
          </a:p>
        </p:txBody>
      </p:sp>
      <p:cxnSp>
        <p:nvCxnSpPr>
          <p:cNvPr id="89" name="Straight Connector 88"/>
          <p:cNvCxnSpPr/>
          <p:nvPr/>
        </p:nvCxnSpPr>
        <p:spPr>
          <a:xfrm>
            <a:off x="6516214" y="1975703"/>
            <a:ext cx="39942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6509644" y="2373379"/>
            <a:ext cx="3994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065199" y="1753118"/>
            <a:ext cx="1825330" cy="369332"/>
          </a:xfrm>
          <a:prstGeom prst="rect">
            <a:avLst/>
          </a:prstGeom>
          <a:noFill/>
        </p:spPr>
        <p:txBody>
          <a:bodyPr wrap="square" rtlCol="0">
            <a:spAutoFit/>
          </a:bodyPr>
          <a:lstStyle/>
          <a:p>
            <a:r>
              <a:rPr lang="en-IN" dirty="0" smtClean="0"/>
              <a:t>Delaunay Edges</a:t>
            </a:r>
            <a:endParaRPr lang="en-IN" baseline="-25000" dirty="0"/>
          </a:p>
        </p:txBody>
      </p:sp>
      <p:sp>
        <p:nvSpPr>
          <p:cNvPr id="107" name="TextBox 106"/>
          <p:cNvSpPr txBox="1"/>
          <p:nvPr/>
        </p:nvSpPr>
        <p:spPr>
          <a:xfrm>
            <a:off x="7080714" y="2160369"/>
            <a:ext cx="1825330" cy="369332"/>
          </a:xfrm>
          <a:prstGeom prst="rect">
            <a:avLst/>
          </a:prstGeom>
          <a:noFill/>
        </p:spPr>
        <p:txBody>
          <a:bodyPr wrap="square" rtlCol="0">
            <a:spAutoFit/>
          </a:bodyPr>
          <a:lstStyle/>
          <a:p>
            <a:r>
              <a:rPr lang="en-IN" dirty="0" err="1" smtClean="0"/>
              <a:t>Voronoi</a:t>
            </a:r>
            <a:r>
              <a:rPr lang="en-IN" dirty="0" smtClean="0"/>
              <a:t> Edges</a:t>
            </a:r>
            <a:endParaRPr lang="en-IN" baseline="-25000" dirty="0"/>
          </a:p>
        </p:txBody>
      </p:sp>
      <p:grpSp>
        <p:nvGrpSpPr>
          <p:cNvPr id="91" name="Group 90"/>
          <p:cNvGrpSpPr/>
          <p:nvPr/>
        </p:nvGrpSpPr>
        <p:grpSpPr>
          <a:xfrm>
            <a:off x="5799732" y="3016273"/>
            <a:ext cx="2186012" cy="2186012"/>
            <a:chOff x="6438355" y="3892499"/>
            <a:chExt cx="626844" cy="626844"/>
          </a:xfrm>
        </p:grpSpPr>
        <p:sp>
          <p:nvSpPr>
            <p:cNvPr id="31" name="Oval 30"/>
            <p:cNvSpPr/>
            <p:nvPr/>
          </p:nvSpPr>
          <p:spPr>
            <a:xfrm>
              <a:off x="6438355" y="3892499"/>
              <a:ext cx="626844" cy="6268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5" name="TextBox 114"/>
            <p:cNvSpPr txBox="1"/>
            <p:nvPr/>
          </p:nvSpPr>
          <p:spPr>
            <a:xfrm>
              <a:off x="6974426" y="4409343"/>
              <a:ext cx="86990" cy="105907"/>
            </a:xfrm>
            <a:prstGeom prst="rect">
              <a:avLst/>
            </a:prstGeom>
            <a:noFill/>
          </p:spPr>
          <p:txBody>
            <a:bodyPr wrap="square" rtlCol="0">
              <a:spAutoFit/>
            </a:bodyPr>
            <a:lstStyle/>
            <a:p>
              <a:r>
                <a:rPr lang="en-IN" dirty="0" smtClean="0"/>
                <a:t>C</a:t>
              </a:r>
              <a:endParaRPr lang="en-IN" baseline="-25000" dirty="0"/>
            </a:p>
          </p:txBody>
        </p:sp>
      </p:grpSp>
      <p:grpSp>
        <p:nvGrpSpPr>
          <p:cNvPr id="94" name="Group 93"/>
          <p:cNvGrpSpPr/>
          <p:nvPr/>
        </p:nvGrpSpPr>
        <p:grpSpPr>
          <a:xfrm>
            <a:off x="1709222" y="4495705"/>
            <a:ext cx="339668" cy="369332"/>
            <a:chOff x="4427984" y="3300902"/>
            <a:chExt cx="339668" cy="369332"/>
          </a:xfrm>
        </p:grpSpPr>
        <p:sp>
          <p:nvSpPr>
            <p:cNvPr id="92" name="Oval 91"/>
            <p:cNvSpPr/>
            <p:nvPr/>
          </p:nvSpPr>
          <p:spPr>
            <a:xfrm>
              <a:off x="4427984" y="34400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 name="TextBox 92"/>
            <p:cNvSpPr txBox="1"/>
            <p:nvPr/>
          </p:nvSpPr>
          <p:spPr>
            <a:xfrm>
              <a:off x="4596505" y="3300902"/>
              <a:ext cx="171147" cy="369332"/>
            </a:xfrm>
            <a:prstGeom prst="rect">
              <a:avLst/>
            </a:prstGeom>
            <a:noFill/>
          </p:spPr>
          <p:txBody>
            <a:bodyPr wrap="square" rtlCol="0">
              <a:spAutoFit/>
            </a:bodyPr>
            <a:lstStyle/>
            <a:p>
              <a:r>
                <a:rPr lang="en-IN" dirty="0" smtClean="0"/>
                <a:t>p</a:t>
              </a:r>
              <a:endParaRPr lang="en-IN" dirty="0"/>
            </a:p>
          </p:txBody>
        </p:sp>
      </p:grpSp>
      <p:grpSp>
        <p:nvGrpSpPr>
          <p:cNvPr id="116" name="Group 115"/>
          <p:cNvGrpSpPr/>
          <p:nvPr/>
        </p:nvGrpSpPr>
        <p:grpSpPr>
          <a:xfrm>
            <a:off x="6030360" y="4357356"/>
            <a:ext cx="339668" cy="369332"/>
            <a:chOff x="4427984" y="3300902"/>
            <a:chExt cx="339668" cy="369332"/>
          </a:xfrm>
        </p:grpSpPr>
        <p:sp>
          <p:nvSpPr>
            <p:cNvPr id="117" name="Oval 116"/>
            <p:cNvSpPr/>
            <p:nvPr/>
          </p:nvSpPr>
          <p:spPr>
            <a:xfrm>
              <a:off x="4427984" y="3440068"/>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8" name="TextBox 117"/>
            <p:cNvSpPr txBox="1"/>
            <p:nvPr/>
          </p:nvSpPr>
          <p:spPr>
            <a:xfrm>
              <a:off x="4596505" y="3300902"/>
              <a:ext cx="171147" cy="369332"/>
            </a:xfrm>
            <a:prstGeom prst="rect">
              <a:avLst/>
            </a:prstGeom>
            <a:noFill/>
          </p:spPr>
          <p:txBody>
            <a:bodyPr wrap="square" rtlCol="0">
              <a:spAutoFit/>
            </a:bodyPr>
            <a:lstStyle/>
            <a:p>
              <a:r>
                <a:rPr lang="en-IN" dirty="0" smtClean="0"/>
                <a:t>p</a:t>
              </a:r>
              <a:endParaRPr lang="en-IN" dirty="0"/>
            </a:p>
          </p:txBody>
        </p:sp>
      </p:grpSp>
    </p:spTree>
    <p:extLst>
      <p:ext uri="{BB962C8B-B14F-4D97-AF65-F5344CB8AC3E}">
        <p14:creationId xmlns:p14="http://schemas.microsoft.com/office/powerpoint/2010/main" val="392203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smtClean="0"/>
                  <a:t>Why</a:t>
                </a:r>
                <a:r>
                  <a:rPr lang="en-US" dirty="0">
                    <a:ea typeface="Cambria Math"/>
                  </a:rPr>
                  <a:t> </a:t>
                </a:r>
                <a14:m>
                  <m:oMath xmlns:m="http://schemas.openxmlformats.org/officeDocument/2006/math">
                    <m:r>
                      <a:rPr lang="en-US" i="1">
                        <a:latin typeface="Cambria Math"/>
                        <a:ea typeface="Cambria Math"/>
                      </a:rPr>
                      <m:t>𝛽</m:t>
                    </m:r>
                  </m:oMath>
                </a14:m>
                <a:r>
                  <a:rPr lang="en-US" dirty="0"/>
                  <a:t>-Connection</a:t>
                </a:r>
                <a:r>
                  <a:rPr lang="en-US" dirty="0" smtClean="0"/>
                  <a:t> </a:t>
                </a:r>
                <a:endParaRPr lang="en-IN"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1">
                <a:blip r:embed="rId3"/>
                <a:stretch>
                  <a:fillRect b="-5687"/>
                </a:stretch>
              </a:blipFill>
            </p:spPr>
            <p:txBody>
              <a:bodyPr/>
              <a:lstStyle/>
              <a:p>
                <a:r>
                  <a:rPr lang="en-IN">
                    <a:noFill/>
                  </a:rPr>
                  <a:t> </a:t>
                </a:r>
              </a:p>
            </p:txBody>
          </p:sp>
        </mc:Fallback>
      </mc:AlternateContent>
      <p:sp>
        <p:nvSpPr>
          <p:cNvPr id="3" name="Content Placeholder 2"/>
          <p:cNvSpPr>
            <a:spLocks noGrp="1"/>
          </p:cNvSpPr>
          <p:nvPr>
            <p:ph idx="1"/>
          </p:nvPr>
        </p:nvSpPr>
        <p:spPr/>
        <p:txBody>
          <a:bodyPr>
            <a:normAutofit fontScale="92500" lnSpcReduction="10000"/>
          </a:bodyPr>
          <a:lstStyle/>
          <a:p>
            <a:r>
              <a:rPr lang="en-IN" dirty="0" smtClean="0"/>
              <a:t>Independent of number </a:t>
            </a:r>
            <a:r>
              <a:rPr lang="en-IN" dirty="0"/>
              <a:t>of contours in the slices, their geometries, or their containment hierarchies</a:t>
            </a:r>
          </a:p>
          <a:p>
            <a:r>
              <a:rPr lang="en-IN" dirty="0" smtClean="0"/>
              <a:t>capable </a:t>
            </a:r>
            <a:r>
              <a:rPr lang="en-IN" dirty="0"/>
              <a:t>of generating </a:t>
            </a:r>
            <a:r>
              <a:rPr lang="en-IN" dirty="0" smtClean="0"/>
              <a:t>multiple alternatives </a:t>
            </a:r>
            <a:r>
              <a:rPr lang="en-IN" dirty="0"/>
              <a:t>when establishing region </a:t>
            </a:r>
            <a:r>
              <a:rPr lang="en-IN" dirty="0" smtClean="0"/>
              <a:t>correspondence</a:t>
            </a:r>
          </a:p>
          <a:p>
            <a:r>
              <a:rPr lang="en-IN" dirty="0" smtClean="0"/>
              <a:t>intrinsically </a:t>
            </a:r>
            <a:r>
              <a:rPr lang="en-IN" dirty="0"/>
              <a:t>handles tiling </a:t>
            </a:r>
            <a:r>
              <a:rPr lang="en-IN" dirty="0" smtClean="0"/>
              <a:t>and branching problem</a:t>
            </a:r>
          </a:p>
          <a:p>
            <a:r>
              <a:rPr lang="en-IN" dirty="0" smtClean="0"/>
              <a:t>reconstructed object is </a:t>
            </a:r>
            <a:r>
              <a:rPr lang="en-IN" dirty="0"/>
              <a:t>a </a:t>
            </a:r>
            <a:r>
              <a:rPr lang="en-IN" dirty="0" smtClean="0"/>
              <a:t>manifold</a:t>
            </a:r>
          </a:p>
          <a:p>
            <a:r>
              <a:rPr lang="en-IN" dirty="0" smtClean="0"/>
              <a:t>enables </a:t>
            </a:r>
            <a:r>
              <a:rPr lang="en-IN" dirty="0"/>
              <a:t>a more robust and </a:t>
            </a:r>
            <a:r>
              <a:rPr lang="en-IN" dirty="0" smtClean="0"/>
              <a:t>efficient implementation</a:t>
            </a:r>
            <a:endParaRPr lang="en-IN" dirty="0"/>
          </a:p>
        </p:txBody>
      </p:sp>
    </p:spTree>
    <p:extLst>
      <p:ext uri="{BB962C8B-B14F-4D97-AF65-F5344CB8AC3E}">
        <p14:creationId xmlns:p14="http://schemas.microsoft.com/office/powerpoint/2010/main" val="10628915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14:m>
                  <m:oMath xmlns:m="http://schemas.openxmlformats.org/officeDocument/2006/math">
                    <m:r>
                      <a:rPr lang="en-US" i="1" smtClean="0">
                        <a:latin typeface="Cambria Math"/>
                        <a:ea typeface="Cambria Math"/>
                      </a:rPr>
                      <m:t>𝛽</m:t>
                    </m:r>
                  </m:oMath>
                </a14:m>
                <a:r>
                  <a:rPr lang="en-US" dirty="0" smtClean="0"/>
                  <a:t>-Connection Algorithm (</a:t>
                </a:r>
                <a:r>
                  <a:rPr lang="en-US" dirty="0" err="1" smtClean="0"/>
                  <a:t>Nonato</a:t>
                </a:r>
                <a:r>
                  <a:rPr lang="en-US" dirty="0" smtClean="0"/>
                  <a:t> et al)</a:t>
                </a:r>
                <a:endParaRPr lang="en-IN"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IN">
                    <a:noFill/>
                  </a:rPr>
                  <a:t> </a:t>
                </a:r>
              </a:p>
            </p:txBody>
          </p:sp>
        </mc:Fallback>
      </mc:AlternateContent>
      <p:sp>
        <p:nvSpPr>
          <p:cNvPr id="11" name="Rounded Rectangle 10"/>
          <p:cNvSpPr/>
          <p:nvPr/>
        </p:nvSpPr>
        <p:spPr>
          <a:xfrm>
            <a:off x="3194845" y="1699816"/>
            <a:ext cx="2934327"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Tetrahedron Classification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ounded Rectangle 11"/>
          <p:cNvSpPr/>
          <p:nvPr/>
        </p:nvSpPr>
        <p:spPr>
          <a:xfrm>
            <a:off x="3235352" y="2945312"/>
            <a:ext cx="2853316" cy="41168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𝛽-</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Components Calculation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Rounded Rectangle 12"/>
          <p:cNvSpPr/>
          <p:nvPr/>
        </p:nvSpPr>
        <p:spPr>
          <a:xfrm>
            <a:off x="2879810" y="5517232"/>
            <a:ext cx="3564396" cy="5040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Intra-Component Disconnection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a:xfrm>
            <a:off x="3527884" y="4178300"/>
            <a:ext cx="2268252" cy="6350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Inter-Component Disconnection</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Down Arrow 14"/>
          <p:cNvSpPr/>
          <p:nvPr/>
        </p:nvSpPr>
        <p:spPr>
          <a:xfrm>
            <a:off x="4434272" y="2293441"/>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6" name="Down Arrow 15"/>
          <p:cNvSpPr/>
          <p:nvPr/>
        </p:nvSpPr>
        <p:spPr>
          <a:xfrm>
            <a:off x="4434272" y="3533800"/>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7" name="Down Arrow 16"/>
          <p:cNvSpPr/>
          <p:nvPr/>
        </p:nvSpPr>
        <p:spPr>
          <a:xfrm>
            <a:off x="4434272" y="4901952"/>
            <a:ext cx="455476" cy="54327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Rectangle 9"/>
          <p:cNvSpPr/>
          <p:nvPr/>
        </p:nvSpPr>
        <p:spPr>
          <a:xfrm rot="16200000">
            <a:off x="-886202" y="3539842"/>
            <a:ext cx="446449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
        <p:nvSpPr>
          <p:cNvPr id="18" name="Rectangle 17"/>
          <p:cNvSpPr/>
          <p:nvPr/>
        </p:nvSpPr>
        <p:spPr>
          <a:xfrm rot="16200000">
            <a:off x="5828318" y="3539842"/>
            <a:ext cx="4464496" cy="78444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ln w="18415" cmpd="sng">
                  <a:noFill/>
                  <a:prstDash val="solid"/>
                </a:ln>
                <a:solidFill>
                  <a:srgbClr val="FFFFFF"/>
                </a:solidFill>
                <a:effectLst>
                  <a:outerShdw blurRad="63500" dir="3600000" algn="tl" rotWithShape="0">
                    <a:srgbClr val="000000">
                      <a:alpha val="70000"/>
                    </a:srgbClr>
                  </a:outerShdw>
                </a:effectLst>
              </a:rPr>
              <a:t>Parallel</a:t>
            </a:r>
            <a:endParaRPr lang="en-IN" sz="4000" dirty="0">
              <a:ln w="18415" cmpd="sng">
                <a:no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720576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Tetrahedron Classification</a:t>
            </a:r>
            <a:endParaRPr lang="en-IN" dirty="0"/>
          </a:p>
        </p:txBody>
      </p:sp>
      <p:sp>
        <p:nvSpPr>
          <p:cNvPr id="7" name="Rectangle 6"/>
          <p:cNvSpPr/>
          <p:nvPr/>
        </p:nvSpPr>
        <p:spPr>
          <a:xfrm>
            <a:off x="633340" y="3349232"/>
            <a:ext cx="1008112" cy="369332"/>
          </a:xfrm>
          <a:prstGeom prst="rect">
            <a:avLst/>
          </a:prstGeom>
        </p:spPr>
        <p:txBody>
          <a:bodyPr wrap="square">
            <a:spAutoFit/>
          </a:bodyPr>
          <a:lstStyle/>
          <a:p>
            <a:pPr algn="ctr"/>
            <a:r>
              <a:rPr lang="en-US" dirty="0" smtClean="0"/>
              <a:t>Type I</a:t>
            </a:r>
            <a:endParaRPr lang="en-IN" dirty="0"/>
          </a:p>
        </p:txBody>
      </p:sp>
      <p:pic>
        <p:nvPicPr>
          <p:cNvPr id="15365" name="Picture 5" descr="J:\thesis\images\png\classification-exter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2609" y="1852679"/>
            <a:ext cx="2505618" cy="132696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J:\thesis\images\png\classification-intern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815762"/>
            <a:ext cx="2529035" cy="1397214"/>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J:\thesis\images\png\classification-redunda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368" y="3951788"/>
            <a:ext cx="2589378" cy="138631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J:\thesis\images\png\classification-reverseexterna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283" y="3907968"/>
            <a:ext cx="2533608" cy="1473955"/>
          </a:xfrm>
          <a:prstGeom prst="rect">
            <a:avLst/>
          </a:prstGeom>
          <a:noFill/>
          <a:extLst>
            <a:ext uri="{909E8E84-426E-40DD-AFC4-6F175D3DCCD1}">
              <a14:hiddenFill xmlns:a14="http://schemas.microsoft.com/office/drawing/2010/main">
                <a:solidFill>
                  <a:srgbClr val="FFFFFF"/>
                </a:solidFill>
              </a14:hiddenFill>
            </a:ext>
          </a:extLst>
        </p:spPr>
      </p:pic>
      <p:pic>
        <p:nvPicPr>
          <p:cNvPr id="15369" name="Picture 9" descr="J:\thesis\images\png\classification-reverseinter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82945" y="3954868"/>
            <a:ext cx="2629215" cy="138631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431736" y="3338316"/>
            <a:ext cx="1008112" cy="369332"/>
          </a:xfrm>
          <a:prstGeom prst="rect">
            <a:avLst/>
          </a:prstGeom>
        </p:spPr>
        <p:txBody>
          <a:bodyPr wrap="square">
            <a:spAutoFit/>
          </a:bodyPr>
          <a:lstStyle/>
          <a:p>
            <a:pPr algn="ctr"/>
            <a:r>
              <a:rPr lang="en-US" dirty="0" smtClean="0"/>
              <a:t>External</a:t>
            </a:r>
            <a:endParaRPr lang="en-IN" dirty="0"/>
          </a:p>
        </p:txBody>
      </p:sp>
      <p:sp>
        <p:nvSpPr>
          <p:cNvPr id="16" name="Rectangle 15"/>
          <p:cNvSpPr/>
          <p:nvPr/>
        </p:nvSpPr>
        <p:spPr>
          <a:xfrm>
            <a:off x="1035980" y="5577780"/>
            <a:ext cx="1278265" cy="369332"/>
          </a:xfrm>
          <a:prstGeom prst="rect">
            <a:avLst/>
          </a:prstGeom>
        </p:spPr>
        <p:txBody>
          <a:bodyPr wrap="square">
            <a:spAutoFit/>
          </a:bodyPr>
          <a:lstStyle/>
          <a:p>
            <a:pPr algn="ctr"/>
            <a:r>
              <a:rPr lang="en-US" dirty="0" smtClean="0"/>
              <a:t>Redundant</a:t>
            </a:r>
            <a:endParaRPr lang="en-IN" dirty="0"/>
          </a:p>
        </p:txBody>
      </p:sp>
      <p:sp>
        <p:nvSpPr>
          <p:cNvPr id="17" name="Rectangle 16"/>
          <p:cNvSpPr/>
          <p:nvPr/>
        </p:nvSpPr>
        <p:spPr>
          <a:xfrm>
            <a:off x="3766874" y="5567560"/>
            <a:ext cx="1861356" cy="369332"/>
          </a:xfrm>
          <a:prstGeom prst="rect">
            <a:avLst/>
          </a:prstGeom>
        </p:spPr>
        <p:txBody>
          <a:bodyPr wrap="square">
            <a:spAutoFit/>
          </a:bodyPr>
          <a:lstStyle/>
          <a:p>
            <a:pPr algn="ctr"/>
            <a:r>
              <a:rPr lang="en-US" dirty="0" smtClean="0"/>
              <a:t>Reverse Internal</a:t>
            </a:r>
            <a:endParaRPr lang="en-IN" dirty="0"/>
          </a:p>
        </p:txBody>
      </p:sp>
      <p:sp>
        <p:nvSpPr>
          <p:cNvPr id="18" name="Rectangle 17"/>
          <p:cNvSpPr/>
          <p:nvPr/>
        </p:nvSpPr>
        <p:spPr>
          <a:xfrm>
            <a:off x="6779409" y="5567560"/>
            <a:ext cx="1861356" cy="369332"/>
          </a:xfrm>
          <a:prstGeom prst="rect">
            <a:avLst/>
          </a:prstGeom>
        </p:spPr>
        <p:txBody>
          <a:bodyPr wrap="square">
            <a:spAutoFit/>
          </a:bodyPr>
          <a:lstStyle/>
          <a:p>
            <a:pPr algn="ctr"/>
            <a:r>
              <a:rPr lang="en-US" dirty="0" smtClean="0"/>
              <a:t>Reverse External</a:t>
            </a:r>
            <a:endParaRPr lang="en-IN" dirty="0"/>
          </a:p>
        </p:txBody>
      </p:sp>
      <p:grpSp>
        <p:nvGrpSpPr>
          <p:cNvPr id="3" name="Group 2"/>
          <p:cNvGrpSpPr/>
          <p:nvPr/>
        </p:nvGrpSpPr>
        <p:grpSpPr>
          <a:xfrm>
            <a:off x="179512" y="1870607"/>
            <a:ext cx="1977912" cy="1275909"/>
            <a:chOff x="423888" y="1875791"/>
            <a:chExt cx="2553472" cy="1647191"/>
          </a:xfrm>
        </p:grpSpPr>
        <p:grpSp>
          <p:nvGrpSpPr>
            <p:cNvPr id="13" name="Group 12"/>
            <p:cNvGrpSpPr/>
            <p:nvPr/>
          </p:nvGrpSpPr>
          <p:grpSpPr>
            <a:xfrm>
              <a:off x="899503" y="2107566"/>
              <a:ext cx="1666240" cy="1310005"/>
              <a:chOff x="475886" y="231775"/>
              <a:chExt cx="1667431" cy="1311271"/>
            </a:xfrm>
          </p:grpSpPr>
          <p:sp>
            <p:nvSpPr>
              <p:cNvPr id="22" name="Right Triangle 70"/>
              <p:cNvSpPr/>
              <p:nvPr/>
            </p:nvSpPr>
            <p:spPr>
              <a:xfrm>
                <a:off x="1178709" y="231776"/>
                <a:ext cx="964608" cy="131126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685853 w 685853"/>
                  <a:gd name="connsiteY0" fmla="*/ 0 h 1066784"/>
                  <a:gd name="connsiteX1" fmla="*/ 0 w 685853"/>
                  <a:gd name="connsiteY1" fmla="*/ 219050 h 1066784"/>
                  <a:gd name="connsiteX2" fmla="*/ 180297 w 685853"/>
                  <a:gd name="connsiteY2" fmla="*/ 1066784 h 1066784"/>
                  <a:gd name="connsiteX3" fmla="*/ 685853 w 685853"/>
                  <a:gd name="connsiteY3" fmla="*/ 0 h 1066784"/>
                  <a:gd name="connsiteX0" fmla="*/ 1380617 w 1380617"/>
                  <a:gd name="connsiteY0" fmla="*/ 1092158 h 1092158"/>
                  <a:gd name="connsiteX1" fmla="*/ 0 w 1380617"/>
                  <a:gd name="connsiteY1" fmla="*/ 0 h 1092158"/>
                  <a:gd name="connsiteX2" fmla="*/ 180297 w 1380617"/>
                  <a:gd name="connsiteY2" fmla="*/ 847734 h 1092158"/>
                  <a:gd name="connsiteX3" fmla="*/ 1380617 w 1380617"/>
                  <a:gd name="connsiteY3" fmla="*/ 1092158 h 1092158"/>
                  <a:gd name="connsiteX0" fmla="*/ 1380617 w 1380617"/>
                  <a:gd name="connsiteY0" fmla="*/ 1092158 h 1092158"/>
                  <a:gd name="connsiteX1" fmla="*/ 0 w 1380617"/>
                  <a:gd name="connsiteY1" fmla="*/ 0 h 1092158"/>
                  <a:gd name="connsiteX2" fmla="*/ 924347 w 1380617"/>
                  <a:gd name="connsiteY2" fmla="*/ 717048 h 1092158"/>
                  <a:gd name="connsiteX3" fmla="*/ 1380617 w 1380617"/>
                  <a:gd name="connsiteY3" fmla="*/ 1092158 h 1092158"/>
                  <a:gd name="connsiteX0" fmla="*/ 1380617 w 1380617"/>
                  <a:gd name="connsiteY0" fmla="*/ 1092158 h 1092158"/>
                  <a:gd name="connsiteX1" fmla="*/ 0 w 1380617"/>
                  <a:gd name="connsiteY1" fmla="*/ 0 h 1092158"/>
                  <a:gd name="connsiteX2" fmla="*/ 686232 w 1380617"/>
                  <a:gd name="connsiteY2" fmla="*/ 930897 h 1092158"/>
                  <a:gd name="connsiteX3" fmla="*/ 1380617 w 1380617"/>
                  <a:gd name="connsiteY3" fmla="*/ 1092158 h 1092158"/>
                  <a:gd name="connsiteX0" fmla="*/ 694385 w 694385"/>
                  <a:gd name="connsiteY0" fmla="*/ 1311207 h 1311207"/>
                  <a:gd name="connsiteX1" fmla="*/ 0 w 694385"/>
                  <a:gd name="connsiteY1" fmla="*/ 0 h 1311207"/>
                  <a:gd name="connsiteX2" fmla="*/ 0 w 694385"/>
                  <a:gd name="connsiteY2" fmla="*/ 1149946 h 1311207"/>
                  <a:gd name="connsiteX3" fmla="*/ 694385 w 694385"/>
                  <a:gd name="connsiteY3" fmla="*/ 1311207 h 1311207"/>
                  <a:gd name="connsiteX0" fmla="*/ 694385 w 694385"/>
                  <a:gd name="connsiteY0" fmla="*/ 1311207 h 1311207"/>
                  <a:gd name="connsiteX1" fmla="*/ 0 w 694385"/>
                  <a:gd name="connsiteY1" fmla="*/ 0 h 1311207"/>
                  <a:gd name="connsiteX2" fmla="*/ 230912 w 694385"/>
                  <a:gd name="connsiteY2" fmla="*/ 900455 h 1311207"/>
                  <a:gd name="connsiteX3" fmla="*/ 694385 w 694385"/>
                  <a:gd name="connsiteY3" fmla="*/ 1311207 h 1311207"/>
                  <a:gd name="connsiteX0" fmla="*/ 694385 w 694385"/>
                  <a:gd name="connsiteY0" fmla="*/ 1311207 h 1311207"/>
                  <a:gd name="connsiteX1" fmla="*/ 0 w 694385"/>
                  <a:gd name="connsiteY1" fmla="*/ 0 h 1311207"/>
                  <a:gd name="connsiteX2" fmla="*/ 588724 w 694385"/>
                  <a:gd name="connsiteY2" fmla="*/ 731245 h 1311207"/>
                  <a:gd name="connsiteX3" fmla="*/ 694385 w 694385"/>
                  <a:gd name="connsiteY3" fmla="*/ 1311207 h 1311207"/>
                  <a:gd name="connsiteX0" fmla="*/ 694385 w 694385"/>
                  <a:gd name="connsiteY0" fmla="*/ 1311207 h 1311207"/>
                  <a:gd name="connsiteX1" fmla="*/ 0 w 694385"/>
                  <a:gd name="connsiteY1" fmla="*/ 0 h 1311207"/>
                  <a:gd name="connsiteX2" fmla="*/ 249944 w 694385"/>
                  <a:gd name="connsiteY2" fmla="*/ 921608 h 1311207"/>
                  <a:gd name="connsiteX3" fmla="*/ 694385 w 694385"/>
                  <a:gd name="connsiteY3" fmla="*/ 1311207 h 1311207"/>
                </a:gdLst>
                <a:ahLst/>
                <a:cxnLst>
                  <a:cxn ang="0">
                    <a:pos x="connsiteX0" y="connsiteY0"/>
                  </a:cxn>
                  <a:cxn ang="0">
                    <a:pos x="connsiteX1" y="connsiteY1"/>
                  </a:cxn>
                  <a:cxn ang="0">
                    <a:pos x="connsiteX2" y="connsiteY2"/>
                  </a:cxn>
                  <a:cxn ang="0">
                    <a:pos x="connsiteX3" y="connsiteY3"/>
                  </a:cxn>
                </a:cxnLst>
                <a:rect l="l" t="t" r="r" b="b"/>
                <a:pathLst>
                  <a:path w="694385" h="1311207">
                    <a:moveTo>
                      <a:pt x="694385" y="1311207"/>
                    </a:moveTo>
                    <a:lnTo>
                      <a:pt x="0" y="0"/>
                    </a:lnTo>
                    <a:lnTo>
                      <a:pt x="249944" y="921608"/>
                    </a:lnTo>
                    <a:lnTo>
                      <a:pt x="694385" y="1311207"/>
                    </a:lnTo>
                    <a:close/>
                  </a:path>
                </a:pathLst>
              </a:cu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nvGrpSpPr>
              <p:cNvPr id="23" name="Group 22"/>
              <p:cNvGrpSpPr/>
              <p:nvPr/>
            </p:nvGrpSpPr>
            <p:grpSpPr>
              <a:xfrm>
                <a:off x="475886" y="231775"/>
                <a:ext cx="1667431" cy="1311271"/>
                <a:chOff x="475886" y="231775"/>
                <a:chExt cx="1667431" cy="1311271"/>
              </a:xfrm>
            </p:grpSpPr>
            <p:sp>
              <p:nvSpPr>
                <p:cNvPr id="24" name="Right Triangle 70"/>
                <p:cNvSpPr/>
                <p:nvPr/>
              </p:nvSpPr>
              <p:spPr>
                <a:xfrm>
                  <a:off x="475886" y="231775"/>
                  <a:ext cx="1048756" cy="106683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1200322 w 1200322"/>
                    <a:gd name="connsiteY0" fmla="*/ 1311208 h 1311208"/>
                    <a:gd name="connsiteX1" fmla="*/ 505935 w 1200322"/>
                    <a:gd name="connsiteY1" fmla="*/ 0 h 1311208"/>
                    <a:gd name="connsiteX2" fmla="*/ 0 w 1200322"/>
                    <a:gd name="connsiteY2" fmla="*/ 1066784 h 1311208"/>
                    <a:gd name="connsiteX3" fmla="*/ 1200322 w 1200322"/>
                    <a:gd name="connsiteY3" fmla="*/ 1311208 h 1311208"/>
                    <a:gd name="connsiteX0" fmla="*/ 754960 w 754960"/>
                    <a:gd name="connsiteY0" fmla="*/ 930483 h 1066784"/>
                    <a:gd name="connsiteX1" fmla="*/ 505935 w 754960"/>
                    <a:gd name="connsiteY1" fmla="*/ 0 h 1066784"/>
                    <a:gd name="connsiteX2" fmla="*/ 0 w 754960"/>
                    <a:gd name="connsiteY2" fmla="*/ 1066784 h 1066784"/>
                    <a:gd name="connsiteX3" fmla="*/ 754960 w 754960"/>
                    <a:gd name="connsiteY3" fmla="*/ 930483 h 1066784"/>
                  </a:gdLst>
                  <a:ahLst/>
                  <a:cxnLst>
                    <a:cxn ang="0">
                      <a:pos x="connsiteX0" y="connsiteY0"/>
                    </a:cxn>
                    <a:cxn ang="0">
                      <a:pos x="connsiteX1" y="connsiteY1"/>
                    </a:cxn>
                    <a:cxn ang="0">
                      <a:pos x="connsiteX2" y="connsiteY2"/>
                    </a:cxn>
                    <a:cxn ang="0">
                      <a:pos x="connsiteX3" y="connsiteY3"/>
                    </a:cxn>
                  </a:cxnLst>
                  <a:rect l="l" t="t" r="r" b="b"/>
                  <a:pathLst>
                    <a:path w="754960" h="1066784">
                      <a:moveTo>
                        <a:pt x="754960" y="930483"/>
                      </a:moveTo>
                      <a:lnTo>
                        <a:pt x="505935" y="0"/>
                      </a:lnTo>
                      <a:lnTo>
                        <a:pt x="0" y="1066784"/>
                      </a:lnTo>
                      <a:lnTo>
                        <a:pt x="754960" y="930483"/>
                      </a:lnTo>
                      <a:close/>
                    </a:path>
                  </a:pathLst>
                </a:custGeom>
                <a:solidFill>
                  <a:srgbClr val="00B0F0">
                    <a:alpha val="74902"/>
                  </a:srgb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5" name="Right Triangle 70"/>
                <p:cNvSpPr/>
                <p:nvPr/>
              </p:nvSpPr>
              <p:spPr>
                <a:xfrm>
                  <a:off x="476257" y="231776"/>
                  <a:ext cx="1667060" cy="1311270"/>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1613731 w 1613731"/>
                    <a:gd name="connsiteY0" fmla="*/ 1092158 h 1092158"/>
                    <a:gd name="connsiteX1" fmla="*/ 233112 w 1613731"/>
                    <a:gd name="connsiteY1" fmla="*/ 0 h 1092158"/>
                    <a:gd name="connsiteX2" fmla="*/ 0 w 1613731"/>
                    <a:gd name="connsiteY2" fmla="*/ 552424 h 1092158"/>
                    <a:gd name="connsiteX3" fmla="*/ 1613731 w 1613731"/>
                    <a:gd name="connsiteY3" fmla="*/ 1092158 h 1092158"/>
                    <a:gd name="connsiteX0" fmla="*/ 1613731 w 1613731"/>
                    <a:gd name="connsiteY0" fmla="*/ 758784 h 758784"/>
                    <a:gd name="connsiteX1" fmla="*/ 685854 w 1613731"/>
                    <a:gd name="connsiteY1" fmla="*/ 0 h 758784"/>
                    <a:gd name="connsiteX2" fmla="*/ 0 w 1613731"/>
                    <a:gd name="connsiteY2" fmla="*/ 219050 h 758784"/>
                    <a:gd name="connsiteX3" fmla="*/ 1613731 w 1613731"/>
                    <a:gd name="connsiteY3" fmla="*/ 758784 h 758784"/>
                    <a:gd name="connsiteX0" fmla="*/ 1380619 w 1380619"/>
                    <a:gd name="connsiteY0" fmla="*/ 1311210 h 1311210"/>
                    <a:gd name="connsiteX1" fmla="*/ 685854 w 1380619"/>
                    <a:gd name="connsiteY1" fmla="*/ 0 h 1311210"/>
                    <a:gd name="connsiteX2" fmla="*/ 0 w 1380619"/>
                    <a:gd name="connsiteY2" fmla="*/ 219050 h 1311210"/>
                    <a:gd name="connsiteX3" fmla="*/ 1380619 w 1380619"/>
                    <a:gd name="connsiteY3" fmla="*/ 1311210 h 1311210"/>
                    <a:gd name="connsiteX0" fmla="*/ 1200054 w 1200054"/>
                    <a:gd name="connsiteY0" fmla="*/ 1311210 h 1311210"/>
                    <a:gd name="connsiteX1" fmla="*/ 505289 w 1200054"/>
                    <a:gd name="connsiteY1" fmla="*/ 0 h 1311210"/>
                    <a:gd name="connsiteX2" fmla="*/ 0 w 1200054"/>
                    <a:gd name="connsiteY2" fmla="*/ 1066784 h 1311210"/>
                    <a:gd name="connsiteX3" fmla="*/ 1200054 w 1200054"/>
                    <a:gd name="connsiteY3" fmla="*/ 1311210 h 1311210"/>
                  </a:gdLst>
                  <a:ahLst/>
                  <a:cxnLst>
                    <a:cxn ang="0">
                      <a:pos x="connsiteX0" y="connsiteY0"/>
                    </a:cxn>
                    <a:cxn ang="0">
                      <a:pos x="connsiteX1" y="connsiteY1"/>
                    </a:cxn>
                    <a:cxn ang="0">
                      <a:pos x="connsiteX2" y="connsiteY2"/>
                    </a:cxn>
                    <a:cxn ang="0">
                      <a:pos x="connsiteX3" y="connsiteY3"/>
                    </a:cxn>
                  </a:cxnLst>
                  <a:rect l="l" t="t" r="r" b="b"/>
                  <a:pathLst>
                    <a:path w="1200054" h="1311210">
                      <a:moveTo>
                        <a:pt x="1200054" y="1311210"/>
                      </a:moveTo>
                      <a:lnTo>
                        <a:pt x="505289" y="0"/>
                      </a:lnTo>
                      <a:lnTo>
                        <a:pt x="0" y="1066784"/>
                      </a:lnTo>
                      <a:lnTo>
                        <a:pt x="1200054" y="1311210"/>
                      </a:lnTo>
                      <a:close/>
                    </a:path>
                  </a:pathLst>
                </a:custGeom>
                <a:solidFill>
                  <a:schemeClr val="accent6">
                    <a:alpha val="74902"/>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14" name="Group 13"/>
            <p:cNvGrpSpPr/>
            <p:nvPr/>
          </p:nvGrpSpPr>
          <p:grpSpPr>
            <a:xfrm>
              <a:off x="423888" y="1875791"/>
              <a:ext cx="2553472" cy="1647191"/>
              <a:chOff x="0" y="0"/>
              <a:chExt cx="2554558" cy="1647825"/>
            </a:xfrm>
          </p:grpSpPr>
          <p:sp>
            <p:nvSpPr>
              <p:cNvPr id="19" name="Regular Pentagon 18"/>
              <p:cNvSpPr/>
              <p:nvPr/>
            </p:nvSpPr>
            <p:spPr>
              <a:xfrm>
                <a:off x="0" y="0"/>
                <a:ext cx="1178545"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0" name="Regular Pentagon 19"/>
              <p:cNvSpPr/>
              <p:nvPr/>
            </p:nvSpPr>
            <p:spPr>
              <a:xfrm>
                <a:off x="476249" y="1047750"/>
                <a:ext cx="2078309" cy="60007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4" name="Group 3"/>
          <p:cNvGrpSpPr/>
          <p:nvPr/>
        </p:nvGrpSpPr>
        <p:grpSpPr>
          <a:xfrm>
            <a:off x="1961380" y="1870607"/>
            <a:ext cx="1969693" cy="1270361"/>
            <a:chOff x="3097530" y="2605405"/>
            <a:chExt cx="2553968" cy="1647191"/>
          </a:xfrm>
        </p:grpSpPr>
        <p:grpSp>
          <p:nvGrpSpPr>
            <p:cNvPr id="26" name="Group 25"/>
            <p:cNvGrpSpPr/>
            <p:nvPr/>
          </p:nvGrpSpPr>
          <p:grpSpPr>
            <a:xfrm>
              <a:off x="4060189" y="2837180"/>
              <a:ext cx="1591309" cy="1072515"/>
              <a:chOff x="962817" y="231776"/>
              <a:chExt cx="1592213" cy="1073507"/>
            </a:xfrm>
          </p:grpSpPr>
          <p:sp>
            <p:nvSpPr>
              <p:cNvPr id="31" name="Right Triangle 70"/>
              <p:cNvSpPr/>
              <p:nvPr/>
            </p:nvSpPr>
            <p:spPr>
              <a:xfrm>
                <a:off x="1178709" y="231776"/>
                <a:ext cx="1376320" cy="1073506"/>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685853 w 685853"/>
                  <a:gd name="connsiteY0" fmla="*/ 0 h 1066784"/>
                  <a:gd name="connsiteX1" fmla="*/ 0 w 685853"/>
                  <a:gd name="connsiteY1" fmla="*/ 219050 h 1066784"/>
                  <a:gd name="connsiteX2" fmla="*/ 180297 w 685853"/>
                  <a:gd name="connsiteY2" fmla="*/ 1066784 h 1066784"/>
                  <a:gd name="connsiteX3" fmla="*/ 685853 w 685853"/>
                  <a:gd name="connsiteY3" fmla="*/ 0 h 1066784"/>
                  <a:gd name="connsiteX0" fmla="*/ 1380617 w 1380617"/>
                  <a:gd name="connsiteY0" fmla="*/ 1092158 h 1092158"/>
                  <a:gd name="connsiteX1" fmla="*/ 0 w 1380617"/>
                  <a:gd name="connsiteY1" fmla="*/ 0 h 1092158"/>
                  <a:gd name="connsiteX2" fmla="*/ 180297 w 1380617"/>
                  <a:gd name="connsiteY2" fmla="*/ 847734 h 1092158"/>
                  <a:gd name="connsiteX3" fmla="*/ 1380617 w 1380617"/>
                  <a:gd name="connsiteY3" fmla="*/ 1092158 h 1092158"/>
                  <a:gd name="connsiteX0" fmla="*/ 1380617 w 1380617"/>
                  <a:gd name="connsiteY0" fmla="*/ 1092158 h 1092158"/>
                  <a:gd name="connsiteX1" fmla="*/ 0 w 1380617"/>
                  <a:gd name="connsiteY1" fmla="*/ 0 h 1092158"/>
                  <a:gd name="connsiteX2" fmla="*/ 924347 w 1380617"/>
                  <a:gd name="connsiteY2" fmla="*/ 717048 h 1092158"/>
                  <a:gd name="connsiteX3" fmla="*/ 1380617 w 1380617"/>
                  <a:gd name="connsiteY3" fmla="*/ 1092158 h 1092158"/>
                  <a:gd name="connsiteX0" fmla="*/ 1380617 w 1380617"/>
                  <a:gd name="connsiteY0" fmla="*/ 1092158 h 1092158"/>
                  <a:gd name="connsiteX1" fmla="*/ 0 w 1380617"/>
                  <a:gd name="connsiteY1" fmla="*/ 0 h 1092158"/>
                  <a:gd name="connsiteX2" fmla="*/ 686232 w 1380617"/>
                  <a:gd name="connsiteY2" fmla="*/ 930897 h 1092158"/>
                  <a:gd name="connsiteX3" fmla="*/ 1380617 w 1380617"/>
                  <a:gd name="connsiteY3" fmla="*/ 1092158 h 1092158"/>
                  <a:gd name="connsiteX0" fmla="*/ 694385 w 694385"/>
                  <a:gd name="connsiteY0" fmla="*/ 1311207 h 1311207"/>
                  <a:gd name="connsiteX1" fmla="*/ 0 w 694385"/>
                  <a:gd name="connsiteY1" fmla="*/ 0 h 1311207"/>
                  <a:gd name="connsiteX2" fmla="*/ 0 w 694385"/>
                  <a:gd name="connsiteY2" fmla="*/ 1149946 h 1311207"/>
                  <a:gd name="connsiteX3" fmla="*/ 694385 w 694385"/>
                  <a:gd name="connsiteY3" fmla="*/ 1311207 h 1311207"/>
                  <a:gd name="connsiteX0" fmla="*/ 694385 w 694385"/>
                  <a:gd name="connsiteY0" fmla="*/ 1311207 h 1311207"/>
                  <a:gd name="connsiteX1" fmla="*/ 0 w 694385"/>
                  <a:gd name="connsiteY1" fmla="*/ 0 h 1311207"/>
                  <a:gd name="connsiteX2" fmla="*/ 230912 w 694385"/>
                  <a:gd name="connsiteY2" fmla="*/ 900455 h 1311207"/>
                  <a:gd name="connsiteX3" fmla="*/ 694385 w 694385"/>
                  <a:gd name="connsiteY3" fmla="*/ 1311207 h 1311207"/>
                  <a:gd name="connsiteX0" fmla="*/ 694385 w 694385"/>
                  <a:gd name="connsiteY0" fmla="*/ 1311207 h 1311207"/>
                  <a:gd name="connsiteX1" fmla="*/ 0 w 694385"/>
                  <a:gd name="connsiteY1" fmla="*/ 0 h 1311207"/>
                  <a:gd name="connsiteX2" fmla="*/ 588724 w 694385"/>
                  <a:gd name="connsiteY2" fmla="*/ 731245 h 1311207"/>
                  <a:gd name="connsiteX3" fmla="*/ 694385 w 694385"/>
                  <a:gd name="connsiteY3" fmla="*/ 1311207 h 1311207"/>
                  <a:gd name="connsiteX0" fmla="*/ 694385 w 694385"/>
                  <a:gd name="connsiteY0" fmla="*/ 1311207 h 1311207"/>
                  <a:gd name="connsiteX1" fmla="*/ 0 w 694385"/>
                  <a:gd name="connsiteY1" fmla="*/ 0 h 1311207"/>
                  <a:gd name="connsiteX2" fmla="*/ 249944 w 694385"/>
                  <a:gd name="connsiteY2" fmla="*/ 921608 h 1311207"/>
                  <a:gd name="connsiteX3" fmla="*/ 694385 w 694385"/>
                  <a:gd name="connsiteY3" fmla="*/ 1311207 h 1311207"/>
                  <a:gd name="connsiteX0" fmla="*/ 580057 w 580057"/>
                  <a:gd name="connsiteY0" fmla="*/ 224885 h 921608"/>
                  <a:gd name="connsiteX1" fmla="*/ 0 w 580057"/>
                  <a:gd name="connsiteY1" fmla="*/ 0 h 921608"/>
                  <a:gd name="connsiteX2" fmla="*/ 249944 w 580057"/>
                  <a:gd name="connsiteY2" fmla="*/ 921608 h 921608"/>
                  <a:gd name="connsiteX3" fmla="*/ 580057 w 580057"/>
                  <a:gd name="connsiteY3" fmla="*/ 224885 h 921608"/>
                  <a:gd name="connsiteX0" fmla="*/ 580057 w 580057"/>
                  <a:gd name="connsiteY0" fmla="*/ 215828 h 921608"/>
                  <a:gd name="connsiteX1" fmla="*/ 0 w 580057"/>
                  <a:gd name="connsiteY1" fmla="*/ 0 h 921608"/>
                  <a:gd name="connsiteX2" fmla="*/ 249944 w 580057"/>
                  <a:gd name="connsiteY2" fmla="*/ 921608 h 921608"/>
                  <a:gd name="connsiteX3" fmla="*/ 580057 w 580057"/>
                  <a:gd name="connsiteY3" fmla="*/ 215828 h 921608"/>
                  <a:gd name="connsiteX0" fmla="*/ 990763 w 990763"/>
                  <a:gd name="connsiteY0" fmla="*/ 1073456 h 1073456"/>
                  <a:gd name="connsiteX1" fmla="*/ 0 w 990763"/>
                  <a:gd name="connsiteY1" fmla="*/ 0 h 1073456"/>
                  <a:gd name="connsiteX2" fmla="*/ 249944 w 990763"/>
                  <a:gd name="connsiteY2" fmla="*/ 921608 h 1073456"/>
                  <a:gd name="connsiteX3" fmla="*/ 990763 w 990763"/>
                  <a:gd name="connsiteY3" fmla="*/ 1073456 h 1073456"/>
                </a:gdLst>
                <a:ahLst/>
                <a:cxnLst>
                  <a:cxn ang="0">
                    <a:pos x="connsiteX0" y="connsiteY0"/>
                  </a:cxn>
                  <a:cxn ang="0">
                    <a:pos x="connsiteX1" y="connsiteY1"/>
                  </a:cxn>
                  <a:cxn ang="0">
                    <a:pos x="connsiteX2" y="connsiteY2"/>
                  </a:cxn>
                  <a:cxn ang="0">
                    <a:pos x="connsiteX3" y="connsiteY3"/>
                  </a:cxn>
                </a:cxnLst>
                <a:rect l="l" t="t" r="r" b="b"/>
                <a:pathLst>
                  <a:path w="990763" h="1073456">
                    <a:moveTo>
                      <a:pt x="990763" y="1073456"/>
                    </a:moveTo>
                    <a:lnTo>
                      <a:pt x="0" y="0"/>
                    </a:lnTo>
                    <a:lnTo>
                      <a:pt x="249944" y="921608"/>
                    </a:lnTo>
                    <a:lnTo>
                      <a:pt x="990763" y="1073456"/>
                    </a:lnTo>
                    <a:close/>
                  </a:path>
                </a:pathLst>
              </a:cu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nvGrpSpPr>
              <p:cNvPr id="32" name="Group 31"/>
              <p:cNvGrpSpPr/>
              <p:nvPr/>
            </p:nvGrpSpPr>
            <p:grpSpPr>
              <a:xfrm>
                <a:off x="962817" y="231776"/>
                <a:ext cx="1592213" cy="1073507"/>
                <a:chOff x="962817" y="231776"/>
                <a:chExt cx="1592213" cy="1073507"/>
              </a:xfrm>
            </p:grpSpPr>
            <p:sp>
              <p:nvSpPr>
                <p:cNvPr id="33" name="Right Triangle 70"/>
                <p:cNvSpPr/>
                <p:nvPr/>
              </p:nvSpPr>
              <p:spPr>
                <a:xfrm>
                  <a:off x="962819" y="456231"/>
                  <a:ext cx="1592211" cy="84905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1200322 w 1200322"/>
                    <a:gd name="connsiteY0" fmla="*/ 1311208 h 1311208"/>
                    <a:gd name="connsiteX1" fmla="*/ 505935 w 1200322"/>
                    <a:gd name="connsiteY1" fmla="*/ 0 h 1311208"/>
                    <a:gd name="connsiteX2" fmla="*/ 0 w 1200322"/>
                    <a:gd name="connsiteY2" fmla="*/ 1066784 h 1311208"/>
                    <a:gd name="connsiteX3" fmla="*/ 1200322 w 1200322"/>
                    <a:gd name="connsiteY3" fmla="*/ 1311208 h 1311208"/>
                    <a:gd name="connsiteX0" fmla="*/ 754960 w 754960"/>
                    <a:gd name="connsiteY0" fmla="*/ 930483 h 1066784"/>
                    <a:gd name="connsiteX1" fmla="*/ 505935 w 754960"/>
                    <a:gd name="connsiteY1" fmla="*/ 0 h 1066784"/>
                    <a:gd name="connsiteX2" fmla="*/ 0 w 754960"/>
                    <a:gd name="connsiteY2" fmla="*/ 1066784 h 1066784"/>
                    <a:gd name="connsiteX3" fmla="*/ 754960 w 754960"/>
                    <a:gd name="connsiteY3" fmla="*/ 930483 h 1066784"/>
                    <a:gd name="connsiteX0" fmla="*/ 754960 w 754960"/>
                    <a:gd name="connsiteY0" fmla="*/ 706038 h 842339"/>
                    <a:gd name="connsiteX1" fmla="*/ 350524 w 754960"/>
                    <a:gd name="connsiteY1" fmla="*/ 0 h 842339"/>
                    <a:gd name="connsiteX2" fmla="*/ 0 w 754960"/>
                    <a:gd name="connsiteY2" fmla="*/ 842339 h 842339"/>
                    <a:gd name="connsiteX3" fmla="*/ 754960 w 754960"/>
                    <a:gd name="connsiteY3" fmla="*/ 706038 h 842339"/>
                    <a:gd name="connsiteX0" fmla="*/ 404436 w 735468"/>
                    <a:gd name="connsiteY0" fmla="*/ 706039 h 706039"/>
                    <a:gd name="connsiteX1" fmla="*/ 0 w 735468"/>
                    <a:gd name="connsiteY1" fmla="*/ 1 h 706039"/>
                    <a:gd name="connsiteX2" fmla="*/ 735468 w 735468"/>
                    <a:gd name="connsiteY2" fmla="*/ 0 h 706039"/>
                    <a:gd name="connsiteX3" fmla="*/ 404436 w 735468"/>
                    <a:gd name="connsiteY3" fmla="*/ 706039 h 706039"/>
                    <a:gd name="connsiteX0" fmla="*/ 461258 w 461258"/>
                    <a:gd name="connsiteY0" fmla="*/ 706038 h 706038"/>
                    <a:gd name="connsiteX1" fmla="*/ 56822 w 461258"/>
                    <a:gd name="connsiteY1" fmla="*/ 0 h 706038"/>
                    <a:gd name="connsiteX2" fmla="*/ 0 w 461258"/>
                    <a:gd name="connsiteY2" fmla="*/ 509812 h 706038"/>
                    <a:gd name="connsiteX3" fmla="*/ 461258 w 461258"/>
                    <a:gd name="connsiteY3" fmla="*/ 706038 h 706038"/>
                    <a:gd name="connsiteX0" fmla="*/ 1202995 w 1202995"/>
                    <a:gd name="connsiteY0" fmla="*/ 849013 h 849013"/>
                    <a:gd name="connsiteX1" fmla="*/ 56822 w 1202995"/>
                    <a:gd name="connsiteY1" fmla="*/ 0 h 849013"/>
                    <a:gd name="connsiteX2" fmla="*/ 0 w 1202995"/>
                    <a:gd name="connsiteY2" fmla="*/ 509812 h 849013"/>
                    <a:gd name="connsiteX3" fmla="*/ 1202995 w 1202995"/>
                    <a:gd name="connsiteY3" fmla="*/ 849013 h 849013"/>
                    <a:gd name="connsiteX0" fmla="*/ 1146173 w 1146173"/>
                    <a:gd name="connsiteY0" fmla="*/ 849013 h 849013"/>
                    <a:gd name="connsiteX1" fmla="*/ 0 w 1146173"/>
                    <a:gd name="connsiteY1" fmla="*/ 0 h 849013"/>
                    <a:gd name="connsiteX2" fmla="*/ 404436 w 1146173"/>
                    <a:gd name="connsiteY2" fmla="*/ 700396 h 849013"/>
                    <a:gd name="connsiteX3" fmla="*/ 1146173 w 1146173"/>
                    <a:gd name="connsiteY3" fmla="*/ 849013 h 849013"/>
                  </a:gdLst>
                  <a:ahLst/>
                  <a:cxnLst>
                    <a:cxn ang="0">
                      <a:pos x="connsiteX0" y="connsiteY0"/>
                    </a:cxn>
                    <a:cxn ang="0">
                      <a:pos x="connsiteX1" y="connsiteY1"/>
                    </a:cxn>
                    <a:cxn ang="0">
                      <a:pos x="connsiteX2" y="connsiteY2"/>
                    </a:cxn>
                    <a:cxn ang="0">
                      <a:pos x="connsiteX3" y="connsiteY3"/>
                    </a:cxn>
                  </a:cxnLst>
                  <a:rect l="l" t="t" r="r" b="b"/>
                  <a:pathLst>
                    <a:path w="1146173" h="849013">
                      <a:moveTo>
                        <a:pt x="1146173" y="849013"/>
                      </a:moveTo>
                      <a:lnTo>
                        <a:pt x="0" y="0"/>
                      </a:lnTo>
                      <a:lnTo>
                        <a:pt x="404436" y="700396"/>
                      </a:lnTo>
                      <a:lnTo>
                        <a:pt x="1146173" y="849013"/>
                      </a:lnTo>
                      <a:close/>
                    </a:path>
                  </a:pathLst>
                </a:custGeom>
                <a:solidFill>
                  <a:schemeClr val="accent6">
                    <a:alpha val="74902"/>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34" name="Right Triangle 70"/>
                <p:cNvSpPr/>
                <p:nvPr/>
              </p:nvSpPr>
              <p:spPr>
                <a:xfrm>
                  <a:off x="962817" y="231776"/>
                  <a:ext cx="1592212" cy="1073507"/>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867687 w 867687"/>
                    <a:gd name="connsiteY0" fmla="*/ 1273133 h 1273133"/>
                    <a:gd name="connsiteX1" fmla="*/ 227247 w 867687"/>
                    <a:gd name="connsiteY1" fmla="*/ 0 h 1273133"/>
                    <a:gd name="connsiteX2" fmla="*/ 0 w 867687"/>
                    <a:gd name="connsiteY2" fmla="*/ 190511 h 1273133"/>
                    <a:gd name="connsiteX3" fmla="*/ 867687 w 867687"/>
                    <a:gd name="connsiteY3" fmla="*/ 1273133 h 1273133"/>
                    <a:gd name="connsiteX0" fmla="*/ 687390 w 687390"/>
                    <a:gd name="connsiteY0" fmla="*/ 1273133 h 1273133"/>
                    <a:gd name="connsiteX1" fmla="*/ 46950 w 687390"/>
                    <a:gd name="connsiteY1" fmla="*/ 0 h 1273133"/>
                    <a:gd name="connsiteX2" fmla="*/ 0 w 687390"/>
                    <a:gd name="connsiteY2" fmla="*/ 1028709 h 1273133"/>
                    <a:gd name="connsiteX3" fmla="*/ 687390 w 687390"/>
                    <a:gd name="connsiteY3" fmla="*/ 1273133 h 1273133"/>
                    <a:gd name="connsiteX0" fmla="*/ 1200322 w 1200322"/>
                    <a:gd name="connsiteY0" fmla="*/ 1273133 h 1273133"/>
                    <a:gd name="connsiteX1" fmla="*/ 46950 w 1200322"/>
                    <a:gd name="connsiteY1" fmla="*/ 0 h 1273133"/>
                    <a:gd name="connsiteX2" fmla="*/ 0 w 1200322"/>
                    <a:gd name="connsiteY2" fmla="*/ 1028709 h 1273133"/>
                    <a:gd name="connsiteX3" fmla="*/ 1200322 w 1200322"/>
                    <a:gd name="connsiteY3" fmla="*/ 1273133 h 1273133"/>
                    <a:gd name="connsiteX0" fmla="*/ 1380619 w 1380619"/>
                    <a:gd name="connsiteY0" fmla="*/ 1092158 h 1092158"/>
                    <a:gd name="connsiteX1" fmla="*/ 0 w 1380619"/>
                    <a:gd name="connsiteY1" fmla="*/ 0 h 1092158"/>
                    <a:gd name="connsiteX2" fmla="*/ 180297 w 1380619"/>
                    <a:gd name="connsiteY2" fmla="*/ 847734 h 1092158"/>
                    <a:gd name="connsiteX3" fmla="*/ 1380619 w 1380619"/>
                    <a:gd name="connsiteY3" fmla="*/ 1092158 h 1092158"/>
                    <a:gd name="connsiteX0" fmla="*/ 1613731 w 1613731"/>
                    <a:gd name="connsiteY0" fmla="*/ 1092158 h 1092158"/>
                    <a:gd name="connsiteX1" fmla="*/ 233112 w 1613731"/>
                    <a:gd name="connsiteY1" fmla="*/ 0 h 1092158"/>
                    <a:gd name="connsiteX2" fmla="*/ 0 w 1613731"/>
                    <a:gd name="connsiteY2" fmla="*/ 552424 h 1092158"/>
                    <a:gd name="connsiteX3" fmla="*/ 1613731 w 1613731"/>
                    <a:gd name="connsiteY3" fmla="*/ 1092158 h 1092158"/>
                    <a:gd name="connsiteX0" fmla="*/ 1613731 w 1613731"/>
                    <a:gd name="connsiteY0" fmla="*/ 758784 h 758784"/>
                    <a:gd name="connsiteX1" fmla="*/ 685854 w 1613731"/>
                    <a:gd name="connsiteY1" fmla="*/ 0 h 758784"/>
                    <a:gd name="connsiteX2" fmla="*/ 0 w 1613731"/>
                    <a:gd name="connsiteY2" fmla="*/ 219050 h 758784"/>
                    <a:gd name="connsiteX3" fmla="*/ 1613731 w 1613731"/>
                    <a:gd name="connsiteY3" fmla="*/ 758784 h 758784"/>
                    <a:gd name="connsiteX0" fmla="*/ 1380619 w 1380619"/>
                    <a:gd name="connsiteY0" fmla="*/ 1311210 h 1311210"/>
                    <a:gd name="connsiteX1" fmla="*/ 685854 w 1380619"/>
                    <a:gd name="connsiteY1" fmla="*/ 0 h 1311210"/>
                    <a:gd name="connsiteX2" fmla="*/ 0 w 1380619"/>
                    <a:gd name="connsiteY2" fmla="*/ 219050 h 1311210"/>
                    <a:gd name="connsiteX3" fmla="*/ 1380619 w 1380619"/>
                    <a:gd name="connsiteY3" fmla="*/ 1311210 h 1311210"/>
                    <a:gd name="connsiteX0" fmla="*/ 1200054 w 1200054"/>
                    <a:gd name="connsiteY0" fmla="*/ 1311210 h 1311210"/>
                    <a:gd name="connsiteX1" fmla="*/ 505289 w 1200054"/>
                    <a:gd name="connsiteY1" fmla="*/ 0 h 1311210"/>
                    <a:gd name="connsiteX2" fmla="*/ 0 w 1200054"/>
                    <a:gd name="connsiteY2" fmla="*/ 1066784 h 1311210"/>
                    <a:gd name="connsiteX3" fmla="*/ 1200054 w 1200054"/>
                    <a:gd name="connsiteY3" fmla="*/ 1311210 h 1311210"/>
                    <a:gd name="connsiteX0" fmla="*/ 1062861 w 1062861"/>
                    <a:gd name="connsiteY0" fmla="*/ 224887 h 1066784"/>
                    <a:gd name="connsiteX1" fmla="*/ 505289 w 1062861"/>
                    <a:gd name="connsiteY1" fmla="*/ 0 h 1066784"/>
                    <a:gd name="connsiteX2" fmla="*/ 0 w 1062861"/>
                    <a:gd name="connsiteY2" fmla="*/ 1066784 h 1066784"/>
                    <a:gd name="connsiteX3" fmla="*/ 1062861 w 1062861"/>
                    <a:gd name="connsiteY3" fmla="*/ 224887 h 1066784"/>
                    <a:gd name="connsiteX0" fmla="*/ 746638 w 746638"/>
                    <a:gd name="connsiteY0" fmla="*/ 224887 h 287846"/>
                    <a:gd name="connsiteX1" fmla="*/ 189066 w 746638"/>
                    <a:gd name="connsiteY1" fmla="*/ 0 h 287846"/>
                    <a:gd name="connsiteX2" fmla="*/ 0 w 746638"/>
                    <a:gd name="connsiteY2" fmla="*/ 287846 h 287846"/>
                    <a:gd name="connsiteX3" fmla="*/ 746638 w 746638"/>
                    <a:gd name="connsiteY3" fmla="*/ 224887 h 287846"/>
                    <a:gd name="connsiteX0" fmla="*/ 714037 w 714037"/>
                    <a:gd name="connsiteY0" fmla="*/ 224887 h 224887"/>
                    <a:gd name="connsiteX1" fmla="*/ 156465 w 714037"/>
                    <a:gd name="connsiteY1" fmla="*/ 0 h 224887"/>
                    <a:gd name="connsiteX2" fmla="*/ 0 w 714037"/>
                    <a:gd name="connsiteY2" fmla="*/ 224444 h 224887"/>
                    <a:gd name="connsiteX3" fmla="*/ 714037 w 714037"/>
                    <a:gd name="connsiteY3" fmla="*/ 224887 h 224887"/>
                    <a:gd name="connsiteX0" fmla="*/ 736902 w 736902"/>
                    <a:gd name="connsiteY0" fmla="*/ 224887 h 224887"/>
                    <a:gd name="connsiteX1" fmla="*/ 156465 w 736902"/>
                    <a:gd name="connsiteY1" fmla="*/ 0 h 224887"/>
                    <a:gd name="connsiteX2" fmla="*/ 0 w 736902"/>
                    <a:gd name="connsiteY2" fmla="*/ 224444 h 224887"/>
                    <a:gd name="connsiteX3" fmla="*/ 736902 w 736902"/>
                    <a:gd name="connsiteY3" fmla="*/ 224887 h 224887"/>
                    <a:gd name="connsiteX0" fmla="*/ 386566 w 386566"/>
                    <a:gd name="connsiteY0" fmla="*/ 151703 h 224444"/>
                    <a:gd name="connsiteX1" fmla="*/ 156465 w 386566"/>
                    <a:gd name="connsiteY1" fmla="*/ 0 h 224444"/>
                    <a:gd name="connsiteX2" fmla="*/ 0 w 386566"/>
                    <a:gd name="connsiteY2" fmla="*/ 224444 h 224444"/>
                    <a:gd name="connsiteX3" fmla="*/ 386566 w 386566"/>
                    <a:gd name="connsiteY3" fmla="*/ 151703 h 224444"/>
                    <a:gd name="connsiteX0" fmla="*/ 750072 w 750072"/>
                    <a:gd name="connsiteY0" fmla="*/ 224444 h 224444"/>
                    <a:gd name="connsiteX1" fmla="*/ 156465 w 750072"/>
                    <a:gd name="connsiteY1" fmla="*/ 0 h 224444"/>
                    <a:gd name="connsiteX2" fmla="*/ 0 w 750072"/>
                    <a:gd name="connsiteY2" fmla="*/ 224444 h 224444"/>
                    <a:gd name="connsiteX3" fmla="*/ 750072 w 750072"/>
                    <a:gd name="connsiteY3" fmla="*/ 224444 h 224444"/>
                    <a:gd name="connsiteX0" fmla="*/ 593607 w 593607"/>
                    <a:gd name="connsiteY0" fmla="*/ 224444 h 224444"/>
                    <a:gd name="connsiteX1" fmla="*/ 0 w 593607"/>
                    <a:gd name="connsiteY1" fmla="*/ 0 h 224444"/>
                    <a:gd name="connsiteX2" fmla="*/ 380 w 593607"/>
                    <a:gd name="connsiteY2" fmla="*/ 143942 h 224444"/>
                    <a:gd name="connsiteX3" fmla="*/ 593607 w 593607"/>
                    <a:gd name="connsiteY3" fmla="*/ 224444 h 224444"/>
                    <a:gd name="connsiteX0" fmla="*/ 743371 w 743371"/>
                    <a:gd name="connsiteY0" fmla="*/ 224444 h 224444"/>
                    <a:gd name="connsiteX1" fmla="*/ 149764 w 743371"/>
                    <a:gd name="connsiteY1" fmla="*/ 0 h 224444"/>
                    <a:gd name="connsiteX2" fmla="*/ 0 w 743371"/>
                    <a:gd name="connsiteY2" fmla="*/ 224444 h 224444"/>
                    <a:gd name="connsiteX3" fmla="*/ 743371 w 743371"/>
                    <a:gd name="connsiteY3" fmla="*/ 224444 h 224444"/>
                    <a:gd name="connsiteX0" fmla="*/ 743371 w 743371"/>
                    <a:gd name="connsiteY0" fmla="*/ 224444 h 224444"/>
                    <a:gd name="connsiteX1" fmla="*/ 149764 w 743371"/>
                    <a:gd name="connsiteY1" fmla="*/ 0 h 224444"/>
                    <a:gd name="connsiteX2" fmla="*/ 0 w 743371"/>
                    <a:gd name="connsiteY2" fmla="*/ 224444 h 224444"/>
                    <a:gd name="connsiteX3" fmla="*/ 743371 w 743371"/>
                    <a:gd name="connsiteY3" fmla="*/ 224444 h 224444"/>
                    <a:gd name="connsiteX0" fmla="*/ 593607 w 593607"/>
                    <a:gd name="connsiteY0" fmla="*/ 224444 h 224444"/>
                    <a:gd name="connsiteX1" fmla="*/ 0 w 593607"/>
                    <a:gd name="connsiteY1" fmla="*/ 0 h 224444"/>
                    <a:gd name="connsiteX2" fmla="*/ 381 w 593607"/>
                    <a:gd name="connsiteY2" fmla="*/ 169556 h 224444"/>
                    <a:gd name="connsiteX3" fmla="*/ 593607 w 593607"/>
                    <a:gd name="connsiteY3" fmla="*/ 224444 h 224444"/>
                    <a:gd name="connsiteX0" fmla="*/ 748638 w 748638"/>
                    <a:gd name="connsiteY0" fmla="*/ 224444 h 224444"/>
                    <a:gd name="connsiteX1" fmla="*/ 155031 w 748638"/>
                    <a:gd name="connsiteY1" fmla="*/ 0 h 224444"/>
                    <a:gd name="connsiteX2" fmla="*/ 0 w 748638"/>
                    <a:gd name="connsiteY2" fmla="*/ 224444 h 224444"/>
                    <a:gd name="connsiteX3" fmla="*/ 748638 w 748638"/>
                    <a:gd name="connsiteY3" fmla="*/ 224444 h 224444"/>
                    <a:gd name="connsiteX0" fmla="*/ 1146172 w 1146172"/>
                    <a:gd name="connsiteY0" fmla="*/ 1073460 h 1073460"/>
                    <a:gd name="connsiteX1" fmla="*/ 155031 w 1146172"/>
                    <a:gd name="connsiteY1" fmla="*/ 0 h 1073460"/>
                    <a:gd name="connsiteX2" fmla="*/ 0 w 1146172"/>
                    <a:gd name="connsiteY2" fmla="*/ 224444 h 1073460"/>
                    <a:gd name="connsiteX3" fmla="*/ 1146172 w 1146172"/>
                    <a:gd name="connsiteY3" fmla="*/ 1073460 h 1073460"/>
                  </a:gdLst>
                  <a:ahLst/>
                  <a:cxnLst>
                    <a:cxn ang="0">
                      <a:pos x="connsiteX0" y="connsiteY0"/>
                    </a:cxn>
                    <a:cxn ang="0">
                      <a:pos x="connsiteX1" y="connsiteY1"/>
                    </a:cxn>
                    <a:cxn ang="0">
                      <a:pos x="connsiteX2" y="connsiteY2"/>
                    </a:cxn>
                    <a:cxn ang="0">
                      <a:pos x="connsiteX3" y="connsiteY3"/>
                    </a:cxn>
                  </a:cxnLst>
                  <a:rect l="l" t="t" r="r" b="b"/>
                  <a:pathLst>
                    <a:path w="1146172" h="1073460">
                      <a:moveTo>
                        <a:pt x="1146172" y="1073460"/>
                      </a:moveTo>
                      <a:lnTo>
                        <a:pt x="155031" y="0"/>
                      </a:lnTo>
                      <a:lnTo>
                        <a:pt x="0" y="224444"/>
                      </a:lnTo>
                      <a:lnTo>
                        <a:pt x="1146172" y="1073460"/>
                      </a:lnTo>
                      <a:close/>
                    </a:path>
                  </a:pathLst>
                </a:custGeom>
                <a:solidFill>
                  <a:schemeClr val="accent6">
                    <a:alpha val="74902"/>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27" name="Group 26"/>
            <p:cNvGrpSpPr/>
            <p:nvPr/>
          </p:nvGrpSpPr>
          <p:grpSpPr>
            <a:xfrm>
              <a:off x="3097530" y="2605405"/>
              <a:ext cx="2553472" cy="1647191"/>
              <a:chOff x="0" y="0"/>
              <a:chExt cx="2554558" cy="1647825"/>
            </a:xfrm>
          </p:grpSpPr>
          <p:sp>
            <p:nvSpPr>
              <p:cNvPr id="28" name="Regular Pentagon 27"/>
              <p:cNvSpPr/>
              <p:nvPr/>
            </p:nvSpPr>
            <p:spPr>
              <a:xfrm>
                <a:off x="0" y="0"/>
                <a:ext cx="1178545"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9" name="Regular Pentagon 28"/>
              <p:cNvSpPr/>
              <p:nvPr/>
            </p:nvSpPr>
            <p:spPr>
              <a:xfrm>
                <a:off x="476249" y="1047750"/>
                <a:ext cx="2078309" cy="60007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sp>
        <p:nvSpPr>
          <p:cNvPr id="35" name="Rectangle 34"/>
          <p:cNvSpPr/>
          <p:nvPr/>
        </p:nvSpPr>
        <p:spPr>
          <a:xfrm>
            <a:off x="2625549" y="3349232"/>
            <a:ext cx="1008112" cy="369332"/>
          </a:xfrm>
          <a:prstGeom prst="rect">
            <a:avLst/>
          </a:prstGeom>
        </p:spPr>
        <p:txBody>
          <a:bodyPr wrap="square">
            <a:spAutoFit/>
          </a:bodyPr>
          <a:lstStyle/>
          <a:p>
            <a:pPr algn="ctr"/>
            <a:r>
              <a:rPr lang="en-US" dirty="0" smtClean="0"/>
              <a:t>Type II</a:t>
            </a:r>
            <a:endParaRPr lang="en-IN" dirty="0"/>
          </a:p>
        </p:txBody>
      </p:sp>
      <p:sp>
        <p:nvSpPr>
          <p:cNvPr id="36" name="Rectangle 35"/>
          <p:cNvSpPr/>
          <p:nvPr/>
        </p:nvSpPr>
        <p:spPr>
          <a:xfrm>
            <a:off x="4756397" y="3338316"/>
            <a:ext cx="1008112" cy="369332"/>
          </a:xfrm>
          <a:prstGeom prst="rect">
            <a:avLst/>
          </a:prstGeom>
        </p:spPr>
        <p:txBody>
          <a:bodyPr wrap="square">
            <a:spAutoFit/>
          </a:bodyPr>
          <a:lstStyle/>
          <a:p>
            <a:pPr algn="ctr"/>
            <a:r>
              <a:rPr lang="en-US" dirty="0" smtClean="0"/>
              <a:t>Internal</a:t>
            </a:r>
            <a:endParaRPr lang="en-IN" dirty="0"/>
          </a:p>
        </p:txBody>
      </p:sp>
    </p:spTree>
    <p:extLst>
      <p:ext uri="{BB962C8B-B14F-4D97-AF65-F5344CB8AC3E}">
        <p14:creationId xmlns:p14="http://schemas.microsoft.com/office/powerpoint/2010/main" val="35951063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DT-Associated graph</a:t>
            </a:r>
            <a:endParaRPr lang="en-IN" dirty="0"/>
          </a:p>
        </p:txBody>
      </p:sp>
      <p:pic>
        <p:nvPicPr>
          <p:cNvPr id="1026" name="Picture 2" descr="J:\thesis\images\png\dtgraph.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11760" y="1700808"/>
            <a:ext cx="4536504" cy="25820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ontent Placeholder 2"/>
              <p:cNvSpPr>
                <a:spLocks noGrp="1"/>
              </p:cNvSpPr>
              <p:nvPr>
                <p:ph idx="1"/>
              </p:nvPr>
            </p:nvSpPr>
            <p:spPr>
              <a:xfrm>
                <a:off x="467544" y="4149080"/>
                <a:ext cx="8229600" cy="2121099"/>
              </a:xfrm>
            </p:spPr>
            <p:txBody>
              <a:bodyPr>
                <a:noAutofit/>
              </a:bodyPr>
              <a:lstStyle/>
              <a:p>
                <a:pPr marL="355600" indent="-266700"/>
                <a:r>
                  <a:rPr lang="en-US" sz="2000" dirty="0" smtClean="0"/>
                  <a:t>Derive the correspondence from the Delaunay Triangulation</a:t>
                </a:r>
              </a:p>
              <a:p>
                <a:pPr marL="355600" indent="-266700"/>
                <a14:m>
                  <m:oMath xmlns:m="http://schemas.openxmlformats.org/officeDocument/2006/math">
                    <m:r>
                      <a:rPr lang="en-US" sz="2000" b="1" i="1" smtClean="0">
                        <a:latin typeface="Cambria Math"/>
                        <a:ea typeface="Cambria Math"/>
                      </a:rPr>
                      <m:t>𝜷</m:t>
                    </m:r>
                  </m:oMath>
                </a14:m>
                <a:r>
                  <a:rPr lang="en-US" sz="2000" b="1" dirty="0" smtClean="0"/>
                  <a:t>-components:  </a:t>
                </a:r>
                <a:r>
                  <a:rPr lang="en-US" sz="2000" dirty="0" smtClean="0"/>
                  <a:t>if</a:t>
                </a:r>
                <a:r>
                  <a:rPr lang="en-US" sz="2000" b="1" dirty="0" smtClean="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𝑑</m:t>
                        </m:r>
                      </m:e>
                      <m:sub>
                        <m:r>
                          <a:rPr lang="en-US" sz="2000" b="0" i="1" smtClean="0">
                            <a:latin typeface="Cambria Math"/>
                          </a:rPr>
                          <m:t>𝑔</m:t>
                        </m:r>
                      </m:sub>
                    </m:sSub>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𝜎</m:t>
                            </m:r>
                          </m:e>
                          <m:sub>
                            <m:r>
                              <a:rPr lang="en-US" sz="2000" b="0" i="1" smtClean="0">
                                <a:latin typeface="Cambria Math"/>
                                <a:ea typeface="Cambria Math"/>
                              </a:rPr>
                              <m:t>𝑖</m:t>
                            </m:r>
                          </m:sub>
                        </m:sSub>
                        <m:r>
                          <a:rPr lang="en-US" sz="2000" b="0" i="1" smtClean="0">
                            <a:latin typeface="Cambria Math"/>
                            <a:ea typeface="Cambria Math"/>
                          </a:rPr>
                          <m:t>,</m:t>
                        </m:r>
                        <m:sSub>
                          <m:sSubPr>
                            <m:ctrlPr>
                              <a:rPr lang="en-US" sz="2000" i="1">
                                <a:latin typeface="Cambria Math" panose="02040503050406030204" pitchFamily="18" charset="0"/>
                                <a:ea typeface="Cambria Math"/>
                              </a:rPr>
                            </m:ctrlPr>
                          </m:sSubPr>
                          <m:e>
                            <m:r>
                              <a:rPr lang="en-US" sz="2000" b="0" i="1">
                                <a:latin typeface="Cambria Math"/>
                                <a:ea typeface="Cambria Math"/>
                              </a:rPr>
                              <m:t>𝜎</m:t>
                            </m:r>
                          </m:e>
                          <m:sub>
                            <m:r>
                              <a:rPr lang="en-US" sz="2000" b="0" i="1">
                                <a:latin typeface="Cambria Math"/>
                                <a:ea typeface="Cambria Math"/>
                              </a:rPr>
                              <m:t>𝑖</m:t>
                            </m:r>
                            <m:r>
                              <a:rPr lang="en-US" sz="2000" b="0" i="1" smtClean="0">
                                <a:latin typeface="Cambria Math"/>
                                <a:ea typeface="Cambria Math"/>
                              </a:rPr>
                              <m:t>+1</m:t>
                            </m:r>
                          </m:sub>
                        </m:sSub>
                      </m:e>
                    </m:d>
                    <m:r>
                      <a:rPr lang="en-US" sz="2000" i="1" smtClean="0">
                        <a:latin typeface="Cambria Math"/>
                        <a:ea typeface="Cambria Math"/>
                      </a:rPr>
                      <m:t>≤</m:t>
                    </m:r>
                    <m:r>
                      <a:rPr lang="en-US" sz="2000" b="0" i="1" smtClean="0">
                        <a:latin typeface="Cambria Math"/>
                        <a:ea typeface="Cambria Math"/>
                      </a:rPr>
                      <m:t> </m:t>
                    </m:r>
                    <m:r>
                      <a:rPr lang="en-US" sz="2000" b="0" i="1" smtClean="0">
                        <a:latin typeface="Cambria Math"/>
                        <a:ea typeface="Cambria Math"/>
                      </a:rPr>
                      <m:t>𝛽</m:t>
                    </m:r>
                  </m:oMath>
                </a14:m>
                <a:r>
                  <a:rPr lang="en-US" sz="2000" b="0" dirty="0" smtClean="0">
                    <a:ea typeface="Cambria Math"/>
                  </a:rPr>
                  <a:t>, then </a:t>
                </a:r>
                <a14:m>
                  <m:oMath xmlns:m="http://schemas.openxmlformats.org/officeDocument/2006/math">
                    <m:r>
                      <m:rPr>
                        <m:sty m:val="p"/>
                      </m:rPr>
                      <a:rPr lang="en-US" sz="2000" b="0" i="0" smtClean="0">
                        <a:latin typeface="Cambria Math"/>
                        <a:ea typeface="Cambria Math"/>
                      </a:rPr>
                      <m:t>a</m:t>
                    </m:r>
                    <m:r>
                      <a:rPr lang="en-US" sz="2000" b="0" i="1" smtClean="0">
                        <a:latin typeface="Cambria Math"/>
                        <a:ea typeface="Cambria Math"/>
                      </a:rPr>
                      <m:t> </m:t>
                    </m:r>
                    <m:box>
                      <m:boxPr>
                        <m:ctrlPr>
                          <a:rPr lang="en-US" sz="2000" b="0" i="1" smtClean="0">
                            <a:latin typeface="Cambria Math" panose="02040503050406030204" pitchFamily="18" charset="0"/>
                            <a:ea typeface="Cambria Math"/>
                          </a:rPr>
                        </m:ctrlPr>
                      </m:boxPr>
                      <m:e>
                        <m:argPr>
                          <m:argSz m:val="-1"/>
                        </m:argP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m:t>
                            </m:r>
                          </m:e>
                          <m:sup>
                            <m:r>
                              <a:rPr lang="en-US" sz="2000" b="0" i="1" smtClean="0">
                                <a:latin typeface="Cambria Math"/>
                                <a:ea typeface="Cambria Math"/>
                              </a:rPr>
                              <m:t>𝛽</m:t>
                            </m:r>
                          </m:sup>
                        </m:sSup>
                      </m:e>
                    </m:box>
                    <m:r>
                      <a:rPr lang="en-US" sz="2000" b="0" i="1" smtClean="0">
                        <a:latin typeface="Cambria Math"/>
                        <a:ea typeface="Cambria Math"/>
                      </a:rPr>
                      <m:t> </m:t>
                    </m:r>
                    <m:r>
                      <a:rPr lang="en-US" sz="2000" b="0" i="1" smtClean="0">
                        <a:latin typeface="Cambria Math"/>
                        <a:ea typeface="Cambria Math"/>
                      </a:rPr>
                      <m:t>𝑏</m:t>
                    </m:r>
                  </m:oMath>
                </a14:m>
                <a:r>
                  <a:rPr lang="en-US" sz="2000" b="0" dirty="0" smtClean="0">
                    <a:ea typeface="Cambria Math"/>
                  </a:rPr>
                  <a:t>, where </a:t>
                </a:r>
                <a14:m>
                  <m:oMath xmlns:m="http://schemas.openxmlformats.org/officeDocument/2006/math">
                    <m:r>
                      <a:rPr lang="en-US" sz="2000" b="0" i="0" smtClean="0">
                        <a:latin typeface="Cambria Math"/>
                        <a:ea typeface="Cambria Math"/>
                      </a:rPr>
                      <m:t>(</m:t>
                    </m:r>
                    <m:r>
                      <a:rPr lang="en-US" sz="2000" b="0" i="1" smtClean="0">
                        <a:latin typeface="Cambria Math"/>
                        <a:ea typeface="Cambria Math"/>
                      </a:rPr>
                      <m:t>𝑎</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𝜎</m:t>
                        </m:r>
                      </m:e>
                      <m:sub>
                        <m:r>
                          <a:rPr lang="en-US" sz="2000" b="0" i="1" smtClean="0">
                            <a:latin typeface="Cambria Math"/>
                            <a:ea typeface="Cambria Math"/>
                          </a:rPr>
                          <m:t>𝑖</m:t>
                        </m:r>
                      </m:sub>
                    </m:sSub>
                    <m:r>
                      <a:rPr lang="en-US" sz="2000" b="0" i="1" smtClean="0">
                        <a:latin typeface="Cambria Math"/>
                        <a:ea typeface="Cambria Math"/>
                      </a:rPr>
                      <m:t>,</m:t>
                    </m:r>
                    <m:sSub>
                      <m:sSubPr>
                        <m:ctrlPr>
                          <a:rPr lang="en-US" sz="2000" i="1">
                            <a:latin typeface="Cambria Math" panose="02040503050406030204" pitchFamily="18" charset="0"/>
                            <a:ea typeface="Cambria Math"/>
                          </a:rPr>
                        </m:ctrlPr>
                      </m:sSubPr>
                      <m:e>
                        <m:r>
                          <a:rPr lang="en-US" sz="2000" i="1">
                            <a:latin typeface="Cambria Math"/>
                            <a:ea typeface="Cambria Math"/>
                          </a:rPr>
                          <m:t>𝜎</m:t>
                        </m:r>
                      </m:e>
                      <m:sub>
                        <m:r>
                          <a:rPr lang="en-US" sz="2000" i="1">
                            <a:latin typeface="Cambria Math"/>
                            <a:ea typeface="Cambria Math"/>
                          </a:rPr>
                          <m:t>𝑖</m:t>
                        </m:r>
                        <m:r>
                          <a:rPr lang="en-US" sz="2000" b="0" i="1" smtClean="0">
                            <a:latin typeface="Cambria Math"/>
                            <a:ea typeface="Cambria Math"/>
                          </a:rPr>
                          <m:t>+1</m:t>
                        </m:r>
                      </m:sub>
                    </m:sSub>
                    <m:r>
                      <a:rPr lang="en-US" sz="2000" b="0" i="1" smtClean="0">
                        <a:latin typeface="Cambria Math"/>
                        <a:ea typeface="Cambria Math"/>
                      </a:rPr>
                      <m:t>,…,</m:t>
                    </m:r>
                    <m:r>
                      <a:rPr lang="en-US" sz="2000" b="0" i="1" smtClean="0">
                        <a:latin typeface="Cambria Math"/>
                        <a:ea typeface="Cambria Math"/>
                      </a:rPr>
                      <m:t>𝑏</m:t>
                    </m:r>
                    <m:r>
                      <a:rPr lang="en-US" sz="2000" b="0" i="1" smtClean="0">
                        <a:latin typeface="Cambria Math"/>
                        <a:ea typeface="Cambria Math"/>
                      </a:rPr>
                      <m:t>)</m:t>
                    </m:r>
                  </m:oMath>
                </a14:m>
                <a:r>
                  <a:rPr lang="en-US" sz="2000" b="0" dirty="0" smtClean="0">
                    <a:ea typeface="Cambria Math"/>
                  </a:rPr>
                  <a:t> is a path in </a:t>
                </a:r>
                <a14:m>
                  <m:oMath xmlns:m="http://schemas.openxmlformats.org/officeDocument/2006/math">
                    <m:r>
                      <a:rPr lang="en-US" sz="2000" b="0" i="1" smtClean="0">
                        <a:latin typeface="Cambria Math"/>
                        <a:ea typeface="Cambria Math"/>
                      </a:rPr>
                      <m:t>𝐺</m:t>
                    </m:r>
                  </m:oMath>
                </a14:m>
                <a:endParaRPr lang="en-US" sz="2000" b="0" dirty="0" smtClean="0">
                  <a:ea typeface="Cambria Math"/>
                </a:endParaRPr>
              </a:p>
              <a:p>
                <a:pPr marL="355600" indent="-266700"/>
                <a14:m>
                  <m:oMath xmlns:m="http://schemas.openxmlformats.org/officeDocument/2006/math">
                    <m:r>
                      <a:rPr lang="en-US" sz="2000" i="1" smtClean="0">
                        <a:latin typeface="Cambria Math"/>
                        <a:ea typeface="Cambria Math"/>
                      </a:rPr>
                      <m:t>𝛽</m:t>
                    </m:r>
                  </m:oMath>
                </a14:m>
                <a:r>
                  <a:rPr lang="en-US" sz="2000" dirty="0" smtClean="0"/>
                  <a:t> – forms an equivalence relation</a:t>
                </a:r>
              </a:p>
              <a:p>
                <a:pPr marL="355600" indent="-266700"/>
                <a:r>
                  <a:rPr lang="en-US" sz="2000" dirty="0" smtClean="0"/>
                  <a:t>Strong overlapping regions are connected for </a:t>
                </a:r>
                <a14:m>
                  <m:oMath xmlns:m="http://schemas.openxmlformats.org/officeDocument/2006/math">
                    <m:r>
                      <a:rPr lang="en-US" sz="2000" i="1" smtClean="0">
                        <a:latin typeface="Cambria Math"/>
                        <a:ea typeface="Cambria Math"/>
                      </a:rPr>
                      <m:t>𝛽</m:t>
                    </m:r>
                    <m:r>
                      <a:rPr lang="en-US" sz="2000" b="0" i="1" smtClean="0">
                        <a:latin typeface="Cambria Math"/>
                        <a:ea typeface="Cambria Math"/>
                      </a:rPr>
                      <m:t>=1</m:t>
                    </m:r>
                  </m:oMath>
                </a14:m>
                <a:endParaRPr lang="en-US" sz="2000" b="0" dirty="0" smtClean="0">
                  <a:ea typeface="Cambria Math"/>
                </a:endParaRPr>
              </a:p>
              <a:p>
                <a:pPr marL="4483100" indent="-266700"/>
                <a:endParaRPr lang="en-US" sz="2000" b="0" dirty="0" smtClean="0">
                  <a:ea typeface="Cambria Math"/>
                </a:endParaRPr>
              </a:p>
            </p:txBody>
          </p:sp>
        </mc:Choice>
        <mc:Fallback xmlns="">
          <p:sp>
            <p:nvSpPr>
              <p:cNvPr id="6" name="Content Placeholder 2"/>
              <p:cNvSpPr>
                <a:spLocks noGrp="1" noRot="1" noChangeAspect="1" noMove="1" noResize="1" noEditPoints="1" noAdjustHandles="1" noChangeArrowheads="1" noChangeShapeType="1" noTextEdit="1"/>
              </p:cNvSpPr>
              <p:nvPr>
                <p:ph idx="1"/>
              </p:nvPr>
            </p:nvSpPr>
            <p:spPr>
              <a:xfrm>
                <a:off x="467544" y="4149080"/>
                <a:ext cx="8229600" cy="2121099"/>
              </a:xfrm>
              <a:blipFill rotWithShape="1">
                <a:blip r:embed="rId4"/>
                <a:stretch>
                  <a:fillRect t="-1437"/>
                </a:stretch>
              </a:blipFill>
            </p:spPr>
            <p:txBody>
              <a:bodyPr/>
              <a:lstStyle/>
              <a:p>
                <a:r>
                  <a:rPr lang="en-IN">
                    <a:noFill/>
                  </a:rPr>
                  <a:t> </a:t>
                </a:r>
              </a:p>
            </p:txBody>
          </p:sp>
        </mc:Fallback>
      </mc:AlternateContent>
    </p:spTree>
    <p:extLst>
      <p:ext uri="{BB962C8B-B14F-4D97-AF65-F5344CB8AC3E}">
        <p14:creationId xmlns:p14="http://schemas.microsoft.com/office/powerpoint/2010/main" val="3832770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J:\thesis\images\png\disconnection3.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3144" y="2895510"/>
            <a:ext cx="4849805" cy="20003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J:\thesis\images\png\disconnection1.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9902" y="2901860"/>
            <a:ext cx="4881686" cy="198764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J:\thesis\images\png\disconnection2.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43145" y="2895510"/>
            <a:ext cx="4862505" cy="19876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Inter-Component Disconnection</a:t>
            </a:r>
            <a:endParaRPr lang="en-IN" dirty="0"/>
          </a:p>
        </p:txBody>
      </p:sp>
      <p:sp>
        <p:nvSpPr>
          <p:cNvPr id="18" name="Down Arrow 17"/>
          <p:cNvSpPr/>
          <p:nvPr/>
        </p:nvSpPr>
        <p:spPr>
          <a:xfrm>
            <a:off x="1727409" y="3068960"/>
            <a:ext cx="468327" cy="5529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sp>
        <p:nvSpPr>
          <p:cNvPr id="19" name="Down Arrow 18"/>
          <p:cNvSpPr/>
          <p:nvPr/>
        </p:nvSpPr>
        <p:spPr>
          <a:xfrm>
            <a:off x="1727409" y="4591190"/>
            <a:ext cx="468327" cy="5529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pic>
        <p:nvPicPr>
          <p:cNvPr id="23" name="Picture 8" descr="J:\thesis\images\png\rduplicate3.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075" y="4659372"/>
            <a:ext cx="2197248" cy="172195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J:\thesis\images\png\rduplicate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8867" y="1452321"/>
            <a:ext cx="2181664" cy="147262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J:\thesis\images\png\rduplicate2.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11075" y="2924944"/>
            <a:ext cx="2197248" cy="1721956"/>
          </a:xfrm>
          <a:prstGeom prst="rect">
            <a:avLst/>
          </a:prstGeom>
          <a:noFill/>
          <a:extLst>
            <a:ext uri="{909E8E84-426E-40DD-AFC4-6F175D3DCCD1}">
              <a14:hiddenFill xmlns:a14="http://schemas.microsoft.com/office/drawing/2010/main">
                <a:solidFill>
                  <a:srgbClr val="FFFFFF"/>
                </a:solidFill>
              </a14:hiddenFill>
            </a:ext>
          </a:extLst>
        </p:spPr>
      </p:pic>
      <p:sp>
        <p:nvSpPr>
          <p:cNvPr id="26" name="Down Arrow 25"/>
          <p:cNvSpPr/>
          <p:nvPr/>
        </p:nvSpPr>
        <p:spPr>
          <a:xfrm>
            <a:off x="7328582" y="2924944"/>
            <a:ext cx="468327" cy="5529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sp>
        <p:nvSpPr>
          <p:cNvPr id="27" name="Down Arrow 26"/>
          <p:cNvSpPr/>
          <p:nvPr/>
        </p:nvSpPr>
        <p:spPr>
          <a:xfrm>
            <a:off x="7328582" y="4744223"/>
            <a:ext cx="468327" cy="55294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1405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0"/>
                                        </p:tgtEl>
                                      </p:cBhvr>
                                    </p:animEffect>
                                    <p:set>
                                      <p:cBhvr>
                                        <p:cTn id="12" dur="1" fill="hold">
                                          <p:stCondLst>
                                            <p:cond delay="499"/>
                                          </p:stCondLst>
                                        </p:cTn>
                                        <p:tgtEl>
                                          <p:spTgt spid="2050"/>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1"/>
                                        </p:tgtEl>
                                      </p:cBhvr>
                                    </p:animEffect>
                                    <p:set>
                                      <p:cBhvr>
                                        <p:cTn id="20" dur="1" fill="hold">
                                          <p:stCondLst>
                                            <p:cond delay="499"/>
                                          </p:stCondLst>
                                        </p:cTn>
                                        <p:tgtEl>
                                          <p:spTgt spid="2051"/>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500"/>
                                        <p:tgtEl>
                                          <p:spTgt spid="2050"/>
                                        </p:tgtEl>
                                      </p:cBhvr>
                                    </p:animEffect>
                                  </p:childTnLst>
                                </p:cTn>
                              </p:par>
                              <p:par>
                                <p:cTn id="29" presetID="6" presetClass="emph" presetSubtype="0" fill="hold" nodeType="withEffect">
                                  <p:stCondLst>
                                    <p:cond delay="0"/>
                                  </p:stCondLst>
                                  <p:childTnLst>
                                    <p:animScale>
                                      <p:cBhvr>
                                        <p:cTn id="30" dur="1500" fill="hold"/>
                                        <p:tgtEl>
                                          <p:spTgt spid="2050"/>
                                        </p:tgtEl>
                                      </p:cBhvr>
                                      <p:by x="75000" y="75000"/>
                                    </p:animScale>
                                  </p:childTnLst>
                                </p:cTn>
                              </p:par>
                              <p:par>
                                <p:cTn id="31" presetID="35" presetClass="path" presetSubtype="0" accel="50000" decel="50000" fill="hold" nodeType="withEffect">
                                  <p:stCondLst>
                                    <p:cond delay="0"/>
                                  </p:stCondLst>
                                  <p:childTnLst>
                                    <p:animMotion origin="layout" path="M -4.16667E-6 4.44444E-6 L -0.29079 -0.23612 " pathEditMode="relative" rAng="0" ptsTypes="AA">
                                      <p:cBhvr>
                                        <p:cTn id="32" dur="1500" fill="hold"/>
                                        <p:tgtEl>
                                          <p:spTgt spid="2050"/>
                                        </p:tgtEl>
                                        <p:attrNameLst>
                                          <p:attrName>ppt_x</p:attrName>
                                          <p:attrName>ppt_y</p:attrName>
                                        </p:attrNameLst>
                                      </p:cBhvr>
                                      <p:rCtr x="-14549" y="-11806"/>
                                    </p:animMotion>
                                  </p:childTnLst>
                                </p:cTn>
                              </p:par>
                              <p:par>
                                <p:cTn id="33" presetID="10" presetClass="entr" presetSubtype="0" fill="hold" nodeType="with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500"/>
                                        <p:tgtEl>
                                          <p:spTgt spid="2051"/>
                                        </p:tgtEl>
                                      </p:cBhvr>
                                    </p:animEffect>
                                  </p:childTnLst>
                                </p:cTn>
                              </p:par>
                              <p:par>
                                <p:cTn id="36" presetID="6" presetClass="emph" presetSubtype="0" fill="hold" nodeType="withEffect">
                                  <p:stCondLst>
                                    <p:cond delay="0"/>
                                  </p:stCondLst>
                                  <p:childTnLst>
                                    <p:animScale>
                                      <p:cBhvr>
                                        <p:cTn id="37" dur="1500" fill="hold"/>
                                        <p:tgtEl>
                                          <p:spTgt spid="2051"/>
                                        </p:tgtEl>
                                      </p:cBhvr>
                                      <p:by x="75000" y="75000"/>
                                    </p:animScale>
                                  </p:childTnLst>
                                </p:cTn>
                              </p:par>
                              <p:par>
                                <p:cTn id="38" presetID="35" presetClass="path" presetSubtype="0" accel="50000" decel="50000" fill="hold" nodeType="withEffect">
                                  <p:stCondLst>
                                    <p:cond delay="0"/>
                                  </p:stCondLst>
                                  <p:childTnLst>
                                    <p:animMotion origin="layout" path="M -1.11111E-6 3.7037E-7 L -0.29462 3.7037E-7 " pathEditMode="relative" rAng="0" ptsTypes="AA">
                                      <p:cBhvr>
                                        <p:cTn id="39" dur="1500" fill="hold"/>
                                        <p:tgtEl>
                                          <p:spTgt spid="2051"/>
                                        </p:tgtEl>
                                        <p:attrNameLst>
                                          <p:attrName>ppt_x</p:attrName>
                                          <p:attrName>ppt_y</p:attrName>
                                        </p:attrNameLst>
                                      </p:cBhvr>
                                      <p:rCtr x="-14740" y="0"/>
                                    </p:animMotion>
                                  </p:childTnLst>
                                </p:cTn>
                              </p:par>
                              <p:par>
                                <p:cTn id="40" presetID="6" presetClass="emph" presetSubtype="0" fill="hold" nodeType="withEffect">
                                  <p:stCondLst>
                                    <p:cond delay="0"/>
                                  </p:stCondLst>
                                  <p:childTnLst>
                                    <p:animScale>
                                      <p:cBhvr>
                                        <p:cTn id="41" dur="1500" fill="hold"/>
                                        <p:tgtEl>
                                          <p:spTgt spid="2052"/>
                                        </p:tgtEl>
                                      </p:cBhvr>
                                      <p:by x="75000" y="75000"/>
                                    </p:animScale>
                                  </p:childTnLst>
                                </p:cTn>
                              </p:par>
                              <p:par>
                                <p:cTn id="42" presetID="35" presetClass="path" presetSubtype="0" accel="50000" decel="50000" fill="hold" nodeType="withEffect">
                                  <p:stCondLst>
                                    <p:cond delay="0"/>
                                  </p:stCondLst>
                                  <p:childTnLst>
                                    <p:animMotion origin="layout" path="M 3.33333E-6 4.44444E-6 L -0.29393 0.23634 " pathEditMode="relative" rAng="0" ptsTypes="AA">
                                      <p:cBhvr>
                                        <p:cTn id="43" dur="1500" fill="hold"/>
                                        <p:tgtEl>
                                          <p:spTgt spid="2052"/>
                                        </p:tgtEl>
                                        <p:attrNameLst>
                                          <p:attrName>ppt_x</p:attrName>
                                          <p:attrName>ppt_y</p:attrName>
                                        </p:attrNameLst>
                                      </p:cBhvr>
                                      <p:rCtr x="-14705" y="11806"/>
                                    </p:animMotion>
                                  </p:childTnLst>
                                </p:cTn>
                              </p:par>
                            </p:childTnLst>
                          </p:cTn>
                        </p:par>
                        <p:par>
                          <p:cTn id="44" fill="hold">
                            <p:stCondLst>
                              <p:cond delay="15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Vertex Displacement</a:t>
            </a:r>
            <a:endParaRPr lang="en-IN" dirty="0"/>
          </a:p>
        </p:txBody>
      </p:sp>
      <p:pic>
        <p:nvPicPr>
          <p:cNvPr id="16386" name="Picture 2" descr="J:\thesis\images\png\componentdisconnection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2705919"/>
            <a:ext cx="3505200" cy="1971675"/>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J:\thesis\images\png\componentdisconnection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4528" y="2607419"/>
            <a:ext cx="3495675" cy="21240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p:cNvSpPr txBox="1"/>
              <p:nvPr/>
            </p:nvSpPr>
            <p:spPr>
              <a:xfrm>
                <a:off x="2940224" y="4862260"/>
                <a:ext cx="3600400" cy="369332"/>
              </a:xfrm>
              <a:prstGeom prst="rect">
                <a:avLst/>
              </a:prstGeom>
              <a:noFill/>
            </p:spPr>
            <p:txBody>
              <a:bodyPr wrap="square" rtlCol="0">
                <a:spAutoFit/>
              </a:bodyPr>
              <a:lstStyle/>
              <a:p>
                <a:r>
                  <a:rPr lang="en-US" dirty="0" smtClean="0"/>
                  <a:t>Centroid of Contours – </a:t>
                </a:r>
                <a14:m>
                  <m:oMath xmlns:m="http://schemas.openxmlformats.org/officeDocument/2006/math">
                    <m:r>
                      <a:rPr lang="en-US" i="1" smtClean="0">
                        <a:latin typeface="Cambria Math"/>
                        <a:ea typeface="Cambria Math"/>
                      </a:rPr>
                      <m:t>𝛽</m:t>
                    </m:r>
                  </m:oMath>
                </a14:m>
                <a:r>
                  <a:rPr lang="en-IN" dirty="0" smtClean="0"/>
                  <a:t>-connection</a:t>
                </a:r>
                <a:endParaRPr lang="en-IN" dirty="0"/>
              </a:p>
            </p:txBody>
          </p:sp>
        </mc:Choice>
        <mc:Fallback xmlns="">
          <p:sp>
            <p:nvSpPr>
              <p:cNvPr id="4" name="TextBox 3"/>
              <p:cNvSpPr txBox="1">
                <a:spLocks noRot="1" noChangeAspect="1" noMove="1" noResize="1" noEditPoints="1" noAdjustHandles="1" noChangeArrowheads="1" noChangeShapeType="1" noTextEdit="1"/>
              </p:cNvSpPr>
              <p:nvPr/>
            </p:nvSpPr>
            <p:spPr>
              <a:xfrm>
                <a:off x="2940224" y="4862260"/>
                <a:ext cx="3600400" cy="369332"/>
              </a:xfrm>
              <a:prstGeom prst="rect">
                <a:avLst/>
              </a:prstGeom>
              <a:blipFill rotWithShape="1">
                <a:blip r:embed="rId5"/>
                <a:stretch>
                  <a:fillRect l="-1354" t="-8333" r="-1354" b="-26667"/>
                </a:stretch>
              </a:blipFill>
            </p:spPr>
            <p:txBody>
              <a:bodyPr/>
              <a:lstStyle/>
              <a:p>
                <a:r>
                  <a:rPr lang="en-IN">
                    <a:noFill/>
                  </a:rPr>
                  <a:t> </a:t>
                </a:r>
              </a:p>
            </p:txBody>
          </p:sp>
        </mc:Fallback>
      </mc:AlternateContent>
      <p:sp>
        <p:nvSpPr>
          <p:cNvPr id="7" name="TextBox 6"/>
          <p:cNvSpPr txBox="1"/>
          <p:nvPr/>
        </p:nvSpPr>
        <p:spPr>
          <a:xfrm>
            <a:off x="6084168" y="3715316"/>
            <a:ext cx="2376264" cy="369332"/>
          </a:xfrm>
          <a:prstGeom prst="rect">
            <a:avLst/>
          </a:prstGeom>
          <a:noFill/>
        </p:spPr>
        <p:txBody>
          <a:bodyPr wrap="square" rtlCol="0">
            <a:spAutoFit/>
          </a:bodyPr>
          <a:lstStyle/>
          <a:p>
            <a:r>
              <a:rPr lang="en-US" dirty="0" smtClean="0"/>
              <a:t>Generates Intersection</a:t>
            </a:r>
            <a:endParaRPr lang="en-IN" dirty="0"/>
          </a:p>
        </p:txBody>
      </p:sp>
      <p:sp>
        <p:nvSpPr>
          <p:cNvPr id="5" name="Left Arrow 4"/>
          <p:cNvSpPr/>
          <p:nvPr/>
        </p:nvSpPr>
        <p:spPr>
          <a:xfrm rot="345836">
            <a:off x="5568487" y="3795048"/>
            <a:ext cx="535847" cy="1784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TextBox 8"/>
          <p:cNvSpPr txBox="1"/>
          <p:nvPr/>
        </p:nvSpPr>
        <p:spPr>
          <a:xfrm>
            <a:off x="2944812" y="4862260"/>
            <a:ext cx="3600400" cy="646331"/>
          </a:xfrm>
          <a:prstGeom prst="rect">
            <a:avLst/>
          </a:prstGeom>
          <a:noFill/>
        </p:spPr>
        <p:txBody>
          <a:bodyPr wrap="square" rtlCol="0">
            <a:spAutoFit/>
          </a:bodyPr>
          <a:lstStyle/>
          <a:p>
            <a:pPr algn="ctr"/>
            <a:r>
              <a:rPr lang="en-US" dirty="0" smtClean="0"/>
              <a:t>Centroid of Tetrahedrons that are being displaced</a:t>
            </a:r>
            <a:endParaRPr lang="en-IN" dirty="0"/>
          </a:p>
        </p:txBody>
      </p:sp>
    </p:spTree>
    <p:extLst>
      <p:ext uri="{BB962C8B-B14F-4D97-AF65-F5344CB8AC3E}">
        <p14:creationId xmlns:p14="http://schemas.microsoft.com/office/powerpoint/2010/main" val="31638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6386"/>
                                        </p:tgtEl>
                                      </p:cBhvr>
                                    </p:animEffect>
                                    <p:set>
                                      <p:cBhvr>
                                        <p:cTn id="21" dur="1" fill="hold">
                                          <p:stCondLst>
                                            <p:cond delay="499"/>
                                          </p:stCondLst>
                                        </p:cTn>
                                        <p:tgtEl>
                                          <p:spTgt spid="1638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6387"/>
                                        </p:tgtEl>
                                        <p:attrNameLst>
                                          <p:attrName>style.visibility</p:attrName>
                                        </p:attrNameLst>
                                      </p:cBhvr>
                                      <p:to>
                                        <p:strVal val="visible"/>
                                      </p:to>
                                    </p:set>
                                    <p:animEffect transition="in" filter="fade">
                                      <p:cBhvr>
                                        <p:cTn id="24" dur="500"/>
                                        <p:tgtEl>
                                          <p:spTgt spid="16387"/>
                                        </p:tgtEl>
                                      </p:cBhvr>
                                    </p:animEffec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10"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5" grpId="0" animBg="1"/>
      <p:bldP spid="5" grpId="1"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we obtain input?</a:t>
            </a:r>
            <a:br>
              <a:rPr lang="en-US" dirty="0"/>
            </a:b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confocal </a:t>
            </a:r>
            <a:r>
              <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microscope</a:t>
            </a:r>
            <a:endParaRPr lang="en-IN" dirty="0"/>
          </a:p>
        </p:txBody>
      </p:sp>
      <p:grpSp>
        <p:nvGrpSpPr>
          <p:cNvPr id="3" name="Group 2"/>
          <p:cNvGrpSpPr/>
          <p:nvPr/>
        </p:nvGrpSpPr>
        <p:grpSpPr>
          <a:xfrm>
            <a:off x="2178545" y="1661040"/>
            <a:ext cx="4922775" cy="4518218"/>
            <a:chOff x="406654" y="1661040"/>
            <a:chExt cx="4922775" cy="4518218"/>
          </a:xfrm>
        </p:grpSpPr>
        <p:grpSp>
          <p:nvGrpSpPr>
            <p:cNvPr id="232" name="Group 231"/>
            <p:cNvGrpSpPr/>
            <p:nvPr/>
          </p:nvGrpSpPr>
          <p:grpSpPr>
            <a:xfrm>
              <a:off x="2516970" y="2549441"/>
              <a:ext cx="1051804" cy="68561"/>
              <a:chOff x="2237564" y="2549441"/>
              <a:chExt cx="1051804" cy="68561"/>
            </a:xfrm>
          </p:grpSpPr>
          <p:sp>
            <p:nvSpPr>
              <p:cNvPr id="220" name="Rectangle 219"/>
              <p:cNvSpPr/>
              <p:nvPr/>
            </p:nvSpPr>
            <p:spPr>
              <a:xfrm>
                <a:off x="2237564" y="2549441"/>
                <a:ext cx="462228" cy="68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2" name="Rectangle 221"/>
              <p:cNvSpPr/>
              <p:nvPr/>
            </p:nvSpPr>
            <p:spPr>
              <a:xfrm>
                <a:off x="2827140" y="2549441"/>
                <a:ext cx="462228" cy="6856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2" name="Rectangle 241"/>
            <p:cNvSpPr/>
            <p:nvPr/>
          </p:nvSpPr>
          <p:spPr>
            <a:xfrm>
              <a:off x="2240279" y="5811772"/>
              <a:ext cx="1533802" cy="144954"/>
            </a:xfrm>
            <a:custGeom>
              <a:avLst/>
              <a:gdLst>
                <a:gd name="connsiteX0" fmla="*/ 0 w 720080"/>
                <a:gd name="connsiteY0" fmla="*/ 0 h 197341"/>
                <a:gd name="connsiteX1" fmla="*/ 720080 w 720080"/>
                <a:gd name="connsiteY1" fmla="*/ 0 h 197341"/>
                <a:gd name="connsiteX2" fmla="*/ 720080 w 720080"/>
                <a:gd name="connsiteY2" fmla="*/ 197341 h 197341"/>
                <a:gd name="connsiteX3" fmla="*/ 0 w 720080"/>
                <a:gd name="connsiteY3" fmla="*/ 197341 h 197341"/>
                <a:gd name="connsiteX4" fmla="*/ 0 w 720080"/>
                <a:gd name="connsiteY4" fmla="*/ 0 h 197341"/>
                <a:gd name="connsiteX0" fmla="*/ 0 w 979636"/>
                <a:gd name="connsiteY0" fmla="*/ 7144 h 204485"/>
                <a:gd name="connsiteX1" fmla="*/ 979636 w 979636"/>
                <a:gd name="connsiteY1" fmla="*/ 0 h 204485"/>
                <a:gd name="connsiteX2" fmla="*/ 720080 w 979636"/>
                <a:gd name="connsiteY2" fmla="*/ 204485 h 204485"/>
                <a:gd name="connsiteX3" fmla="*/ 0 w 979636"/>
                <a:gd name="connsiteY3" fmla="*/ 204485 h 204485"/>
                <a:gd name="connsiteX4" fmla="*/ 0 w 979636"/>
                <a:gd name="connsiteY4" fmla="*/ 7144 h 204485"/>
                <a:gd name="connsiteX0" fmla="*/ 0 w 1391592"/>
                <a:gd name="connsiteY0" fmla="*/ 392907 h 590248"/>
                <a:gd name="connsiteX1" fmla="*/ 1391592 w 1391592"/>
                <a:gd name="connsiteY1" fmla="*/ 0 h 590248"/>
                <a:gd name="connsiteX2" fmla="*/ 720080 w 1391592"/>
                <a:gd name="connsiteY2" fmla="*/ 590248 h 590248"/>
                <a:gd name="connsiteX3" fmla="*/ 0 w 1391592"/>
                <a:gd name="connsiteY3" fmla="*/ 590248 h 590248"/>
                <a:gd name="connsiteX4" fmla="*/ 0 w 1391592"/>
                <a:gd name="connsiteY4" fmla="*/ 392907 h 590248"/>
                <a:gd name="connsiteX0" fmla="*/ 2381 w 1391592"/>
                <a:gd name="connsiteY0" fmla="*/ 1 h 590248"/>
                <a:gd name="connsiteX1" fmla="*/ 1391592 w 1391592"/>
                <a:gd name="connsiteY1" fmla="*/ 0 h 590248"/>
                <a:gd name="connsiteX2" fmla="*/ 720080 w 1391592"/>
                <a:gd name="connsiteY2" fmla="*/ 590248 h 590248"/>
                <a:gd name="connsiteX3" fmla="*/ 0 w 1391592"/>
                <a:gd name="connsiteY3" fmla="*/ 590248 h 590248"/>
                <a:gd name="connsiteX4" fmla="*/ 2381 w 1391592"/>
                <a:gd name="connsiteY4" fmla="*/ 1 h 590248"/>
                <a:gd name="connsiteX0" fmla="*/ 140494 w 1529705"/>
                <a:gd name="connsiteY0" fmla="*/ 1 h 590248"/>
                <a:gd name="connsiteX1" fmla="*/ 1529705 w 1529705"/>
                <a:gd name="connsiteY1" fmla="*/ 0 h 590248"/>
                <a:gd name="connsiteX2" fmla="*/ 858193 w 1529705"/>
                <a:gd name="connsiteY2" fmla="*/ 590248 h 590248"/>
                <a:gd name="connsiteX3" fmla="*/ 0 w 1529705"/>
                <a:gd name="connsiteY3" fmla="*/ 142573 h 590248"/>
                <a:gd name="connsiteX4" fmla="*/ 140494 w 1529705"/>
                <a:gd name="connsiteY4" fmla="*/ 1 h 590248"/>
                <a:gd name="connsiteX0" fmla="*/ 140494 w 1529705"/>
                <a:gd name="connsiteY0" fmla="*/ 1 h 142573"/>
                <a:gd name="connsiteX1" fmla="*/ 1529705 w 1529705"/>
                <a:gd name="connsiteY1" fmla="*/ 0 h 142573"/>
                <a:gd name="connsiteX2" fmla="*/ 984399 w 1529705"/>
                <a:gd name="connsiteY2" fmla="*/ 73517 h 142573"/>
                <a:gd name="connsiteX3" fmla="*/ 0 w 1529705"/>
                <a:gd name="connsiteY3" fmla="*/ 142573 h 142573"/>
                <a:gd name="connsiteX4" fmla="*/ 140494 w 1529705"/>
                <a:gd name="connsiteY4" fmla="*/ 1 h 142573"/>
                <a:gd name="connsiteX0" fmla="*/ 140494 w 1529705"/>
                <a:gd name="connsiteY0" fmla="*/ 1 h 142573"/>
                <a:gd name="connsiteX1" fmla="*/ 1529705 w 1529705"/>
                <a:gd name="connsiteY1" fmla="*/ 0 h 142573"/>
                <a:gd name="connsiteX2" fmla="*/ 984399 w 1529705"/>
                <a:gd name="connsiteY2" fmla="*/ 73517 h 142573"/>
                <a:gd name="connsiteX3" fmla="*/ 0 w 1529705"/>
                <a:gd name="connsiteY3" fmla="*/ 142573 h 142573"/>
                <a:gd name="connsiteX4" fmla="*/ 140494 w 1529705"/>
                <a:gd name="connsiteY4" fmla="*/ 1 h 142573"/>
                <a:gd name="connsiteX0" fmla="*/ 140494 w 1529705"/>
                <a:gd name="connsiteY0" fmla="*/ 1 h 144954"/>
                <a:gd name="connsiteX1" fmla="*/ 1529705 w 1529705"/>
                <a:gd name="connsiteY1" fmla="*/ 0 h 144954"/>
                <a:gd name="connsiteX2" fmla="*/ 1384449 w 1529705"/>
                <a:gd name="connsiteY2" fmla="*/ 144954 h 144954"/>
                <a:gd name="connsiteX3" fmla="*/ 0 w 1529705"/>
                <a:gd name="connsiteY3" fmla="*/ 142573 h 144954"/>
                <a:gd name="connsiteX4" fmla="*/ 140494 w 1529705"/>
                <a:gd name="connsiteY4" fmla="*/ 1 h 144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9705" h="144954">
                  <a:moveTo>
                    <a:pt x="140494" y="1"/>
                  </a:moveTo>
                  <a:lnTo>
                    <a:pt x="1529705" y="0"/>
                  </a:lnTo>
                  <a:lnTo>
                    <a:pt x="1384449" y="144954"/>
                  </a:lnTo>
                  <a:lnTo>
                    <a:pt x="0" y="142573"/>
                  </a:lnTo>
                  <a:lnTo>
                    <a:pt x="140494" y="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30" name="Group 229"/>
            <p:cNvGrpSpPr/>
            <p:nvPr/>
          </p:nvGrpSpPr>
          <p:grpSpPr>
            <a:xfrm rot="5400000">
              <a:off x="1501954" y="4092966"/>
              <a:ext cx="1013702" cy="68577"/>
              <a:chOff x="1360409" y="4062081"/>
              <a:chExt cx="1013702" cy="68577"/>
            </a:xfrm>
            <a:solidFill>
              <a:schemeClr val="tx1"/>
            </a:solidFill>
          </p:grpSpPr>
          <p:sp>
            <p:nvSpPr>
              <p:cNvPr id="228" name="Rectangle 227"/>
              <p:cNvSpPr/>
              <p:nvPr/>
            </p:nvSpPr>
            <p:spPr>
              <a:xfrm>
                <a:off x="1360409" y="4062097"/>
                <a:ext cx="462228" cy="6856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9" name="Rectangle 228"/>
              <p:cNvSpPr/>
              <p:nvPr/>
            </p:nvSpPr>
            <p:spPr>
              <a:xfrm>
                <a:off x="1911883" y="4062081"/>
                <a:ext cx="462228" cy="6856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259" name="Group 258"/>
            <p:cNvGrpSpPr/>
            <p:nvPr/>
          </p:nvGrpSpPr>
          <p:grpSpPr>
            <a:xfrm>
              <a:off x="818958" y="4005064"/>
              <a:ext cx="580571" cy="298537"/>
              <a:chOff x="539552" y="4005064"/>
              <a:chExt cx="580571" cy="298537"/>
            </a:xfrm>
          </p:grpSpPr>
          <p:sp>
            <p:nvSpPr>
              <p:cNvPr id="219" name="Rectangle 218"/>
              <p:cNvSpPr/>
              <p:nvPr/>
            </p:nvSpPr>
            <p:spPr>
              <a:xfrm>
                <a:off x="1043608" y="4061554"/>
                <a:ext cx="76515" cy="181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8" name="Rectangle 217"/>
              <p:cNvSpPr/>
              <p:nvPr/>
            </p:nvSpPr>
            <p:spPr>
              <a:xfrm>
                <a:off x="539552" y="4005064"/>
                <a:ext cx="504056" cy="2985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100" b="1" dirty="0" smtClean="0"/>
                  <a:t>Laser</a:t>
                </a:r>
                <a:endParaRPr lang="en-US" altLang="en-US" sz="1100" b="1" dirty="0"/>
              </a:p>
            </p:txBody>
          </p:sp>
        </p:grpSp>
        <p:sp>
          <p:nvSpPr>
            <p:cNvPr id="235" name="Cube 234"/>
            <p:cNvSpPr/>
            <p:nvPr/>
          </p:nvSpPr>
          <p:spPr>
            <a:xfrm>
              <a:off x="2241450" y="5589240"/>
              <a:ext cx="1533802" cy="590018"/>
            </a:xfrm>
            <a:prstGeom prst="cube">
              <a:avLst/>
            </a:prstGeom>
            <a:solidFill>
              <a:srgbClr val="4F81BD">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0" name="Text Box 5"/>
            <p:cNvSpPr txBox="1">
              <a:spLocks noChangeArrowheads="1"/>
            </p:cNvSpPr>
            <p:nvPr/>
          </p:nvSpPr>
          <p:spPr bwMode="auto">
            <a:xfrm>
              <a:off x="1246710" y="5790755"/>
              <a:ext cx="894796" cy="307777"/>
            </a:xfrm>
            <a:prstGeom prst="rect">
              <a:avLst/>
            </a:prstGeom>
            <a:noFill/>
            <a:ln w="9525">
              <a:noFill/>
              <a:miter lim="800000"/>
              <a:headEnd/>
              <a:tailEnd/>
            </a:ln>
          </p:spPr>
          <p:txBody>
            <a:bodyPr wrap="none">
              <a:spAutoFit/>
            </a:bodyPr>
            <a:lstStyle/>
            <a:p>
              <a:pPr algn="r"/>
              <a:r>
                <a:rPr lang="en-US" altLang="en-US" sz="1400" dirty="0" smtClean="0"/>
                <a:t>Specimen</a:t>
              </a:r>
              <a:endParaRPr lang="en-US" altLang="en-US" sz="1400" dirty="0"/>
            </a:p>
          </p:txBody>
        </p:sp>
        <p:sp>
          <p:nvSpPr>
            <p:cNvPr id="171" name="Text Box 6"/>
            <p:cNvSpPr txBox="1">
              <a:spLocks noChangeArrowheads="1"/>
            </p:cNvSpPr>
            <p:nvPr/>
          </p:nvSpPr>
          <p:spPr bwMode="auto">
            <a:xfrm>
              <a:off x="1017570" y="4861802"/>
              <a:ext cx="1235785" cy="285078"/>
            </a:xfrm>
            <a:prstGeom prst="rect">
              <a:avLst/>
            </a:prstGeom>
            <a:noFill/>
            <a:ln w="9525">
              <a:noFill/>
              <a:miter lim="800000"/>
              <a:headEnd/>
              <a:tailEnd/>
            </a:ln>
          </p:spPr>
          <p:txBody>
            <a:bodyPr wrap="none">
              <a:spAutoFit/>
            </a:bodyPr>
            <a:lstStyle/>
            <a:p>
              <a:pPr algn="r"/>
              <a:r>
                <a:rPr lang="en-US" altLang="en-US" dirty="0"/>
                <a:t>Objective lens</a:t>
              </a:r>
            </a:p>
          </p:txBody>
        </p:sp>
        <p:sp>
          <p:nvSpPr>
            <p:cNvPr id="179" name="Line 14"/>
            <p:cNvSpPr>
              <a:spLocks noChangeShapeType="1"/>
            </p:cNvSpPr>
            <p:nvPr/>
          </p:nvSpPr>
          <p:spPr bwMode="auto">
            <a:xfrm>
              <a:off x="2527119" y="5029742"/>
              <a:ext cx="516367" cy="839096"/>
            </a:xfrm>
            <a:prstGeom prst="line">
              <a:avLst/>
            </a:prstGeom>
            <a:noFill/>
            <a:ln w="19050">
              <a:solidFill>
                <a:srgbClr val="0000FF"/>
              </a:solidFill>
              <a:round/>
              <a:headEnd/>
              <a:tailEnd/>
            </a:ln>
            <a:effectLst/>
          </p:spPr>
          <p:txBody>
            <a:bodyPr/>
            <a:lstStyle/>
            <a:p>
              <a:endParaRPr lang="en-US"/>
            </a:p>
          </p:txBody>
        </p:sp>
        <p:sp>
          <p:nvSpPr>
            <p:cNvPr id="181" name="Line 16"/>
            <p:cNvSpPr>
              <a:spLocks noChangeShapeType="1"/>
            </p:cNvSpPr>
            <p:nvPr/>
          </p:nvSpPr>
          <p:spPr bwMode="auto">
            <a:xfrm flipH="1">
              <a:off x="3043486" y="5029742"/>
              <a:ext cx="516367" cy="839096"/>
            </a:xfrm>
            <a:prstGeom prst="line">
              <a:avLst/>
            </a:prstGeom>
            <a:noFill/>
            <a:ln w="19050">
              <a:solidFill>
                <a:srgbClr val="0000FF"/>
              </a:solidFill>
              <a:round/>
              <a:headEnd/>
              <a:tailEnd/>
            </a:ln>
            <a:effectLst/>
          </p:spPr>
          <p:txBody>
            <a:bodyPr/>
            <a:lstStyle/>
            <a:p>
              <a:endParaRPr lang="en-US"/>
            </a:p>
          </p:txBody>
        </p:sp>
        <p:sp>
          <p:nvSpPr>
            <p:cNvPr id="182" name="Text Box 17"/>
            <p:cNvSpPr txBox="1">
              <a:spLocks noChangeArrowheads="1"/>
            </p:cNvSpPr>
            <p:nvPr/>
          </p:nvSpPr>
          <p:spPr bwMode="auto">
            <a:xfrm>
              <a:off x="406654" y="4364595"/>
              <a:ext cx="1567862" cy="369332"/>
            </a:xfrm>
            <a:prstGeom prst="rect">
              <a:avLst/>
            </a:prstGeom>
            <a:noFill/>
            <a:ln w="9525">
              <a:noFill/>
              <a:miter lim="800000"/>
              <a:headEnd/>
              <a:tailEnd/>
            </a:ln>
            <a:effectLst/>
          </p:spPr>
          <p:txBody>
            <a:bodyPr wrap="square">
              <a:spAutoFit/>
            </a:bodyPr>
            <a:lstStyle/>
            <a:p>
              <a:r>
                <a:rPr lang="en-US" dirty="0">
                  <a:solidFill>
                    <a:srgbClr val="0000FF"/>
                  </a:solidFill>
                </a:rPr>
                <a:t>Excitation light</a:t>
              </a:r>
            </a:p>
          </p:txBody>
        </p:sp>
        <p:grpSp>
          <p:nvGrpSpPr>
            <p:cNvPr id="183" name="Group 18"/>
            <p:cNvGrpSpPr>
              <a:grpSpLocks/>
            </p:cNvGrpSpPr>
            <p:nvPr/>
          </p:nvGrpSpPr>
          <p:grpSpPr bwMode="auto">
            <a:xfrm>
              <a:off x="2333482" y="3287338"/>
              <a:ext cx="1484555" cy="1904439"/>
              <a:chOff x="2736" y="2717"/>
              <a:chExt cx="1344" cy="1133"/>
            </a:xfrm>
          </p:grpSpPr>
          <p:sp>
            <p:nvSpPr>
              <p:cNvPr id="214" name="Freeform 19"/>
              <p:cNvSpPr>
                <a:spLocks/>
              </p:cNvSpPr>
              <p:nvPr/>
            </p:nvSpPr>
            <p:spPr bwMode="auto">
              <a:xfrm>
                <a:off x="2736" y="2717"/>
                <a:ext cx="1344" cy="115"/>
              </a:xfrm>
              <a:custGeom>
                <a:avLst/>
                <a:gdLst/>
                <a:ahLst/>
                <a:cxnLst>
                  <a:cxn ang="0">
                    <a:pos x="0" y="102"/>
                  </a:cxn>
                  <a:cxn ang="0">
                    <a:pos x="432" y="103"/>
                  </a:cxn>
                  <a:cxn ang="0">
                    <a:pos x="0" y="103"/>
                  </a:cxn>
                </a:cxnLst>
                <a:rect l="0" t="0" r="r" b="b"/>
                <a:pathLst>
                  <a:path w="432" h="104">
                    <a:moveTo>
                      <a:pt x="0" y="102"/>
                    </a:moveTo>
                    <a:cubicBezTo>
                      <a:pt x="181" y="100"/>
                      <a:pt x="256" y="104"/>
                      <a:pt x="432" y="103"/>
                    </a:cubicBezTo>
                    <a:cubicBezTo>
                      <a:pt x="256" y="0"/>
                      <a:pt x="99" y="35"/>
                      <a:pt x="0" y="103"/>
                    </a:cubicBezTo>
                  </a:path>
                </a:pathLst>
              </a:custGeom>
              <a:solidFill>
                <a:schemeClr val="tx2"/>
              </a:solidFill>
              <a:ln w="19050" cmpd="sng">
                <a:solidFill>
                  <a:schemeClr val="tx2"/>
                </a:solidFill>
                <a:round/>
                <a:headEnd/>
                <a:tailEnd/>
              </a:ln>
            </p:spPr>
            <p:txBody>
              <a:bodyPr wrap="none" anchor="ctr"/>
              <a:lstStyle/>
              <a:p>
                <a:endParaRPr lang="en-US"/>
              </a:p>
            </p:txBody>
          </p:sp>
          <p:sp>
            <p:nvSpPr>
              <p:cNvPr id="215" name="Freeform 20"/>
              <p:cNvSpPr>
                <a:spLocks/>
              </p:cNvSpPr>
              <p:nvPr/>
            </p:nvSpPr>
            <p:spPr bwMode="auto">
              <a:xfrm rot="10800000">
                <a:off x="2736" y="2832"/>
                <a:ext cx="1344" cy="96"/>
              </a:xfrm>
              <a:custGeom>
                <a:avLst/>
                <a:gdLst/>
                <a:ahLst/>
                <a:cxnLst>
                  <a:cxn ang="0">
                    <a:pos x="0" y="102"/>
                  </a:cxn>
                  <a:cxn ang="0">
                    <a:pos x="432" y="103"/>
                  </a:cxn>
                  <a:cxn ang="0">
                    <a:pos x="0" y="103"/>
                  </a:cxn>
                </a:cxnLst>
                <a:rect l="0" t="0" r="r" b="b"/>
                <a:pathLst>
                  <a:path w="432" h="104">
                    <a:moveTo>
                      <a:pt x="0" y="102"/>
                    </a:moveTo>
                    <a:cubicBezTo>
                      <a:pt x="181" y="100"/>
                      <a:pt x="256" y="104"/>
                      <a:pt x="432" y="103"/>
                    </a:cubicBezTo>
                    <a:cubicBezTo>
                      <a:pt x="256" y="0"/>
                      <a:pt x="99" y="35"/>
                      <a:pt x="0" y="103"/>
                    </a:cubicBezTo>
                  </a:path>
                </a:pathLst>
              </a:custGeom>
              <a:solidFill>
                <a:schemeClr val="tx2"/>
              </a:solidFill>
              <a:ln w="19050" cmpd="sng">
                <a:solidFill>
                  <a:schemeClr val="tx2"/>
                </a:solidFill>
                <a:round/>
                <a:headEnd/>
                <a:tailEnd/>
              </a:ln>
            </p:spPr>
            <p:txBody>
              <a:bodyPr wrap="none" anchor="ctr"/>
              <a:lstStyle/>
              <a:p>
                <a:endParaRPr lang="en-US"/>
              </a:p>
            </p:txBody>
          </p:sp>
          <p:sp>
            <p:nvSpPr>
              <p:cNvPr id="246" name="Freeform 19"/>
              <p:cNvSpPr>
                <a:spLocks/>
              </p:cNvSpPr>
              <p:nvPr/>
            </p:nvSpPr>
            <p:spPr bwMode="auto">
              <a:xfrm>
                <a:off x="2736" y="3639"/>
                <a:ext cx="1344" cy="115"/>
              </a:xfrm>
              <a:custGeom>
                <a:avLst/>
                <a:gdLst/>
                <a:ahLst/>
                <a:cxnLst>
                  <a:cxn ang="0">
                    <a:pos x="0" y="102"/>
                  </a:cxn>
                  <a:cxn ang="0">
                    <a:pos x="432" y="103"/>
                  </a:cxn>
                  <a:cxn ang="0">
                    <a:pos x="0" y="103"/>
                  </a:cxn>
                </a:cxnLst>
                <a:rect l="0" t="0" r="r" b="b"/>
                <a:pathLst>
                  <a:path w="432" h="104">
                    <a:moveTo>
                      <a:pt x="0" y="102"/>
                    </a:moveTo>
                    <a:cubicBezTo>
                      <a:pt x="181" y="100"/>
                      <a:pt x="256" y="104"/>
                      <a:pt x="432" y="103"/>
                    </a:cubicBezTo>
                    <a:cubicBezTo>
                      <a:pt x="256" y="0"/>
                      <a:pt x="99" y="35"/>
                      <a:pt x="0" y="103"/>
                    </a:cubicBezTo>
                  </a:path>
                </a:pathLst>
              </a:custGeom>
              <a:solidFill>
                <a:schemeClr val="tx2"/>
              </a:solidFill>
              <a:ln w="19050" cmpd="sng">
                <a:solidFill>
                  <a:schemeClr val="tx2"/>
                </a:solidFill>
                <a:round/>
                <a:headEnd/>
                <a:tailEnd/>
              </a:ln>
            </p:spPr>
            <p:txBody>
              <a:bodyPr wrap="none" anchor="ctr"/>
              <a:lstStyle/>
              <a:p>
                <a:endParaRPr lang="en-US"/>
              </a:p>
            </p:txBody>
          </p:sp>
          <p:sp>
            <p:nvSpPr>
              <p:cNvPr id="247" name="Freeform 20"/>
              <p:cNvSpPr>
                <a:spLocks/>
              </p:cNvSpPr>
              <p:nvPr/>
            </p:nvSpPr>
            <p:spPr bwMode="auto">
              <a:xfrm rot="10800000">
                <a:off x="2736" y="3754"/>
                <a:ext cx="1344" cy="96"/>
              </a:xfrm>
              <a:custGeom>
                <a:avLst/>
                <a:gdLst/>
                <a:ahLst/>
                <a:cxnLst>
                  <a:cxn ang="0">
                    <a:pos x="0" y="102"/>
                  </a:cxn>
                  <a:cxn ang="0">
                    <a:pos x="432" y="103"/>
                  </a:cxn>
                  <a:cxn ang="0">
                    <a:pos x="0" y="103"/>
                  </a:cxn>
                </a:cxnLst>
                <a:rect l="0" t="0" r="r" b="b"/>
                <a:pathLst>
                  <a:path w="432" h="104">
                    <a:moveTo>
                      <a:pt x="0" y="102"/>
                    </a:moveTo>
                    <a:cubicBezTo>
                      <a:pt x="181" y="100"/>
                      <a:pt x="256" y="104"/>
                      <a:pt x="432" y="103"/>
                    </a:cubicBezTo>
                    <a:cubicBezTo>
                      <a:pt x="256" y="0"/>
                      <a:pt x="99" y="35"/>
                      <a:pt x="0" y="103"/>
                    </a:cubicBezTo>
                  </a:path>
                </a:pathLst>
              </a:custGeom>
              <a:solidFill>
                <a:schemeClr val="tx2"/>
              </a:solidFill>
              <a:ln w="19050" cmpd="sng">
                <a:solidFill>
                  <a:schemeClr val="tx2"/>
                </a:solidFill>
                <a:round/>
                <a:headEnd/>
                <a:tailEnd/>
              </a:ln>
            </p:spPr>
            <p:txBody>
              <a:bodyPr wrap="none" anchor="ctr"/>
              <a:lstStyle/>
              <a:p>
                <a:endParaRPr lang="en-US"/>
              </a:p>
            </p:txBody>
          </p:sp>
        </p:grpSp>
        <p:sp>
          <p:nvSpPr>
            <p:cNvPr id="184" name="Line 21"/>
            <p:cNvSpPr>
              <a:spLocks noChangeShapeType="1"/>
            </p:cNvSpPr>
            <p:nvPr/>
          </p:nvSpPr>
          <p:spPr bwMode="auto">
            <a:xfrm flipH="1" flipV="1">
              <a:off x="2656211" y="5029742"/>
              <a:ext cx="387275" cy="839096"/>
            </a:xfrm>
            <a:prstGeom prst="line">
              <a:avLst/>
            </a:prstGeom>
            <a:noFill/>
            <a:ln w="19050">
              <a:solidFill>
                <a:srgbClr val="00FF00"/>
              </a:solidFill>
              <a:round/>
              <a:headEnd/>
              <a:tailEnd/>
            </a:ln>
            <a:effectLst/>
          </p:spPr>
          <p:txBody>
            <a:bodyPr/>
            <a:lstStyle/>
            <a:p>
              <a:endParaRPr lang="en-US"/>
            </a:p>
          </p:txBody>
        </p:sp>
        <p:sp>
          <p:nvSpPr>
            <p:cNvPr id="185" name="Line 22"/>
            <p:cNvSpPr>
              <a:spLocks noChangeShapeType="1"/>
            </p:cNvSpPr>
            <p:nvPr/>
          </p:nvSpPr>
          <p:spPr bwMode="auto">
            <a:xfrm flipV="1">
              <a:off x="3043486" y="5029742"/>
              <a:ext cx="387275" cy="839096"/>
            </a:xfrm>
            <a:prstGeom prst="line">
              <a:avLst/>
            </a:prstGeom>
            <a:noFill/>
            <a:ln w="19050">
              <a:solidFill>
                <a:srgbClr val="00FF00"/>
              </a:solidFill>
              <a:round/>
              <a:headEnd/>
              <a:tailEnd/>
            </a:ln>
            <a:effectLst/>
          </p:spPr>
          <p:txBody>
            <a:bodyPr/>
            <a:lstStyle/>
            <a:p>
              <a:endParaRPr lang="en-US"/>
            </a:p>
          </p:txBody>
        </p:sp>
        <p:sp>
          <p:nvSpPr>
            <p:cNvPr id="186" name="Line 23"/>
            <p:cNvSpPr>
              <a:spLocks noChangeShapeType="1"/>
            </p:cNvSpPr>
            <p:nvPr/>
          </p:nvSpPr>
          <p:spPr bwMode="auto">
            <a:xfrm flipV="1">
              <a:off x="2656211" y="3480641"/>
              <a:ext cx="0" cy="1549101"/>
            </a:xfrm>
            <a:prstGeom prst="line">
              <a:avLst/>
            </a:prstGeom>
            <a:noFill/>
            <a:ln w="19050">
              <a:solidFill>
                <a:srgbClr val="00FF00"/>
              </a:solidFill>
              <a:round/>
              <a:headEnd/>
              <a:tailEnd/>
            </a:ln>
            <a:effectLst/>
          </p:spPr>
          <p:txBody>
            <a:bodyPr/>
            <a:lstStyle/>
            <a:p>
              <a:endParaRPr lang="en-US"/>
            </a:p>
          </p:txBody>
        </p:sp>
        <p:sp>
          <p:nvSpPr>
            <p:cNvPr id="187" name="Line 24"/>
            <p:cNvSpPr>
              <a:spLocks noChangeShapeType="1"/>
            </p:cNvSpPr>
            <p:nvPr/>
          </p:nvSpPr>
          <p:spPr bwMode="auto">
            <a:xfrm flipV="1">
              <a:off x="3430761" y="3480641"/>
              <a:ext cx="0" cy="1549101"/>
            </a:xfrm>
            <a:prstGeom prst="line">
              <a:avLst/>
            </a:prstGeom>
            <a:noFill/>
            <a:ln w="19050">
              <a:solidFill>
                <a:srgbClr val="00FF00"/>
              </a:solidFill>
              <a:round/>
              <a:headEnd/>
              <a:tailEnd/>
            </a:ln>
            <a:effectLst/>
          </p:spPr>
          <p:txBody>
            <a:bodyPr/>
            <a:lstStyle/>
            <a:p>
              <a:endParaRPr lang="en-US"/>
            </a:p>
          </p:txBody>
        </p:sp>
        <p:sp>
          <p:nvSpPr>
            <p:cNvPr id="188" name="Line 25"/>
            <p:cNvSpPr>
              <a:spLocks noChangeShapeType="1"/>
            </p:cNvSpPr>
            <p:nvPr/>
          </p:nvSpPr>
          <p:spPr bwMode="auto">
            <a:xfrm flipV="1">
              <a:off x="2656211" y="2576999"/>
              <a:ext cx="387275" cy="903642"/>
            </a:xfrm>
            <a:prstGeom prst="line">
              <a:avLst/>
            </a:prstGeom>
            <a:noFill/>
            <a:ln w="19050">
              <a:solidFill>
                <a:srgbClr val="00FF00"/>
              </a:solidFill>
              <a:round/>
              <a:headEnd/>
              <a:tailEnd/>
            </a:ln>
            <a:effectLst/>
          </p:spPr>
          <p:txBody>
            <a:bodyPr/>
            <a:lstStyle/>
            <a:p>
              <a:endParaRPr lang="en-US"/>
            </a:p>
          </p:txBody>
        </p:sp>
        <p:sp>
          <p:nvSpPr>
            <p:cNvPr id="189" name="Line 26"/>
            <p:cNvSpPr>
              <a:spLocks noChangeShapeType="1"/>
            </p:cNvSpPr>
            <p:nvPr/>
          </p:nvSpPr>
          <p:spPr bwMode="auto">
            <a:xfrm flipH="1" flipV="1">
              <a:off x="3043486" y="2576999"/>
              <a:ext cx="387275" cy="903642"/>
            </a:xfrm>
            <a:prstGeom prst="line">
              <a:avLst/>
            </a:prstGeom>
            <a:noFill/>
            <a:ln w="19050">
              <a:solidFill>
                <a:srgbClr val="00FF00"/>
              </a:solidFill>
              <a:round/>
              <a:headEnd/>
              <a:tailEnd/>
            </a:ln>
            <a:effectLst/>
          </p:spPr>
          <p:txBody>
            <a:bodyPr/>
            <a:lstStyle/>
            <a:p>
              <a:endParaRPr lang="en-US"/>
            </a:p>
          </p:txBody>
        </p:sp>
        <p:sp>
          <p:nvSpPr>
            <p:cNvPr id="190" name="Line 27"/>
            <p:cNvSpPr>
              <a:spLocks noChangeShapeType="1"/>
            </p:cNvSpPr>
            <p:nvPr/>
          </p:nvSpPr>
          <p:spPr bwMode="auto">
            <a:xfrm flipH="1" flipV="1">
              <a:off x="2849849" y="5029741"/>
              <a:ext cx="193638" cy="839096"/>
            </a:xfrm>
            <a:prstGeom prst="line">
              <a:avLst/>
            </a:prstGeom>
            <a:noFill/>
            <a:ln w="19050">
              <a:solidFill>
                <a:srgbClr val="008000"/>
              </a:solidFill>
              <a:round/>
              <a:headEnd/>
              <a:tailEnd/>
            </a:ln>
            <a:effectLst/>
          </p:spPr>
          <p:txBody>
            <a:bodyPr/>
            <a:lstStyle/>
            <a:p>
              <a:endParaRPr lang="en-US"/>
            </a:p>
          </p:txBody>
        </p:sp>
        <p:sp>
          <p:nvSpPr>
            <p:cNvPr id="191" name="Line 28"/>
            <p:cNvSpPr>
              <a:spLocks noChangeShapeType="1"/>
            </p:cNvSpPr>
            <p:nvPr/>
          </p:nvSpPr>
          <p:spPr bwMode="auto">
            <a:xfrm flipV="1">
              <a:off x="3043485" y="5029741"/>
              <a:ext cx="193639" cy="796179"/>
            </a:xfrm>
            <a:prstGeom prst="line">
              <a:avLst/>
            </a:prstGeom>
            <a:noFill/>
            <a:ln w="19050">
              <a:solidFill>
                <a:srgbClr val="008000"/>
              </a:solidFill>
              <a:round/>
              <a:headEnd/>
              <a:tailEnd/>
            </a:ln>
            <a:effectLst/>
          </p:spPr>
          <p:txBody>
            <a:bodyPr/>
            <a:lstStyle/>
            <a:p>
              <a:endParaRPr lang="en-US"/>
            </a:p>
          </p:txBody>
        </p:sp>
        <p:sp>
          <p:nvSpPr>
            <p:cNvPr id="192" name="Line 29"/>
            <p:cNvSpPr>
              <a:spLocks noChangeShapeType="1"/>
            </p:cNvSpPr>
            <p:nvPr/>
          </p:nvSpPr>
          <p:spPr bwMode="auto">
            <a:xfrm flipH="1">
              <a:off x="2527119" y="2583722"/>
              <a:ext cx="447787" cy="896919"/>
            </a:xfrm>
            <a:prstGeom prst="line">
              <a:avLst/>
            </a:prstGeom>
            <a:noFill/>
            <a:ln w="19050">
              <a:solidFill>
                <a:srgbClr val="008000"/>
              </a:solidFill>
              <a:round/>
              <a:headEnd/>
              <a:tailEnd/>
            </a:ln>
            <a:effectLst/>
          </p:spPr>
          <p:txBody>
            <a:bodyPr/>
            <a:lstStyle/>
            <a:p>
              <a:endParaRPr lang="en-US"/>
            </a:p>
          </p:txBody>
        </p:sp>
        <p:sp>
          <p:nvSpPr>
            <p:cNvPr id="193" name="Line 30"/>
            <p:cNvSpPr>
              <a:spLocks noChangeShapeType="1"/>
            </p:cNvSpPr>
            <p:nvPr/>
          </p:nvSpPr>
          <p:spPr bwMode="auto">
            <a:xfrm>
              <a:off x="2527119" y="3480641"/>
              <a:ext cx="322729" cy="1549101"/>
            </a:xfrm>
            <a:prstGeom prst="line">
              <a:avLst/>
            </a:prstGeom>
            <a:noFill/>
            <a:ln w="19050">
              <a:solidFill>
                <a:srgbClr val="008000"/>
              </a:solidFill>
              <a:round/>
              <a:headEnd/>
              <a:tailEnd/>
            </a:ln>
            <a:effectLst/>
          </p:spPr>
          <p:txBody>
            <a:bodyPr/>
            <a:lstStyle/>
            <a:p>
              <a:endParaRPr lang="en-US"/>
            </a:p>
          </p:txBody>
        </p:sp>
        <p:sp>
          <p:nvSpPr>
            <p:cNvPr id="194" name="Line 31"/>
            <p:cNvSpPr>
              <a:spLocks noChangeShapeType="1"/>
            </p:cNvSpPr>
            <p:nvPr/>
          </p:nvSpPr>
          <p:spPr bwMode="auto">
            <a:xfrm>
              <a:off x="3134926" y="2583721"/>
              <a:ext cx="392996" cy="896919"/>
            </a:xfrm>
            <a:prstGeom prst="line">
              <a:avLst/>
            </a:prstGeom>
            <a:noFill/>
            <a:ln w="19050">
              <a:solidFill>
                <a:srgbClr val="008000"/>
              </a:solidFill>
              <a:round/>
              <a:headEnd/>
              <a:tailEnd/>
            </a:ln>
            <a:effectLst/>
          </p:spPr>
          <p:txBody>
            <a:bodyPr/>
            <a:lstStyle/>
            <a:p>
              <a:endParaRPr lang="en-US"/>
            </a:p>
          </p:txBody>
        </p:sp>
        <p:sp>
          <p:nvSpPr>
            <p:cNvPr id="195" name="Line 32"/>
            <p:cNvSpPr>
              <a:spLocks noChangeShapeType="1"/>
            </p:cNvSpPr>
            <p:nvPr/>
          </p:nvSpPr>
          <p:spPr bwMode="auto">
            <a:xfrm flipH="1">
              <a:off x="3237124" y="3456437"/>
              <a:ext cx="290798" cy="1573305"/>
            </a:xfrm>
            <a:prstGeom prst="line">
              <a:avLst/>
            </a:prstGeom>
            <a:noFill/>
            <a:ln w="19050">
              <a:solidFill>
                <a:srgbClr val="008000"/>
              </a:solidFill>
              <a:round/>
              <a:headEnd/>
              <a:tailEnd/>
            </a:ln>
            <a:effectLst/>
          </p:spPr>
          <p:txBody>
            <a:bodyPr/>
            <a:lstStyle/>
            <a:p>
              <a:endParaRPr lang="en-US"/>
            </a:p>
          </p:txBody>
        </p:sp>
        <p:sp>
          <p:nvSpPr>
            <p:cNvPr id="198" name="Text Box 35"/>
            <p:cNvSpPr txBox="1">
              <a:spLocks noChangeArrowheads="1"/>
            </p:cNvSpPr>
            <p:nvPr/>
          </p:nvSpPr>
          <p:spPr bwMode="auto">
            <a:xfrm>
              <a:off x="3915302" y="3276476"/>
              <a:ext cx="910366" cy="285078"/>
            </a:xfrm>
            <a:prstGeom prst="rect">
              <a:avLst/>
            </a:prstGeom>
            <a:noFill/>
            <a:ln w="9525">
              <a:noFill/>
              <a:miter lim="800000"/>
              <a:headEnd/>
              <a:tailEnd/>
            </a:ln>
          </p:spPr>
          <p:txBody>
            <a:bodyPr wrap="none">
              <a:spAutoFit/>
            </a:bodyPr>
            <a:lstStyle/>
            <a:p>
              <a:pPr algn="r"/>
              <a:r>
                <a:rPr lang="en-US" altLang="en-US" dirty="0"/>
                <a:t>Tube lens</a:t>
              </a:r>
            </a:p>
          </p:txBody>
        </p:sp>
        <p:sp>
          <p:nvSpPr>
            <p:cNvPr id="199" name="Text Box 36"/>
            <p:cNvSpPr txBox="1">
              <a:spLocks noChangeArrowheads="1"/>
            </p:cNvSpPr>
            <p:nvPr/>
          </p:nvSpPr>
          <p:spPr bwMode="auto">
            <a:xfrm>
              <a:off x="3424319" y="2709023"/>
              <a:ext cx="1215614" cy="285078"/>
            </a:xfrm>
            <a:prstGeom prst="rect">
              <a:avLst/>
            </a:prstGeom>
            <a:noFill/>
            <a:ln w="9525">
              <a:noFill/>
              <a:miter lim="800000"/>
              <a:headEnd/>
              <a:tailEnd/>
            </a:ln>
            <a:effectLst/>
          </p:spPr>
          <p:txBody>
            <a:bodyPr wrap="none">
              <a:spAutoFit/>
            </a:bodyPr>
            <a:lstStyle/>
            <a:p>
              <a:r>
                <a:rPr lang="en-US" dirty="0">
                  <a:solidFill>
                    <a:srgbClr val="00FF00"/>
                  </a:solidFill>
                </a:rPr>
                <a:t>Emission light</a:t>
              </a:r>
            </a:p>
          </p:txBody>
        </p:sp>
        <p:sp>
          <p:nvSpPr>
            <p:cNvPr id="200" name="Text Box 37"/>
            <p:cNvSpPr txBox="1">
              <a:spLocks noChangeArrowheads="1"/>
            </p:cNvSpPr>
            <p:nvPr/>
          </p:nvSpPr>
          <p:spPr bwMode="auto">
            <a:xfrm>
              <a:off x="949192" y="2435965"/>
              <a:ext cx="1489831" cy="307777"/>
            </a:xfrm>
            <a:prstGeom prst="rect">
              <a:avLst/>
            </a:prstGeom>
            <a:noFill/>
            <a:ln w="12700">
              <a:noFill/>
              <a:miter lim="800000"/>
              <a:headEnd/>
              <a:tailEnd/>
            </a:ln>
            <a:effectLst/>
          </p:spPr>
          <p:txBody>
            <a:bodyPr wrap="none">
              <a:spAutoFit/>
            </a:bodyPr>
            <a:lstStyle/>
            <a:p>
              <a:r>
                <a:rPr lang="en-US" sz="1400" dirty="0" smtClean="0"/>
                <a:t>Detection Pinhole</a:t>
              </a:r>
              <a:endParaRPr lang="en-US" sz="1400" dirty="0"/>
            </a:p>
          </p:txBody>
        </p:sp>
        <p:sp>
          <p:nvSpPr>
            <p:cNvPr id="201" name="Line 38"/>
            <p:cNvSpPr>
              <a:spLocks noChangeShapeType="1"/>
            </p:cNvSpPr>
            <p:nvPr/>
          </p:nvSpPr>
          <p:spPr bwMode="auto">
            <a:xfrm rot="18900000">
              <a:off x="2803663" y="3267876"/>
              <a:ext cx="673284" cy="1608753"/>
            </a:xfrm>
            <a:prstGeom prst="line">
              <a:avLst/>
            </a:prstGeom>
            <a:noFill/>
            <a:ln w="25400">
              <a:solidFill>
                <a:schemeClr val="tx1"/>
              </a:solidFill>
              <a:round/>
              <a:headEnd/>
              <a:tailEnd/>
            </a:ln>
            <a:effectLst/>
          </p:spPr>
          <p:txBody>
            <a:bodyPr/>
            <a:lstStyle/>
            <a:p>
              <a:endParaRPr lang="en-US"/>
            </a:p>
          </p:txBody>
        </p:sp>
        <p:sp>
          <p:nvSpPr>
            <p:cNvPr id="208" name="Line 45"/>
            <p:cNvSpPr>
              <a:spLocks noChangeShapeType="1"/>
            </p:cNvSpPr>
            <p:nvPr/>
          </p:nvSpPr>
          <p:spPr bwMode="auto">
            <a:xfrm flipV="1">
              <a:off x="3007180" y="2333607"/>
              <a:ext cx="138504" cy="324074"/>
            </a:xfrm>
            <a:prstGeom prst="line">
              <a:avLst/>
            </a:prstGeom>
            <a:noFill/>
            <a:ln w="19050">
              <a:solidFill>
                <a:srgbClr val="00FF00"/>
              </a:solidFill>
              <a:round/>
              <a:headEnd/>
              <a:tailEnd/>
            </a:ln>
            <a:effectLst/>
          </p:spPr>
          <p:txBody>
            <a:bodyPr/>
            <a:lstStyle/>
            <a:p>
              <a:endParaRPr lang="en-US"/>
            </a:p>
          </p:txBody>
        </p:sp>
        <p:sp>
          <p:nvSpPr>
            <p:cNvPr id="209" name="Line 46"/>
            <p:cNvSpPr>
              <a:spLocks noChangeShapeType="1"/>
            </p:cNvSpPr>
            <p:nvPr/>
          </p:nvSpPr>
          <p:spPr bwMode="auto">
            <a:xfrm flipH="1" flipV="1">
              <a:off x="2942634" y="2333607"/>
              <a:ext cx="193638" cy="453166"/>
            </a:xfrm>
            <a:prstGeom prst="line">
              <a:avLst/>
            </a:prstGeom>
            <a:noFill/>
            <a:ln w="19050">
              <a:solidFill>
                <a:srgbClr val="00FF00"/>
              </a:solidFill>
              <a:round/>
              <a:headEnd/>
              <a:tailEnd/>
            </a:ln>
            <a:effectLst/>
          </p:spPr>
          <p:txBody>
            <a:bodyPr/>
            <a:lstStyle/>
            <a:p>
              <a:endParaRPr lang="en-US"/>
            </a:p>
          </p:txBody>
        </p:sp>
        <p:sp>
          <p:nvSpPr>
            <p:cNvPr id="210" name="Line 47"/>
            <p:cNvSpPr>
              <a:spLocks noChangeShapeType="1"/>
            </p:cNvSpPr>
            <p:nvPr/>
          </p:nvSpPr>
          <p:spPr bwMode="auto">
            <a:xfrm flipH="1">
              <a:off x="2865985" y="1818585"/>
              <a:ext cx="193638" cy="385930"/>
            </a:xfrm>
            <a:prstGeom prst="line">
              <a:avLst/>
            </a:prstGeom>
            <a:noFill/>
            <a:ln w="25400">
              <a:solidFill>
                <a:schemeClr val="tx1"/>
              </a:solidFill>
              <a:round/>
              <a:headEnd/>
              <a:tailEnd/>
            </a:ln>
            <a:effectLst/>
          </p:spPr>
          <p:txBody>
            <a:bodyPr/>
            <a:lstStyle/>
            <a:p>
              <a:endParaRPr lang="en-US"/>
            </a:p>
          </p:txBody>
        </p:sp>
        <p:sp>
          <p:nvSpPr>
            <p:cNvPr id="211" name="Line 48"/>
            <p:cNvSpPr>
              <a:spLocks noChangeShapeType="1"/>
            </p:cNvSpPr>
            <p:nvPr/>
          </p:nvSpPr>
          <p:spPr bwMode="auto">
            <a:xfrm>
              <a:off x="3059623" y="1818585"/>
              <a:ext cx="192293" cy="385930"/>
            </a:xfrm>
            <a:prstGeom prst="line">
              <a:avLst/>
            </a:prstGeom>
            <a:noFill/>
            <a:ln w="25400">
              <a:solidFill>
                <a:schemeClr val="tx1"/>
              </a:solidFill>
              <a:round/>
              <a:headEnd/>
              <a:tailEnd/>
            </a:ln>
            <a:effectLst/>
          </p:spPr>
          <p:txBody>
            <a:bodyPr/>
            <a:lstStyle/>
            <a:p>
              <a:endParaRPr lang="en-US"/>
            </a:p>
          </p:txBody>
        </p:sp>
        <p:sp>
          <p:nvSpPr>
            <p:cNvPr id="212" name="Freeform 49"/>
            <p:cNvSpPr>
              <a:spLocks/>
            </p:cNvSpPr>
            <p:nvPr/>
          </p:nvSpPr>
          <p:spPr bwMode="auto">
            <a:xfrm>
              <a:off x="2867330" y="2075424"/>
              <a:ext cx="385930" cy="129092"/>
            </a:xfrm>
            <a:custGeom>
              <a:avLst/>
              <a:gdLst/>
              <a:ahLst/>
              <a:cxnLst>
                <a:cxn ang="0">
                  <a:pos x="0" y="0"/>
                </a:cxn>
                <a:cxn ang="0">
                  <a:pos x="191" y="143"/>
                </a:cxn>
                <a:cxn ang="0">
                  <a:pos x="383" y="0"/>
                </a:cxn>
              </a:cxnLst>
              <a:rect l="0" t="0" r="r" b="b"/>
              <a:pathLst>
                <a:path w="383" h="143">
                  <a:moveTo>
                    <a:pt x="0" y="0"/>
                  </a:moveTo>
                  <a:cubicBezTo>
                    <a:pt x="63" y="71"/>
                    <a:pt x="127" y="143"/>
                    <a:pt x="191" y="143"/>
                  </a:cubicBezTo>
                  <a:cubicBezTo>
                    <a:pt x="255" y="143"/>
                    <a:pt x="351" y="32"/>
                    <a:pt x="383" y="0"/>
                  </a:cubicBezTo>
                </a:path>
              </a:pathLst>
            </a:custGeom>
            <a:noFill/>
            <a:ln w="25400" cap="flat" cmpd="sng">
              <a:solidFill>
                <a:schemeClr val="tx1"/>
              </a:solidFill>
              <a:prstDash val="solid"/>
              <a:round/>
              <a:headEnd type="none" w="med" len="med"/>
              <a:tailEnd type="none" w="med" len="med"/>
            </a:ln>
            <a:effectLst/>
          </p:spPr>
          <p:txBody>
            <a:bodyPr/>
            <a:lstStyle/>
            <a:p>
              <a:endParaRPr lang="en-US"/>
            </a:p>
          </p:txBody>
        </p:sp>
        <p:sp>
          <p:nvSpPr>
            <p:cNvPr id="213" name="Text Box 50"/>
            <p:cNvSpPr txBox="1">
              <a:spLocks noChangeArrowheads="1"/>
            </p:cNvSpPr>
            <p:nvPr/>
          </p:nvSpPr>
          <p:spPr bwMode="auto">
            <a:xfrm>
              <a:off x="1296800" y="1661040"/>
              <a:ext cx="1492588" cy="584775"/>
            </a:xfrm>
            <a:prstGeom prst="rect">
              <a:avLst/>
            </a:prstGeom>
            <a:noFill/>
            <a:ln w="12700">
              <a:noFill/>
              <a:miter lim="800000"/>
              <a:headEnd/>
              <a:tailEnd/>
            </a:ln>
            <a:effectLst/>
          </p:spPr>
          <p:txBody>
            <a:bodyPr wrap="none">
              <a:spAutoFit/>
            </a:bodyPr>
            <a:lstStyle/>
            <a:p>
              <a:pPr algn="ctr"/>
              <a:r>
                <a:rPr lang="en-US" dirty="0" smtClean="0"/>
                <a:t>Detector</a:t>
              </a:r>
            </a:p>
            <a:p>
              <a:pPr algn="ctr"/>
              <a:r>
                <a:rPr lang="en-US" sz="1400" dirty="0" smtClean="0"/>
                <a:t>(Photo Multiplier)</a:t>
              </a:r>
              <a:endParaRPr lang="en-US" sz="1400" dirty="0"/>
            </a:p>
          </p:txBody>
        </p:sp>
        <p:sp>
          <p:nvSpPr>
            <p:cNvPr id="223" name="Freeform 2"/>
            <p:cNvSpPr>
              <a:spLocks/>
            </p:cNvSpPr>
            <p:nvPr/>
          </p:nvSpPr>
          <p:spPr bwMode="auto">
            <a:xfrm rot="16200000">
              <a:off x="1393594" y="4062555"/>
              <a:ext cx="566862" cy="183552"/>
            </a:xfrm>
            <a:custGeom>
              <a:avLst/>
              <a:gdLst/>
              <a:ahLst/>
              <a:cxnLst>
                <a:cxn ang="0">
                  <a:pos x="0" y="102"/>
                </a:cxn>
                <a:cxn ang="0">
                  <a:pos x="432" y="103"/>
                </a:cxn>
                <a:cxn ang="0">
                  <a:pos x="0" y="103"/>
                </a:cxn>
              </a:cxnLst>
              <a:rect l="0" t="0" r="r" b="b"/>
              <a:pathLst>
                <a:path w="432" h="104">
                  <a:moveTo>
                    <a:pt x="0" y="102"/>
                  </a:moveTo>
                  <a:cubicBezTo>
                    <a:pt x="181" y="100"/>
                    <a:pt x="256" y="104"/>
                    <a:pt x="432" y="103"/>
                  </a:cubicBezTo>
                  <a:cubicBezTo>
                    <a:pt x="256" y="0"/>
                    <a:pt x="99" y="35"/>
                    <a:pt x="0" y="103"/>
                  </a:cubicBezTo>
                </a:path>
              </a:pathLst>
            </a:custGeom>
            <a:solidFill>
              <a:schemeClr val="tx2"/>
            </a:solidFill>
            <a:ln w="19050" cmpd="sng">
              <a:solidFill>
                <a:schemeClr val="tx2"/>
              </a:solidFill>
              <a:round/>
              <a:headEnd/>
              <a:tailEnd/>
            </a:ln>
          </p:spPr>
          <p:txBody>
            <a:bodyPr wrap="none" anchor="ctr"/>
            <a:lstStyle/>
            <a:p>
              <a:endParaRPr lang="en-US"/>
            </a:p>
          </p:txBody>
        </p:sp>
        <p:sp>
          <p:nvSpPr>
            <p:cNvPr id="224" name="Line 14"/>
            <p:cNvSpPr>
              <a:spLocks noChangeShapeType="1"/>
            </p:cNvSpPr>
            <p:nvPr/>
          </p:nvSpPr>
          <p:spPr bwMode="auto">
            <a:xfrm>
              <a:off x="1399529" y="4108822"/>
              <a:ext cx="319090" cy="0"/>
            </a:xfrm>
            <a:prstGeom prst="line">
              <a:avLst/>
            </a:prstGeom>
            <a:noFill/>
            <a:ln w="19050">
              <a:solidFill>
                <a:srgbClr val="0000FF"/>
              </a:solidFill>
              <a:round/>
              <a:headEnd/>
              <a:tailEnd/>
            </a:ln>
            <a:effectLst/>
          </p:spPr>
          <p:txBody>
            <a:bodyPr/>
            <a:lstStyle/>
            <a:p>
              <a:endParaRPr lang="en-US"/>
            </a:p>
          </p:txBody>
        </p:sp>
        <p:sp>
          <p:nvSpPr>
            <p:cNvPr id="225" name="Line 14"/>
            <p:cNvSpPr>
              <a:spLocks noChangeShapeType="1"/>
            </p:cNvSpPr>
            <p:nvPr/>
          </p:nvSpPr>
          <p:spPr bwMode="auto">
            <a:xfrm>
              <a:off x="1399529" y="4195688"/>
              <a:ext cx="319090" cy="0"/>
            </a:xfrm>
            <a:prstGeom prst="line">
              <a:avLst/>
            </a:prstGeom>
            <a:noFill/>
            <a:ln w="19050">
              <a:solidFill>
                <a:srgbClr val="0000FF"/>
              </a:solidFill>
              <a:round/>
              <a:headEnd/>
              <a:tailEnd/>
            </a:ln>
            <a:effectLst/>
          </p:spPr>
          <p:txBody>
            <a:bodyPr/>
            <a:lstStyle/>
            <a:p>
              <a:endParaRPr lang="en-US"/>
            </a:p>
          </p:txBody>
        </p:sp>
        <p:sp>
          <p:nvSpPr>
            <p:cNvPr id="227" name="Line 14"/>
            <p:cNvSpPr>
              <a:spLocks noChangeShapeType="1"/>
            </p:cNvSpPr>
            <p:nvPr/>
          </p:nvSpPr>
          <p:spPr bwMode="auto">
            <a:xfrm flipV="1">
              <a:off x="1718620" y="3933054"/>
              <a:ext cx="1066682" cy="264939"/>
            </a:xfrm>
            <a:prstGeom prst="line">
              <a:avLst/>
            </a:prstGeom>
            <a:noFill/>
            <a:ln w="19050">
              <a:solidFill>
                <a:srgbClr val="0000FF"/>
              </a:solidFill>
              <a:round/>
              <a:headEnd/>
              <a:tailEnd/>
            </a:ln>
            <a:effectLst/>
          </p:spPr>
          <p:txBody>
            <a:bodyPr/>
            <a:lstStyle/>
            <a:p>
              <a:endParaRPr lang="en-US"/>
            </a:p>
          </p:txBody>
        </p:sp>
        <p:sp>
          <p:nvSpPr>
            <p:cNvPr id="231" name="Line 14"/>
            <p:cNvSpPr>
              <a:spLocks noChangeShapeType="1"/>
            </p:cNvSpPr>
            <p:nvPr/>
          </p:nvSpPr>
          <p:spPr bwMode="auto">
            <a:xfrm>
              <a:off x="1718620" y="4108819"/>
              <a:ext cx="1850154" cy="146372"/>
            </a:xfrm>
            <a:prstGeom prst="line">
              <a:avLst/>
            </a:prstGeom>
            <a:noFill/>
            <a:ln w="19050">
              <a:solidFill>
                <a:srgbClr val="0000FF"/>
              </a:solidFill>
              <a:round/>
              <a:headEnd/>
              <a:tailEnd/>
            </a:ln>
            <a:effectLst/>
          </p:spPr>
          <p:txBody>
            <a:bodyPr/>
            <a:lstStyle/>
            <a:p>
              <a:endParaRPr lang="en-US"/>
            </a:p>
          </p:txBody>
        </p:sp>
        <p:sp>
          <p:nvSpPr>
            <p:cNvPr id="233" name="Text Box 37"/>
            <p:cNvSpPr txBox="1">
              <a:spLocks noChangeArrowheads="1"/>
            </p:cNvSpPr>
            <p:nvPr/>
          </p:nvSpPr>
          <p:spPr bwMode="auto">
            <a:xfrm>
              <a:off x="481447" y="3541386"/>
              <a:ext cx="1489639" cy="307777"/>
            </a:xfrm>
            <a:prstGeom prst="rect">
              <a:avLst/>
            </a:prstGeom>
            <a:noFill/>
            <a:ln w="12700">
              <a:noFill/>
              <a:miter lim="800000"/>
              <a:headEnd/>
              <a:tailEnd/>
            </a:ln>
            <a:effectLst/>
          </p:spPr>
          <p:txBody>
            <a:bodyPr wrap="none">
              <a:spAutoFit/>
            </a:bodyPr>
            <a:lstStyle/>
            <a:p>
              <a:r>
                <a:rPr lang="en-US" sz="1400" dirty="0" smtClean="0"/>
                <a:t>Excitation Pinhole</a:t>
              </a:r>
              <a:endParaRPr lang="en-US" sz="1400" dirty="0"/>
            </a:p>
          </p:txBody>
        </p:sp>
        <p:sp>
          <p:nvSpPr>
            <p:cNvPr id="234" name="Text Box 6"/>
            <p:cNvSpPr txBox="1">
              <a:spLocks noChangeArrowheads="1"/>
            </p:cNvSpPr>
            <p:nvPr/>
          </p:nvSpPr>
          <p:spPr bwMode="auto">
            <a:xfrm>
              <a:off x="1492294" y="4364595"/>
              <a:ext cx="184731" cy="369332"/>
            </a:xfrm>
            <a:prstGeom prst="rect">
              <a:avLst/>
            </a:prstGeom>
            <a:noFill/>
            <a:ln w="9525">
              <a:noFill/>
              <a:miter lim="800000"/>
              <a:headEnd/>
              <a:tailEnd/>
            </a:ln>
          </p:spPr>
          <p:txBody>
            <a:bodyPr wrap="none">
              <a:spAutoFit/>
            </a:bodyPr>
            <a:lstStyle/>
            <a:p>
              <a:pPr algn="r"/>
              <a:endParaRPr lang="en-US" altLang="en-US" dirty="0"/>
            </a:p>
          </p:txBody>
        </p:sp>
        <p:sp>
          <p:nvSpPr>
            <p:cNvPr id="238" name="Text Box 6"/>
            <p:cNvSpPr txBox="1">
              <a:spLocks noChangeArrowheads="1"/>
            </p:cNvSpPr>
            <p:nvPr/>
          </p:nvSpPr>
          <p:spPr bwMode="auto">
            <a:xfrm>
              <a:off x="3818037" y="5695116"/>
              <a:ext cx="829073" cy="261610"/>
            </a:xfrm>
            <a:prstGeom prst="rect">
              <a:avLst/>
            </a:prstGeom>
            <a:noFill/>
            <a:ln w="9525">
              <a:noFill/>
              <a:miter lim="800000"/>
              <a:headEnd/>
              <a:tailEnd/>
            </a:ln>
          </p:spPr>
          <p:txBody>
            <a:bodyPr wrap="none">
              <a:spAutoFit/>
            </a:bodyPr>
            <a:lstStyle/>
            <a:p>
              <a:pPr algn="r"/>
              <a:r>
                <a:rPr lang="en-US" altLang="en-US" sz="1100" dirty="0" smtClean="0"/>
                <a:t>Focal Plane</a:t>
              </a:r>
              <a:endParaRPr lang="en-US" altLang="en-US" sz="1100" dirty="0"/>
            </a:p>
          </p:txBody>
        </p:sp>
        <p:sp>
          <p:nvSpPr>
            <p:cNvPr id="243" name="Line 14"/>
            <p:cNvSpPr>
              <a:spLocks noChangeShapeType="1"/>
            </p:cNvSpPr>
            <p:nvPr/>
          </p:nvSpPr>
          <p:spPr bwMode="auto">
            <a:xfrm flipH="1">
              <a:off x="3559851" y="4255191"/>
              <a:ext cx="0" cy="774551"/>
            </a:xfrm>
            <a:prstGeom prst="line">
              <a:avLst/>
            </a:prstGeom>
            <a:noFill/>
            <a:ln w="19050">
              <a:solidFill>
                <a:srgbClr val="0000FF"/>
              </a:solidFill>
              <a:round/>
              <a:headEnd/>
              <a:tailEnd/>
            </a:ln>
            <a:effectLst/>
          </p:spPr>
          <p:txBody>
            <a:bodyPr/>
            <a:lstStyle/>
            <a:p>
              <a:endParaRPr lang="en-US"/>
            </a:p>
          </p:txBody>
        </p:sp>
        <p:sp>
          <p:nvSpPr>
            <p:cNvPr id="244" name="Line 14"/>
            <p:cNvSpPr>
              <a:spLocks noChangeShapeType="1"/>
            </p:cNvSpPr>
            <p:nvPr/>
          </p:nvSpPr>
          <p:spPr bwMode="auto">
            <a:xfrm flipH="1">
              <a:off x="2527118" y="3933055"/>
              <a:ext cx="258183" cy="1096687"/>
            </a:xfrm>
            <a:prstGeom prst="line">
              <a:avLst/>
            </a:prstGeom>
            <a:noFill/>
            <a:ln w="19050">
              <a:solidFill>
                <a:srgbClr val="0000FF"/>
              </a:solidFill>
              <a:round/>
              <a:headEnd/>
              <a:tailEnd/>
            </a:ln>
            <a:effectLst/>
          </p:spPr>
          <p:txBody>
            <a:bodyPr/>
            <a:lstStyle/>
            <a:p>
              <a:endParaRPr lang="en-US"/>
            </a:p>
          </p:txBody>
        </p:sp>
        <p:sp>
          <p:nvSpPr>
            <p:cNvPr id="245" name="Text Box 6"/>
            <p:cNvSpPr txBox="1">
              <a:spLocks noChangeArrowheads="1"/>
            </p:cNvSpPr>
            <p:nvPr/>
          </p:nvSpPr>
          <p:spPr bwMode="auto">
            <a:xfrm>
              <a:off x="3643583" y="3969666"/>
              <a:ext cx="1685846" cy="369332"/>
            </a:xfrm>
            <a:prstGeom prst="rect">
              <a:avLst/>
            </a:prstGeom>
            <a:noFill/>
            <a:ln w="9525">
              <a:noFill/>
              <a:miter lim="800000"/>
              <a:headEnd/>
              <a:tailEnd/>
            </a:ln>
          </p:spPr>
          <p:txBody>
            <a:bodyPr wrap="none">
              <a:spAutoFit/>
            </a:bodyPr>
            <a:lstStyle/>
            <a:p>
              <a:pPr algn="r"/>
              <a:r>
                <a:rPr lang="en-US" altLang="en-US" dirty="0" smtClean="0"/>
                <a:t>Scanning Mirror</a:t>
              </a:r>
              <a:endParaRPr lang="en-US" altLang="en-US" dirty="0"/>
            </a:p>
          </p:txBody>
        </p:sp>
      </p:grpSp>
      <p:sp>
        <p:nvSpPr>
          <p:cNvPr id="256" name="Text Box 6"/>
          <p:cNvSpPr txBox="1">
            <a:spLocks noChangeArrowheads="1"/>
          </p:cNvSpPr>
          <p:nvPr/>
        </p:nvSpPr>
        <p:spPr bwMode="auto">
          <a:xfrm>
            <a:off x="6867630" y="4437762"/>
            <a:ext cx="1952842" cy="369332"/>
          </a:xfrm>
          <a:prstGeom prst="rect">
            <a:avLst/>
          </a:prstGeom>
          <a:noFill/>
          <a:ln w="9525">
            <a:noFill/>
            <a:miter lim="800000"/>
            <a:headEnd/>
            <a:tailEnd/>
          </a:ln>
        </p:spPr>
        <p:txBody>
          <a:bodyPr wrap="none">
            <a:spAutoFit/>
          </a:bodyPr>
          <a:lstStyle/>
          <a:p>
            <a:pPr algn="r"/>
            <a:r>
              <a:rPr lang="en-US" altLang="en-US" dirty="0" smtClean="0"/>
              <a:t>Stack of 2D Images</a:t>
            </a:r>
            <a:endParaRPr lang="en-US" altLang="en-US" dirty="0"/>
          </a:p>
        </p:txBody>
      </p:sp>
      <p:sp>
        <p:nvSpPr>
          <p:cNvPr id="253" name="Flowchart: Data 252"/>
          <p:cNvSpPr/>
          <p:nvPr/>
        </p:nvSpPr>
        <p:spPr>
          <a:xfrm>
            <a:off x="6867630" y="3971412"/>
            <a:ext cx="1944216" cy="2430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2" name="Flowchart: Data 251"/>
          <p:cNvSpPr/>
          <p:nvPr/>
        </p:nvSpPr>
        <p:spPr>
          <a:xfrm>
            <a:off x="6867630" y="3801231"/>
            <a:ext cx="1944216" cy="2430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1" name="Flowchart: Data 250"/>
          <p:cNvSpPr/>
          <p:nvPr/>
        </p:nvSpPr>
        <p:spPr>
          <a:xfrm>
            <a:off x="6867630" y="3617288"/>
            <a:ext cx="1944216" cy="2430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0" name="Flowchart: Data 249"/>
          <p:cNvSpPr/>
          <p:nvPr/>
        </p:nvSpPr>
        <p:spPr>
          <a:xfrm>
            <a:off x="6867630" y="3439491"/>
            <a:ext cx="1944216" cy="24302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5" name="Right Arrow 254"/>
          <p:cNvSpPr/>
          <p:nvPr/>
        </p:nvSpPr>
        <p:spPr>
          <a:xfrm>
            <a:off x="5618838" y="3551640"/>
            <a:ext cx="1008112" cy="698964"/>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3332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66667E-6 2.22222E-6 L -0.18837 2.22222E-6 " pathEditMode="relative" rAng="0" ptsTypes="AA">
                                      <p:cBhvr>
                                        <p:cTn id="11" dur="1000" fill="hold"/>
                                        <p:tgtEl>
                                          <p:spTgt spid="3"/>
                                        </p:tgtEl>
                                        <p:attrNameLst>
                                          <p:attrName>ppt_x</p:attrName>
                                          <p:attrName>ppt_y</p:attrName>
                                        </p:attrNameLst>
                                      </p:cBhvr>
                                      <p:rCtr x="-9427" y="0"/>
                                    </p:animMotion>
                                  </p:childTnLst>
                                </p:cTn>
                              </p:par>
                              <p:par>
                                <p:cTn id="12" presetID="10" presetClass="entr" presetSubtype="0" fill="hold" grpId="0" nodeType="withEffect">
                                  <p:stCondLst>
                                    <p:cond delay="0"/>
                                  </p:stCondLst>
                                  <p:childTnLst>
                                    <p:set>
                                      <p:cBhvr>
                                        <p:cTn id="13" dur="1" fill="hold">
                                          <p:stCondLst>
                                            <p:cond delay="0"/>
                                          </p:stCondLst>
                                        </p:cTn>
                                        <p:tgtEl>
                                          <p:spTgt spid="255"/>
                                        </p:tgtEl>
                                        <p:attrNameLst>
                                          <p:attrName>style.visibility</p:attrName>
                                        </p:attrNameLst>
                                      </p:cBhvr>
                                      <p:to>
                                        <p:strVal val="visible"/>
                                      </p:to>
                                    </p:set>
                                    <p:animEffect transition="in" filter="fade">
                                      <p:cBhvr>
                                        <p:cTn id="14" dur="500"/>
                                        <p:tgtEl>
                                          <p:spTgt spid="255"/>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256"/>
                                        </p:tgtEl>
                                        <p:attrNameLst>
                                          <p:attrName>style.visibility</p:attrName>
                                        </p:attrNameLst>
                                      </p:cBhvr>
                                      <p:to>
                                        <p:strVal val="visible"/>
                                      </p:to>
                                    </p:set>
                                  </p:childTnLst>
                                </p:cTn>
                              </p:par>
                              <p:par>
                                <p:cTn id="17" presetID="42" presetClass="entr" presetSubtype="0" fill="hold" grpId="0" nodeType="withEffect">
                                  <p:stCondLst>
                                    <p:cond delay="0"/>
                                  </p:stCondLst>
                                  <p:childTnLst>
                                    <p:set>
                                      <p:cBhvr>
                                        <p:cTn id="18" dur="1" fill="hold">
                                          <p:stCondLst>
                                            <p:cond delay="0"/>
                                          </p:stCondLst>
                                        </p:cTn>
                                        <p:tgtEl>
                                          <p:spTgt spid="253"/>
                                        </p:tgtEl>
                                        <p:attrNameLst>
                                          <p:attrName>style.visibility</p:attrName>
                                        </p:attrNameLst>
                                      </p:cBhvr>
                                      <p:to>
                                        <p:strVal val="visible"/>
                                      </p:to>
                                    </p:set>
                                    <p:animEffect transition="in" filter="fade">
                                      <p:cBhvr>
                                        <p:cTn id="19" dur="500"/>
                                        <p:tgtEl>
                                          <p:spTgt spid="253"/>
                                        </p:tgtEl>
                                      </p:cBhvr>
                                    </p:animEffect>
                                    <p:anim calcmode="lin" valueType="num">
                                      <p:cBhvr>
                                        <p:cTn id="20" dur="500" fill="hold"/>
                                        <p:tgtEl>
                                          <p:spTgt spid="253"/>
                                        </p:tgtEl>
                                        <p:attrNameLst>
                                          <p:attrName>ppt_x</p:attrName>
                                        </p:attrNameLst>
                                      </p:cBhvr>
                                      <p:tavLst>
                                        <p:tav tm="0">
                                          <p:val>
                                            <p:strVal val="#ppt_x"/>
                                          </p:val>
                                        </p:tav>
                                        <p:tav tm="100000">
                                          <p:val>
                                            <p:strVal val="#ppt_x"/>
                                          </p:val>
                                        </p:tav>
                                      </p:tavLst>
                                    </p:anim>
                                    <p:anim calcmode="lin" valueType="num">
                                      <p:cBhvr>
                                        <p:cTn id="21" dur="500" fill="hold"/>
                                        <p:tgtEl>
                                          <p:spTgt spid="25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52"/>
                                        </p:tgtEl>
                                        <p:attrNameLst>
                                          <p:attrName>style.visibility</p:attrName>
                                        </p:attrNameLst>
                                      </p:cBhvr>
                                      <p:to>
                                        <p:strVal val="visible"/>
                                      </p:to>
                                    </p:set>
                                    <p:animEffect transition="in" filter="fade">
                                      <p:cBhvr>
                                        <p:cTn id="25" dur="500"/>
                                        <p:tgtEl>
                                          <p:spTgt spid="252"/>
                                        </p:tgtEl>
                                      </p:cBhvr>
                                    </p:animEffect>
                                    <p:anim calcmode="lin" valueType="num">
                                      <p:cBhvr>
                                        <p:cTn id="26" dur="500" fill="hold"/>
                                        <p:tgtEl>
                                          <p:spTgt spid="252"/>
                                        </p:tgtEl>
                                        <p:attrNameLst>
                                          <p:attrName>ppt_x</p:attrName>
                                        </p:attrNameLst>
                                      </p:cBhvr>
                                      <p:tavLst>
                                        <p:tav tm="0">
                                          <p:val>
                                            <p:strVal val="#ppt_x"/>
                                          </p:val>
                                        </p:tav>
                                        <p:tav tm="100000">
                                          <p:val>
                                            <p:strVal val="#ppt_x"/>
                                          </p:val>
                                        </p:tav>
                                      </p:tavLst>
                                    </p:anim>
                                    <p:anim calcmode="lin" valueType="num">
                                      <p:cBhvr>
                                        <p:cTn id="27" dur="500" fill="hold"/>
                                        <p:tgtEl>
                                          <p:spTgt spid="252"/>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Effect transition="in" filter="fade">
                                      <p:cBhvr>
                                        <p:cTn id="31" dur="500"/>
                                        <p:tgtEl>
                                          <p:spTgt spid="251"/>
                                        </p:tgtEl>
                                      </p:cBhvr>
                                    </p:animEffect>
                                    <p:anim calcmode="lin" valueType="num">
                                      <p:cBhvr>
                                        <p:cTn id="32" dur="500" fill="hold"/>
                                        <p:tgtEl>
                                          <p:spTgt spid="251"/>
                                        </p:tgtEl>
                                        <p:attrNameLst>
                                          <p:attrName>ppt_x</p:attrName>
                                        </p:attrNameLst>
                                      </p:cBhvr>
                                      <p:tavLst>
                                        <p:tav tm="0">
                                          <p:val>
                                            <p:strVal val="#ppt_x"/>
                                          </p:val>
                                        </p:tav>
                                        <p:tav tm="100000">
                                          <p:val>
                                            <p:strVal val="#ppt_x"/>
                                          </p:val>
                                        </p:tav>
                                      </p:tavLst>
                                    </p:anim>
                                    <p:anim calcmode="lin" valueType="num">
                                      <p:cBhvr>
                                        <p:cTn id="33" dur="500" fill="hold"/>
                                        <p:tgtEl>
                                          <p:spTgt spid="25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250"/>
                                        </p:tgtEl>
                                        <p:attrNameLst>
                                          <p:attrName>style.visibility</p:attrName>
                                        </p:attrNameLst>
                                      </p:cBhvr>
                                      <p:to>
                                        <p:strVal val="visible"/>
                                      </p:to>
                                    </p:set>
                                    <p:animEffect transition="in" filter="fade">
                                      <p:cBhvr>
                                        <p:cTn id="37" dur="500"/>
                                        <p:tgtEl>
                                          <p:spTgt spid="250"/>
                                        </p:tgtEl>
                                      </p:cBhvr>
                                    </p:animEffect>
                                    <p:anim calcmode="lin" valueType="num">
                                      <p:cBhvr>
                                        <p:cTn id="38" dur="500" fill="hold"/>
                                        <p:tgtEl>
                                          <p:spTgt spid="250"/>
                                        </p:tgtEl>
                                        <p:attrNameLst>
                                          <p:attrName>ppt_x</p:attrName>
                                        </p:attrNameLst>
                                      </p:cBhvr>
                                      <p:tavLst>
                                        <p:tav tm="0">
                                          <p:val>
                                            <p:strVal val="#ppt_x"/>
                                          </p:val>
                                        </p:tav>
                                        <p:tav tm="100000">
                                          <p:val>
                                            <p:strVal val="#ppt_x"/>
                                          </p:val>
                                        </p:tav>
                                      </p:tavLst>
                                    </p:anim>
                                    <p:anim calcmode="lin" valueType="num">
                                      <p:cBhvr>
                                        <p:cTn id="39" dur="500" fill="hold"/>
                                        <p:tgtEl>
                                          <p:spTgt spid="2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p:bldP spid="253" grpId="0" animBg="1"/>
      <p:bldP spid="252" grpId="0" animBg="1"/>
      <p:bldP spid="251" grpId="0" animBg="1"/>
      <p:bldP spid="250" grpId="0" animBg="1"/>
      <p:bldP spid="2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Manifold – Avoiding singularity</a:t>
            </a:r>
            <a:endParaRPr lang="en-IN" dirty="0"/>
          </a:p>
        </p:txBody>
      </p:sp>
      <p:sp>
        <p:nvSpPr>
          <p:cNvPr id="4" name="Rectangle 3"/>
          <p:cNvSpPr/>
          <p:nvPr/>
        </p:nvSpPr>
        <p:spPr>
          <a:xfrm>
            <a:off x="539552" y="1844824"/>
            <a:ext cx="8208912" cy="707886"/>
          </a:xfrm>
          <a:prstGeom prst="rect">
            <a:avLst/>
          </a:prstGeom>
        </p:spPr>
        <p:txBody>
          <a:bodyPr wrap="square">
            <a:spAutoFit/>
          </a:bodyPr>
          <a:lstStyle/>
          <a:p>
            <a:r>
              <a:rPr lang="en-IN" sz="2000" dirty="0" smtClean="0"/>
              <a:t>Manifold - a </a:t>
            </a:r>
            <a:r>
              <a:rPr lang="en-IN" sz="2000" dirty="0"/>
              <a:t>bounded compact set whose boundary is locally everywhere a topological disk.</a:t>
            </a:r>
          </a:p>
        </p:txBody>
      </p:sp>
      <p:pic>
        <p:nvPicPr>
          <p:cNvPr id="19458" name="Picture 2" descr="J:\thesis\images\png\singularit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00" y="2806120"/>
            <a:ext cx="462915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J:\thesis\images\png\singularity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861048"/>
            <a:ext cx="3235096" cy="196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227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Intra-Component Disconnection</a:t>
            </a:r>
            <a:endParaRPr lang="en-IN" dirty="0"/>
          </a:p>
        </p:txBody>
      </p:sp>
      <p:pic>
        <p:nvPicPr>
          <p:cNvPr id="3074" name="Picture 2" descr="J:\thesis\images\png\subdivision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2125" y="2488134"/>
            <a:ext cx="3730282" cy="250905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thesis\images\png\subdivision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2979" y="2492897"/>
            <a:ext cx="3730282" cy="25090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J:\thesis\images\png\subdivision3.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3768" y="2492896"/>
            <a:ext cx="3819095" cy="2509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4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074"/>
                                        </p:tgtEl>
                                      </p:cBhvr>
                                    </p:animEffect>
                                    <p:set>
                                      <p:cBhvr>
                                        <p:cTn id="12" dur="1" fill="hold">
                                          <p:stCondLst>
                                            <p:cond delay="499"/>
                                          </p:stCondLst>
                                        </p:cTn>
                                        <p:tgtEl>
                                          <p:spTgt spid="307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3075"/>
                                        </p:tgtEl>
                                      </p:cBhvr>
                                    </p:animEffect>
                                    <p:set>
                                      <p:cBhvr>
                                        <p:cTn id="20" dur="1" fill="hold">
                                          <p:stCondLst>
                                            <p:cond delay="499"/>
                                          </p:stCondLst>
                                        </p:cTn>
                                        <p:tgtEl>
                                          <p:spTgt spid="307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3074"/>
                                        </p:tgtEl>
                                      </p:cBhvr>
                                    </p:animEffect>
                                    <p:set>
                                      <p:cBhvr>
                                        <p:cTn id="28" dur="1" fill="hold">
                                          <p:stCondLst>
                                            <p:cond delay="499"/>
                                          </p:stCondLst>
                                        </p:cTn>
                                        <p:tgtEl>
                                          <p:spTgt spid="3074"/>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076"/>
                                        </p:tgtEl>
                                        <p:attrNameLst>
                                          <p:attrName>style.visibility</p:attrName>
                                        </p:attrNameLst>
                                      </p:cBhvr>
                                      <p:to>
                                        <p:strVal val="visible"/>
                                      </p:to>
                                    </p:set>
                                    <p:animEffect transition="in" filter="fade">
                                      <p:cBhvr>
                                        <p:cTn id="31"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Branching Problem</a:t>
            </a:r>
            <a:endParaRPr lang="en-IN" dirty="0"/>
          </a:p>
        </p:txBody>
      </p:sp>
      <p:sp>
        <p:nvSpPr>
          <p:cNvPr id="4"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pic>
        <p:nvPicPr>
          <p:cNvPr id="16" name="Picture 15" descr="D:\Downloads\1.png"/>
          <p:cNvPicPr/>
          <p:nvPr/>
        </p:nvPicPr>
        <p:blipFill>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2558954" y="2780928"/>
            <a:ext cx="3995405" cy="1922066"/>
          </a:xfrm>
          <a:prstGeom prst="rect">
            <a:avLst/>
          </a:prstGeom>
          <a:noFill/>
          <a:ln>
            <a:noFill/>
          </a:ln>
        </p:spPr>
      </p:pic>
      <p:pic>
        <p:nvPicPr>
          <p:cNvPr id="17" name="Picture 16" descr="D:\Downloads\3.png"/>
          <p:cNvPicPr/>
          <p:nvPr/>
        </p:nvPicPr>
        <p:blipFill>
          <a:blip r:embed="rId4">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2558953" y="2708920"/>
            <a:ext cx="3995405" cy="1922066"/>
          </a:xfrm>
          <a:prstGeom prst="rect">
            <a:avLst/>
          </a:prstGeom>
          <a:noFill/>
          <a:ln>
            <a:noFill/>
          </a:ln>
        </p:spPr>
      </p:pic>
      <p:pic>
        <p:nvPicPr>
          <p:cNvPr id="18" name="Picture 17" descr="D:\Downloads\2.png"/>
          <p:cNvPicPr/>
          <p:nvPr/>
        </p:nvPicPr>
        <p:blipFill>
          <a:blip r:embed="rId5">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2562364" y="2780928"/>
            <a:ext cx="3995405" cy="1922066"/>
          </a:xfrm>
          <a:prstGeom prst="rect">
            <a:avLst/>
          </a:prstGeom>
          <a:noFill/>
          <a:ln>
            <a:noFill/>
          </a:ln>
        </p:spPr>
      </p:pic>
      <p:pic>
        <p:nvPicPr>
          <p:cNvPr id="4105" name="Picture 9" descr="J:\thesis\images\png\recon2.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84513" y="2915766"/>
            <a:ext cx="6059487" cy="245745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J:\thesis\images\png\recon3.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79912" y="3356992"/>
            <a:ext cx="2536081" cy="143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47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1000" fill="hold"/>
                                        <p:tgtEl>
                                          <p:spTgt spid="17"/>
                                        </p:tgtEl>
                                      </p:cBhvr>
                                      <p:by x="80000" y="80000"/>
                                    </p:animScale>
                                  </p:childTnLst>
                                </p:cTn>
                              </p:par>
                              <p:par>
                                <p:cTn id="28" presetID="35" presetClass="path" presetSubtype="0" accel="24000" decel="74000" fill="hold" nodeType="withEffect">
                                  <p:stCondLst>
                                    <p:cond delay="0"/>
                                  </p:stCondLst>
                                  <p:childTnLst>
                                    <p:animMotion origin="layout" path="M -3.88889E-6 -3.7037E-6 L -0.28177 -0.07685 " pathEditMode="relative" rAng="0" ptsTypes="AA">
                                      <p:cBhvr>
                                        <p:cTn id="29" dur="1000" fill="hold"/>
                                        <p:tgtEl>
                                          <p:spTgt spid="17"/>
                                        </p:tgtEl>
                                        <p:attrNameLst>
                                          <p:attrName>ppt_x</p:attrName>
                                          <p:attrName>ppt_y</p:attrName>
                                        </p:attrNameLst>
                                      </p:cBhvr>
                                      <p:rCtr x="-14097" y="-3843"/>
                                    </p:animMotion>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105"/>
                                        </p:tgtEl>
                                        <p:attrNameLst>
                                          <p:attrName>style.visibility</p:attrName>
                                        </p:attrNameLst>
                                      </p:cBhvr>
                                      <p:to>
                                        <p:strVal val="visible"/>
                                      </p:to>
                                    </p:set>
                                    <p:animEffect transition="in" filter="fade">
                                      <p:cBhvr>
                                        <p:cTn id="33" dur="500"/>
                                        <p:tgtEl>
                                          <p:spTgt spid="410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6"/>
                                        </p:tgtEl>
                                        <p:attrNameLst>
                                          <p:attrName>style.visibility</p:attrName>
                                        </p:attrNameLst>
                                      </p:cBhvr>
                                      <p:to>
                                        <p:strVal val="visible"/>
                                      </p:to>
                                    </p:set>
                                    <p:animEffect transition="in" filter="fade">
                                      <p:cBhvr>
                                        <p:cTn id="38" dur="500"/>
                                        <p:tgtEl>
                                          <p:spTgt spid="4106"/>
                                        </p:tgtEl>
                                      </p:cBhvr>
                                    </p:animEffect>
                                  </p:childTnLst>
                                </p:cTn>
                              </p:par>
                              <p:par>
                                <p:cTn id="39" presetID="6" presetClass="emph" presetSubtype="0" accel="3000" decel="78000" fill="hold" nodeType="withEffect">
                                  <p:stCondLst>
                                    <p:cond delay="0"/>
                                  </p:stCondLst>
                                  <p:childTnLst>
                                    <p:animScale>
                                      <p:cBhvr>
                                        <p:cTn id="40" dur="1000" fill="hold"/>
                                        <p:tgtEl>
                                          <p:spTgt spid="4106"/>
                                        </p:tgtEl>
                                      </p:cBhvr>
                                      <p:by x="150000" y="150000"/>
                                    </p:animScale>
                                  </p:childTnLst>
                                </p:cTn>
                              </p:par>
                              <p:par>
                                <p:cTn id="41" presetID="63" presetClass="path" presetSubtype="0" accel="7000" decel="78000" fill="hold" nodeType="withEffect">
                                  <p:stCondLst>
                                    <p:cond delay="0"/>
                                  </p:stCondLst>
                                  <p:childTnLst>
                                    <p:animMotion origin="layout" path="M -3.33333E-6 -1.48148E-6 L 0.19202 0.09491 " pathEditMode="relative" rAng="0" ptsTypes="AA">
                                      <p:cBhvr>
                                        <p:cTn id="42" dur="1000" fill="hold"/>
                                        <p:tgtEl>
                                          <p:spTgt spid="4106"/>
                                        </p:tgtEl>
                                        <p:attrNameLst>
                                          <p:attrName>ppt_x</p:attrName>
                                          <p:attrName>ppt_y</p:attrName>
                                        </p:attrNameLst>
                                      </p:cBhvr>
                                      <p:rCtr x="9601" y="4745"/>
                                    </p:animMotion>
                                  </p:childTnLst>
                                </p:cTn>
                              </p:par>
                            </p:childTnLst>
                          </p:cTn>
                        </p:par>
                        <p:par>
                          <p:cTn id="43" fill="hold">
                            <p:stCondLst>
                              <p:cond delay="1000"/>
                            </p:stCondLst>
                            <p:childTnLst>
                              <p:par>
                                <p:cTn id="44" presetID="10" presetClass="exit" presetSubtype="0" fill="hold" nodeType="afterEffect">
                                  <p:stCondLst>
                                    <p:cond delay="0"/>
                                  </p:stCondLst>
                                  <p:childTnLst>
                                    <p:animEffect transition="out" filter="fade">
                                      <p:cBhvr>
                                        <p:cTn id="45" dur="500"/>
                                        <p:tgtEl>
                                          <p:spTgt spid="4105"/>
                                        </p:tgtEl>
                                      </p:cBhvr>
                                    </p:animEffect>
                                    <p:set>
                                      <p:cBhvr>
                                        <p:cTn id="46" dur="1" fill="hold">
                                          <p:stCondLst>
                                            <p:cond delay="499"/>
                                          </p:stCondLst>
                                        </p:cTn>
                                        <p:tgtEl>
                                          <p:spTgt spid="4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Intra-component Disconnection</a:t>
            </a:r>
            <a:br>
              <a:rPr lang="en-US" dirty="0" smtClean="0"/>
            </a:br>
            <a:r>
              <a:rPr lang="en-US"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The Disconnection algorithm</a:t>
            </a:r>
            <a:endParaRPr lang="en-IN" dirty="0"/>
          </a:p>
        </p:txBody>
      </p:sp>
      <p:pic>
        <p:nvPicPr>
          <p:cNvPr id="17410" name="Picture 2" descr="J:\thesis\images\png\tetrasplit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9843" y="1484784"/>
            <a:ext cx="6120680" cy="2525850"/>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J:\thesis\images\png\tetrasplit3.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3908" y="3882437"/>
            <a:ext cx="5764213"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82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Avoid branching with disconnection algorithm</a:t>
            </a:r>
            <a:endParaRPr lang="en-IN" dirty="0"/>
          </a:p>
        </p:txBody>
      </p:sp>
      <p:pic>
        <p:nvPicPr>
          <p:cNvPr id="4" name="Picture 3" descr="D:\Downloads\1.png"/>
          <p:cNvPicPr/>
          <p:nvPr/>
        </p:nvPicPr>
        <p:blipFill>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1619672" y="2348880"/>
            <a:ext cx="5449530" cy="2642599"/>
          </a:xfrm>
          <a:prstGeom prst="rect">
            <a:avLst/>
          </a:prstGeom>
          <a:noFill/>
          <a:ln>
            <a:noFill/>
          </a:ln>
        </p:spPr>
      </p:pic>
      <p:pic>
        <p:nvPicPr>
          <p:cNvPr id="7" name="Picture 6" descr="D:\Downloads\1.png"/>
          <p:cNvPicPr/>
          <p:nvPr/>
        </p:nvPicPr>
        <p:blipFill rotWithShape="1">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l="58371" t="72466" r="15901" b="3023"/>
          <a:stretch/>
        </p:blipFill>
        <p:spPr bwMode="auto">
          <a:xfrm>
            <a:off x="4800600" y="4267201"/>
            <a:ext cx="1402080" cy="647700"/>
          </a:xfrm>
          <a:prstGeom prst="rect">
            <a:avLst/>
          </a:prstGeom>
          <a:noFill/>
          <a:ln>
            <a:noFill/>
          </a:ln>
        </p:spPr>
      </p:pic>
      <p:pic>
        <p:nvPicPr>
          <p:cNvPr id="18434" name="Picture 2" descr="J:\thesis\images\png\recon4.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87824" y="2731329"/>
            <a:ext cx="6002337" cy="2752725"/>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J:\thesis\images\png\recon5.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3454" y="3366518"/>
            <a:ext cx="2536747" cy="15379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J:\thesis\images\png\recon5.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2124" y="3053172"/>
            <a:ext cx="5070572" cy="307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6" presetClass="emph" presetSubtype="0" accel="3000" decel="86000" fill="hold" nodeType="withEffect">
                                  <p:stCondLst>
                                    <p:cond delay="0"/>
                                  </p:stCondLst>
                                  <p:childTnLst>
                                    <p:animScale>
                                      <p:cBhvr>
                                        <p:cTn id="14" dur="1000" fill="hold"/>
                                        <p:tgtEl>
                                          <p:spTgt spid="7"/>
                                        </p:tgtEl>
                                      </p:cBhvr>
                                      <p:by x="300000" y="300000"/>
                                    </p:animScale>
                                  </p:childTnLst>
                                </p:cTn>
                              </p:par>
                            </p:childTnLst>
                          </p:cTn>
                        </p:par>
                        <p:par>
                          <p:cTn id="15" fill="hold">
                            <p:stCondLst>
                              <p:cond delay="1000"/>
                            </p:stCondLst>
                            <p:childTnLst>
                              <p:par>
                                <p:cTn id="16" presetID="35" presetClass="path" presetSubtype="0" accel="9000" decel="88000" fill="hold" nodeType="afterEffect">
                                  <p:stCondLst>
                                    <p:cond delay="0"/>
                                  </p:stCondLst>
                                  <p:childTnLst>
                                    <p:animMotion origin="layout" path="M 0 3.52601E-6 L -0.2191 -0.17156 " pathEditMode="relative" rAng="0" ptsTypes="AA">
                                      <p:cBhvr>
                                        <p:cTn id="17" dur="1000" fill="hold"/>
                                        <p:tgtEl>
                                          <p:spTgt spid="4"/>
                                        </p:tgtEl>
                                        <p:attrNameLst>
                                          <p:attrName>ppt_x</p:attrName>
                                          <p:attrName>ppt_y</p:attrName>
                                        </p:attrNameLst>
                                      </p:cBhvr>
                                      <p:rCtr x="-10955" y="-8578"/>
                                    </p:animMotion>
                                  </p:childTnLst>
                                </p:cTn>
                              </p:par>
                              <p:par>
                                <p:cTn id="18" presetID="6" presetClass="emph" presetSubtype="0" accel="9000" decel="84000" fill="hold" nodeType="withEffect">
                                  <p:stCondLst>
                                    <p:cond delay="0"/>
                                  </p:stCondLst>
                                  <p:childTnLst>
                                    <p:animScale>
                                      <p:cBhvr>
                                        <p:cTn id="19" dur="1000" fill="hold"/>
                                        <p:tgtEl>
                                          <p:spTgt spid="4"/>
                                        </p:tgtEl>
                                      </p:cBhvr>
                                      <p:by x="80000" y="80000"/>
                                    </p:animScale>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8434"/>
                                        </p:tgtEl>
                                        <p:attrNameLst>
                                          <p:attrName>style.visibility</p:attrName>
                                        </p:attrNameLst>
                                      </p:cBhvr>
                                      <p:to>
                                        <p:strVal val="visible"/>
                                      </p:to>
                                    </p:set>
                                    <p:animEffect transition="in" filter="fade">
                                      <p:cBhvr>
                                        <p:cTn id="27" dur="500"/>
                                        <p:tgtEl>
                                          <p:spTgt spid="184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435"/>
                                        </p:tgtEl>
                                        <p:attrNameLst>
                                          <p:attrName>style.visibility</p:attrName>
                                        </p:attrNameLst>
                                      </p:cBhvr>
                                      <p:to>
                                        <p:strVal val="visible"/>
                                      </p:to>
                                    </p:set>
                                    <p:animEffect transition="in" filter="fade">
                                      <p:cBhvr>
                                        <p:cTn id="32" dur="500"/>
                                        <p:tgtEl>
                                          <p:spTgt spid="18435"/>
                                        </p:tgtEl>
                                      </p:cBhvr>
                                    </p:animEffect>
                                  </p:childTnLst>
                                </p:cTn>
                              </p:par>
                              <p:par>
                                <p:cTn id="33" presetID="6" presetClass="emph" presetSubtype="0" accel="9000" decel="91000" fill="hold" nodeType="withEffect">
                                  <p:stCondLst>
                                    <p:cond delay="0"/>
                                  </p:stCondLst>
                                  <p:childTnLst>
                                    <p:animScale>
                                      <p:cBhvr>
                                        <p:cTn id="34" dur="1000" fill="hold"/>
                                        <p:tgtEl>
                                          <p:spTgt spid="18435"/>
                                        </p:tgtEl>
                                      </p:cBhvr>
                                      <p:by x="200000" y="200000"/>
                                    </p:animScale>
                                  </p:childTnLst>
                                </p:cTn>
                              </p:par>
                              <p:par>
                                <p:cTn id="35" presetID="63" presetClass="path" presetSubtype="0" accel="7000" decel="93000" fill="hold" nodeType="withEffect">
                                  <p:stCondLst>
                                    <p:cond delay="0"/>
                                  </p:stCondLst>
                                  <p:childTnLst>
                                    <p:animMotion origin="layout" path="M -3.61111E-6 7.40741E-7 L 0.15157 0.06505 " pathEditMode="relative" rAng="0" ptsTypes="AA">
                                      <p:cBhvr>
                                        <p:cTn id="36" dur="1000" fill="hold"/>
                                        <p:tgtEl>
                                          <p:spTgt spid="18435"/>
                                        </p:tgtEl>
                                        <p:attrNameLst>
                                          <p:attrName>ppt_x</p:attrName>
                                          <p:attrName>ppt_y</p:attrName>
                                        </p:attrNameLst>
                                      </p:cBhvr>
                                      <p:rCtr x="7569" y="3241"/>
                                    </p:animMotion>
                                  </p:childTnLst>
                                </p:cTn>
                              </p:par>
                            </p:childTnLst>
                          </p:cTn>
                        </p:par>
                        <p:par>
                          <p:cTn id="37" fill="hold">
                            <p:stCondLst>
                              <p:cond delay="1000"/>
                            </p:stCondLst>
                            <p:childTnLst>
                              <p:par>
                                <p:cTn id="38" presetID="10" presetClass="exit" presetSubtype="0" fill="hold" nodeType="afterEffect">
                                  <p:stCondLst>
                                    <p:cond delay="0"/>
                                  </p:stCondLst>
                                  <p:childTnLst>
                                    <p:animEffect transition="out" filter="fade">
                                      <p:cBhvr>
                                        <p:cTn id="39" dur="500"/>
                                        <p:tgtEl>
                                          <p:spTgt spid="18434"/>
                                        </p:tgtEl>
                                      </p:cBhvr>
                                    </p:animEffect>
                                    <p:set>
                                      <p:cBhvr>
                                        <p:cTn id="40" dur="1" fill="hold">
                                          <p:stCondLst>
                                            <p:cond delay="499"/>
                                          </p:stCondLst>
                                        </p:cTn>
                                        <p:tgtEl>
                                          <p:spTgt spid="1843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8435"/>
                                        </p:tgtEl>
                                      </p:cBhvr>
                                    </p:animEffect>
                                    <p:set>
                                      <p:cBhvr>
                                        <p:cTn id="43" dur="1" fill="hold">
                                          <p:stCondLst>
                                            <p:cond delay="499"/>
                                          </p:stCondLst>
                                        </p:cTn>
                                        <p:tgtEl>
                                          <p:spTgt spid="18435"/>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Necessity of Corrections Module</a:t>
            </a:r>
            <a:endParaRPr lang="en-IN" dirty="0"/>
          </a:p>
        </p:txBody>
      </p:sp>
      <p:pic>
        <p:nvPicPr>
          <p:cNvPr id="4" name="Picture 3" descr="J:\thesis\images\temp\dataset\dataset1result14.png"/>
          <p:cNvPicPr/>
          <p:nvPr/>
        </p:nvPicPr>
        <p:blipFill>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539552" y="1988840"/>
            <a:ext cx="7912641" cy="3837017"/>
          </a:xfrm>
          <a:prstGeom prst="rect">
            <a:avLst/>
          </a:prstGeom>
          <a:noFill/>
          <a:ln>
            <a:noFill/>
          </a:ln>
        </p:spPr>
      </p:pic>
      <p:pic>
        <p:nvPicPr>
          <p:cNvPr id="5" name="Picture 4" descr="J:\thesis\images\temp\dataset\dataset1result14.png"/>
          <p:cNvPicPr/>
          <p:nvPr/>
        </p:nvPicPr>
        <p:blipFill rotWithShape="1">
          <a:blip r:embed="rId3">
            <a:clrChange>
              <a:clrFrom>
                <a:srgbClr val="52576E"/>
              </a:clrFrom>
              <a:clrTo>
                <a:srgbClr val="52576E">
                  <a:alpha val="0"/>
                </a:srgbClr>
              </a:clrTo>
            </a:clrChange>
            <a:extLst>
              <a:ext uri="{28A0092B-C50C-407E-A947-70E740481C1C}">
                <a14:useLocalDpi xmlns:a14="http://schemas.microsoft.com/office/drawing/2010/main" val="0"/>
              </a:ext>
            </a:extLst>
          </a:blip>
          <a:srcRect l="28755" t="46028" r="42489" b="10435"/>
          <a:stretch/>
        </p:blipFill>
        <p:spPr bwMode="auto">
          <a:xfrm>
            <a:off x="2814667" y="3764662"/>
            <a:ext cx="2275304" cy="1670492"/>
          </a:xfrm>
          <a:prstGeom prst="rect">
            <a:avLst/>
          </a:prstGeom>
          <a:noFill/>
          <a:ln>
            <a:noFill/>
          </a:ln>
        </p:spPr>
      </p:pic>
    </p:spTree>
    <p:extLst>
      <p:ext uri="{BB962C8B-B14F-4D97-AF65-F5344CB8AC3E}">
        <p14:creationId xmlns:p14="http://schemas.microsoft.com/office/powerpoint/2010/main" val="323209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 presetClass="emph" presetSubtype="0" accel="12000" decel="86000" fill="hold" nodeType="withEffect">
                                  <p:stCondLst>
                                    <p:cond delay="0"/>
                                  </p:stCondLst>
                                  <p:childTnLst>
                                    <p:animScale>
                                      <p:cBhvr>
                                        <p:cTn id="9" dur="1000" fill="hold"/>
                                        <p:tgtEl>
                                          <p:spTgt spid="5"/>
                                        </p:tgtEl>
                                      </p:cBhvr>
                                      <p:by x="150000" y="150000"/>
                                    </p:animScale>
                                  </p:childTnLst>
                                </p:cTn>
                              </p:par>
                              <p:par>
                                <p:cTn id="10" presetID="63" presetClass="path" presetSubtype="0" accel="12000" decel="88000" fill="hold" nodeType="withEffect">
                                  <p:stCondLst>
                                    <p:cond delay="0"/>
                                  </p:stCondLst>
                                  <p:childTnLst>
                                    <p:animMotion origin="layout" path="M 1.94444E-6 -1.85185E-6 L 0.12309 -0.13912 " pathEditMode="relative" rAng="0" ptsTypes="AA">
                                      <p:cBhvr>
                                        <p:cTn id="11" dur="1000" fill="hold"/>
                                        <p:tgtEl>
                                          <p:spTgt spid="5"/>
                                        </p:tgtEl>
                                        <p:attrNameLst>
                                          <p:attrName>ppt_x</p:attrName>
                                          <p:attrName>ppt_y</p:attrName>
                                        </p:attrNameLst>
                                      </p:cBhvr>
                                      <p:rCtr x="6146" y="-6968"/>
                                    </p:animMotion>
                                  </p:childTnLst>
                                </p:cTn>
                              </p:par>
                              <p:par>
                                <p:cTn id="12" presetID="10" presetClass="exit" presetSubtype="0" fill="hold"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Corrections Module</a:t>
            </a:r>
            <a:endParaRPr lang="en-IN" dirty="0"/>
          </a:p>
        </p:txBody>
      </p:sp>
      <mc:AlternateContent xmlns:mc="http://schemas.openxmlformats.org/markup-compatibility/2006" xmlns:a14="http://schemas.microsoft.com/office/drawing/2010/main">
        <mc:Choice Requires="a14">
          <p:sp>
            <p:nvSpPr>
              <p:cNvPr id="4" name="Rectangle 3"/>
              <p:cNvSpPr/>
              <p:nvPr/>
            </p:nvSpPr>
            <p:spPr>
              <a:xfrm>
                <a:off x="1614662" y="5766521"/>
                <a:ext cx="5831284"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𝑑𝑖𝑠</m:t>
                          </m:r>
                        </m:e>
                        <m:sub>
                          <m:r>
                            <a:rPr lang="en-US" i="1">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r>
                                <a:rPr lang="en-US" i="1">
                                  <a:latin typeface="Cambria Math"/>
                                </a:rPr>
                                <m:t>𝑖</m:t>
                              </m:r>
                              <m:r>
                                <a:rPr lang="en-US" i="1">
                                  <a:latin typeface="Cambria Math"/>
                                </a:rPr>
                                <m:t>,</m:t>
                              </m:r>
                            </m:sub>
                          </m:sSub>
                          <m:sSub>
                            <m:sSubPr>
                              <m:ctrlPr>
                                <a:rPr lang="en-US" i="1">
                                  <a:latin typeface="Cambria Math" panose="02040503050406030204" pitchFamily="18" charset="0"/>
                                </a:rPr>
                              </m:ctrlPr>
                            </m:sSubPr>
                            <m:e>
                              <m:r>
                                <a:rPr lang="en-US" i="1">
                                  <a:latin typeface="Cambria Math"/>
                                </a:rPr>
                                <m:t> </m:t>
                              </m:r>
                              <m:r>
                                <a:rPr lang="en-US" i="1">
                                  <a:latin typeface="Cambria Math"/>
                                </a:rPr>
                                <m:t>𝑐</m:t>
                              </m:r>
                            </m:e>
                            <m:sub>
                              <m:r>
                                <a:rPr lang="en-US" i="1">
                                  <a:latin typeface="Cambria Math"/>
                                </a:rPr>
                                <m:t>𝑗</m:t>
                              </m:r>
                            </m:sub>
                          </m:sSub>
                        </m:e>
                      </m:d>
                      <m:r>
                        <a:rPr lang="en-US" i="1">
                          <a:latin typeface="Cambria Math"/>
                        </a:rPr>
                        <m:t>=</m:t>
                      </m:r>
                      <m:r>
                        <m:rPr>
                          <m:sty m:val="p"/>
                        </m:rPr>
                        <a:rPr lang="en-US">
                          <a:latin typeface="Cambria Math"/>
                        </a:rPr>
                        <m:t>min</m:t>
                      </m:r>
                      <m:d>
                        <m:dPr>
                          <m:ctrlPr>
                            <a:rPr lang="en-US" i="1">
                              <a:latin typeface="Cambria Math" panose="02040503050406030204" pitchFamily="18" charset="0"/>
                            </a:rPr>
                          </m:ctrlPr>
                        </m:dPr>
                        <m:e>
                          <m:r>
                            <a:rPr lang="en-US" i="1">
                              <a:latin typeface="Cambria Math"/>
                            </a:rPr>
                            <m:t>𝑑𝑖𝑠</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𝑣</m:t>
                                  </m:r>
                                </m:e>
                                <m:sub>
                                  <m:r>
                                    <a:rPr lang="en-US" i="1">
                                      <a:latin typeface="Cambria Math"/>
                                    </a:rPr>
                                    <m:t>𝑝</m:t>
                                  </m:r>
                                </m:sub>
                              </m:sSub>
                              <m:r>
                                <a:rPr lang="en-US" i="1">
                                  <a:latin typeface="Cambria Math"/>
                                </a:rPr>
                                <m:t>, </m:t>
                              </m:r>
                              <m:sSub>
                                <m:sSubPr>
                                  <m:ctrlPr>
                                    <a:rPr lang="en-US" i="1">
                                      <a:latin typeface="Cambria Math" panose="02040503050406030204" pitchFamily="18" charset="0"/>
                                    </a:rPr>
                                  </m:ctrlPr>
                                </m:sSubPr>
                                <m:e>
                                  <m:r>
                                    <a:rPr lang="en-US" i="1">
                                      <a:latin typeface="Cambria Math"/>
                                    </a:rPr>
                                    <m:t>𝑣</m:t>
                                  </m:r>
                                </m:e>
                                <m:sub>
                                  <m:r>
                                    <a:rPr lang="en-US" i="1">
                                      <a:latin typeface="Cambria Math"/>
                                    </a:rPr>
                                    <m:t>𝑞</m:t>
                                  </m:r>
                                </m:sub>
                              </m:sSub>
                            </m:e>
                          </m:d>
                          <m:r>
                            <a:rPr lang="en-US" i="1">
                              <a:latin typeface="Cambria Math"/>
                            </a:rPr>
                            <m:t> </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𝑝</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b="0" i="1" smtClean="0">
                                  <a:latin typeface="Cambria Math"/>
                                  <a:ea typeface="Cambria Math"/>
                                </a:rPr>
                                <m:t>𝑐</m:t>
                              </m:r>
                            </m:e>
                            <m:sub>
                              <m:r>
                                <a:rPr lang="en-US" i="1">
                                  <a:latin typeface="Cambria Math"/>
                                  <a:ea typeface="Cambria Math"/>
                                </a:rPr>
                                <m:t>𝑖</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𝑣</m:t>
                              </m:r>
                            </m:e>
                            <m:sub>
                              <m:r>
                                <a:rPr lang="en-US" i="1">
                                  <a:latin typeface="Cambria Math"/>
                                  <a:ea typeface="Cambria Math"/>
                                </a:rPr>
                                <m:t>𝑞</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i="1">
                                  <a:latin typeface="Cambria Math"/>
                                  <a:ea typeface="Cambria Math"/>
                                </a:rPr>
                                <m:t>𝑗</m:t>
                              </m:r>
                            </m:sub>
                          </m:sSub>
                        </m:e>
                      </m:d>
                      <m:r>
                        <a:rPr lang="en-US" i="1">
                          <a:latin typeface="Cambria Math"/>
                          <a:ea typeface="Cambria Math"/>
                        </a:rPr>
                        <m:t>≤</m:t>
                      </m:r>
                      <m:r>
                        <a:rPr lang="en-US" b="0" i="1" smtClean="0">
                          <a:latin typeface="Cambria Math"/>
                          <a:ea typeface="Cambria Math"/>
                        </a:rPr>
                        <m:t>1</m:t>
                      </m:r>
                    </m:oMath>
                  </m:oMathPara>
                </a14:m>
                <a:endParaRPr lang="en-IN" sz="3200" dirty="0"/>
              </a:p>
            </p:txBody>
          </p:sp>
        </mc:Choice>
        <mc:Fallback xmlns="">
          <p:sp>
            <p:nvSpPr>
              <p:cNvPr id="4" name="Rectangle 3"/>
              <p:cNvSpPr>
                <a:spLocks noRot="1" noChangeAspect="1" noMove="1" noResize="1" noEditPoints="1" noAdjustHandles="1" noChangeArrowheads="1" noChangeShapeType="1" noTextEdit="1"/>
              </p:cNvSpPr>
              <p:nvPr/>
            </p:nvSpPr>
            <p:spPr>
              <a:xfrm>
                <a:off x="1614662" y="5766521"/>
                <a:ext cx="5831284" cy="411651"/>
              </a:xfrm>
              <a:prstGeom prst="rect">
                <a:avLst/>
              </a:prstGeom>
              <a:blipFill rotWithShape="1">
                <a:blip r:embed="rId3"/>
                <a:stretch>
                  <a:fillRect b="-7463"/>
                </a:stretch>
              </a:blipFill>
            </p:spPr>
            <p:txBody>
              <a:bodyPr/>
              <a:lstStyle/>
              <a:p>
                <a:r>
                  <a:rPr lang="en-IN">
                    <a:noFill/>
                  </a:rPr>
                  <a:t> </a:t>
                </a:r>
              </a:p>
            </p:txBody>
          </p:sp>
        </mc:Fallback>
      </mc:AlternateContent>
      <p:sp>
        <p:nvSpPr>
          <p:cNvPr id="7" name="Rectangle 6"/>
          <p:cNvSpPr/>
          <p:nvPr/>
        </p:nvSpPr>
        <p:spPr>
          <a:xfrm>
            <a:off x="1043608" y="1340768"/>
            <a:ext cx="6703640" cy="4595562"/>
          </a:xfrm>
          <a:prstGeom prst="rect">
            <a:avLst/>
          </a:prstGeom>
        </p:spPr>
        <p:txBody>
          <a:bodyPr/>
          <a:lstStyle/>
          <a:p>
            <a:endParaRPr lang="en-IN"/>
          </a:p>
        </p:txBody>
      </p:sp>
      <p:grpSp>
        <p:nvGrpSpPr>
          <p:cNvPr id="8" name="Group 7"/>
          <p:cNvGrpSpPr/>
          <p:nvPr/>
        </p:nvGrpSpPr>
        <p:grpSpPr>
          <a:xfrm>
            <a:off x="2191179" y="1617472"/>
            <a:ext cx="4392242" cy="2282523"/>
            <a:chOff x="939196" y="226460"/>
            <a:chExt cx="3594703" cy="1868065"/>
          </a:xfrm>
        </p:grpSpPr>
        <p:grpSp>
          <p:nvGrpSpPr>
            <p:cNvPr id="46" name="Group 45"/>
            <p:cNvGrpSpPr/>
            <p:nvPr/>
          </p:nvGrpSpPr>
          <p:grpSpPr>
            <a:xfrm>
              <a:off x="1303951" y="895350"/>
              <a:ext cx="576696" cy="265725"/>
              <a:chOff x="1303951" y="895350"/>
              <a:chExt cx="1178297" cy="542925"/>
            </a:xfrm>
          </p:grpSpPr>
          <p:sp>
            <p:nvSpPr>
              <p:cNvPr id="57" name="Regular Pentagon 56"/>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8" name="Flowchart: Connector 57"/>
              <p:cNvSpPr/>
              <p:nvPr/>
            </p:nvSpPr>
            <p:spPr>
              <a:xfrm>
                <a:off x="1837351" y="109855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47" name="Flowchart: Process 46"/>
            <p:cNvSpPr/>
            <p:nvPr/>
          </p:nvSpPr>
          <p:spPr>
            <a:xfrm>
              <a:off x="939196"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48" name="Group 47"/>
            <p:cNvGrpSpPr/>
            <p:nvPr/>
          </p:nvGrpSpPr>
          <p:grpSpPr>
            <a:xfrm>
              <a:off x="2046901" y="994803"/>
              <a:ext cx="576696" cy="265725"/>
              <a:chOff x="2046901" y="994803"/>
              <a:chExt cx="1178297" cy="542925"/>
            </a:xfrm>
          </p:grpSpPr>
          <p:sp>
            <p:nvSpPr>
              <p:cNvPr id="55" name="Regular Pentagon 54"/>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6" name="Flowchart: Connector 55"/>
              <p:cNvSpPr/>
              <p:nvPr/>
            </p:nvSpPr>
            <p:spPr>
              <a:xfrm>
                <a:off x="2580301" y="119800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49" name="Group 48"/>
            <p:cNvGrpSpPr/>
            <p:nvPr/>
          </p:nvGrpSpPr>
          <p:grpSpPr>
            <a:xfrm>
              <a:off x="3532801" y="1161075"/>
              <a:ext cx="576696" cy="265725"/>
              <a:chOff x="3532801" y="1161075"/>
              <a:chExt cx="1178297" cy="542925"/>
            </a:xfrm>
          </p:grpSpPr>
          <p:sp>
            <p:nvSpPr>
              <p:cNvPr id="53" name="Regular Pentagon 52"/>
              <p:cNvSpPr/>
              <p:nvPr/>
            </p:nvSpPr>
            <p:spPr>
              <a:xfrm>
                <a:off x="3532801" y="116107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4" name="Flowchart: Connector 53"/>
              <p:cNvSpPr/>
              <p:nvPr/>
            </p:nvSpPr>
            <p:spPr>
              <a:xfrm>
                <a:off x="4066201" y="136427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50" name="Group 49"/>
            <p:cNvGrpSpPr/>
            <p:nvPr/>
          </p:nvGrpSpPr>
          <p:grpSpPr>
            <a:xfrm>
              <a:off x="2956105" y="907782"/>
              <a:ext cx="576696" cy="265725"/>
              <a:chOff x="2956105" y="907782"/>
              <a:chExt cx="1178297" cy="542925"/>
            </a:xfrm>
          </p:grpSpPr>
          <p:sp>
            <p:nvSpPr>
              <p:cNvPr id="51" name="Regular Pentagon 50"/>
              <p:cNvSpPr/>
              <p:nvPr/>
            </p:nvSpPr>
            <p:spPr>
              <a:xfrm>
                <a:off x="2956105" y="90778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2" name="Flowchart: Connector 51"/>
              <p:cNvSpPr/>
              <p:nvPr/>
            </p:nvSpPr>
            <p:spPr>
              <a:xfrm>
                <a:off x="3489505" y="111098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9" name="Group 8"/>
          <p:cNvGrpSpPr/>
          <p:nvPr/>
        </p:nvGrpSpPr>
        <p:grpSpPr>
          <a:xfrm>
            <a:off x="2149786" y="2525256"/>
            <a:ext cx="4392242" cy="2282523"/>
            <a:chOff x="905319" y="969410"/>
            <a:chExt cx="3594703" cy="1868065"/>
          </a:xfrm>
        </p:grpSpPr>
        <p:grpSp>
          <p:nvGrpSpPr>
            <p:cNvPr id="33" name="Group 32"/>
            <p:cNvGrpSpPr/>
            <p:nvPr/>
          </p:nvGrpSpPr>
          <p:grpSpPr>
            <a:xfrm>
              <a:off x="1270073" y="1638300"/>
              <a:ext cx="576696" cy="265725"/>
              <a:chOff x="1270073" y="1638300"/>
              <a:chExt cx="1178297" cy="542925"/>
            </a:xfrm>
          </p:grpSpPr>
          <p:sp>
            <p:nvSpPr>
              <p:cNvPr id="44" name="Regular Pentagon 43"/>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5" name="Flowchart: Connector 44"/>
              <p:cNvSpPr/>
              <p:nvPr/>
            </p:nvSpPr>
            <p:spPr>
              <a:xfrm>
                <a:off x="1803473" y="184150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34" name="Flowchart: Process 33"/>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35" name="Group 34"/>
            <p:cNvGrpSpPr/>
            <p:nvPr/>
          </p:nvGrpSpPr>
          <p:grpSpPr>
            <a:xfrm>
              <a:off x="2013023" y="1737753"/>
              <a:ext cx="576696" cy="265725"/>
              <a:chOff x="2013023" y="1737753"/>
              <a:chExt cx="1178297" cy="542925"/>
            </a:xfrm>
          </p:grpSpPr>
          <p:sp>
            <p:nvSpPr>
              <p:cNvPr id="42" name="Regular Pentagon 41"/>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3" name="Flowchart: Connector 42"/>
              <p:cNvSpPr/>
              <p:nvPr/>
            </p:nvSpPr>
            <p:spPr>
              <a:xfrm>
                <a:off x="2546423" y="194095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36" name="Group 35"/>
            <p:cNvGrpSpPr/>
            <p:nvPr/>
          </p:nvGrpSpPr>
          <p:grpSpPr>
            <a:xfrm>
              <a:off x="3498923" y="1904025"/>
              <a:ext cx="576696" cy="265725"/>
              <a:chOff x="3498923" y="1904025"/>
              <a:chExt cx="1178297" cy="542925"/>
            </a:xfrm>
          </p:grpSpPr>
          <p:sp>
            <p:nvSpPr>
              <p:cNvPr id="40" name="Regular Pentagon 39"/>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1" name="Flowchart: Connector 40"/>
              <p:cNvSpPr/>
              <p:nvPr/>
            </p:nvSpPr>
            <p:spPr>
              <a:xfrm>
                <a:off x="4032323" y="210722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37" name="Group 36"/>
            <p:cNvGrpSpPr/>
            <p:nvPr/>
          </p:nvGrpSpPr>
          <p:grpSpPr>
            <a:xfrm>
              <a:off x="2922227" y="1650732"/>
              <a:ext cx="576696" cy="265725"/>
              <a:chOff x="2922227" y="1650732"/>
              <a:chExt cx="1178297" cy="542925"/>
            </a:xfrm>
          </p:grpSpPr>
          <p:sp>
            <p:nvSpPr>
              <p:cNvPr id="38" name="Regular Pentagon 37"/>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39" name="Flowchart: Connector 38"/>
              <p:cNvSpPr/>
              <p:nvPr/>
            </p:nvSpPr>
            <p:spPr>
              <a:xfrm>
                <a:off x="3455627" y="18539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10" name="Group 9"/>
          <p:cNvGrpSpPr/>
          <p:nvPr/>
        </p:nvGrpSpPr>
        <p:grpSpPr>
          <a:xfrm>
            <a:off x="2149786" y="3437475"/>
            <a:ext cx="4392242" cy="2282523"/>
            <a:chOff x="905319" y="1715989"/>
            <a:chExt cx="3594703" cy="1868065"/>
          </a:xfrm>
        </p:grpSpPr>
        <p:grpSp>
          <p:nvGrpSpPr>
            <p:cNvPr id="20" name="Group 19"/>
            <p:cNvGrpSpPr/>
            <p:nvPr/>
          </p:nvGrpSpPr>
          <p:grpSpPr>
            <a:xfrm>
              <a:off x="1270073" y="2384879"/>
              <a:ext cx="576696" cy="265725"/>
              <a:chOff x="1270073" y="2384879"/>
              <a:chExt cx="1178297" cy="542925"/>
            </a:xfrm>
          </p:grpSpPr>
          <p:sp>
            <p:nvSpPr>
              <p:cNvPr id="31" name="Regular Pentagon 30"/>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32" name="Flowchart: Connector 31"/>
              <p:cNvSpPr/>
              <p:nvPr/>
            </p:nvSpPr>
            <p:spPr>
              <a:xfrm>
                <a:off x="1803473" y="2588079"/>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21" name="Flowchart: Process 20"/>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22" name="Group 21"/>
            <p:cNvGrpSpPr/>
            <p:nvPr/>
          </p:nvGrpSpPr>
          <p:grpSpPr>
            <a:xfrm>
              <a:off x="2013023" y="2484332"/>
              <a:ext cx="576696" cy="265725"/>
              <a:chOff x="2013023" y="2484332"/>
              <a:chExt cx="1178297" cy="542925"/>
            </a:xfrm>
          </p:grpSpPr>
          <p:sp>
            <p:nvSpPr>
              <p:cNvPr id="29" name="Regular Pentagon 28"/>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30" name="Flowchart: Connector 29"/>
              <p:cNvSpPr/>
              <p:nvPr/>
            </p:nvSpPr>
            <p:spPr>
              <a:xfrm>
                <a:off x="2546423" y="26875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23" name="Group 22"/>
            <p:cNvGrpSpPr/>
            <p:nvPr/>
          </p:nvGrpSpPr>
          <p:grpSpPr>
            <a:xfrm>
              <a:off x="3498923" y="2650604"/>
              <a:ext cx="576696" cy="265725"/>
              <a:chOff x="3498923" y="2650604"/>
              <a:chExt cx="1178297" cy="542925"/>
            </a:xfrm>
          </p:grpSpPr>
          <p:sp>
            <p:nvSpPr>
              <p:cNvPr id="27" name="Regular Pentagon 26"/>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8" name="Flowchart: Connector 27"/>
              <p:cNvSpPr/>
              <p:nvPr/>
            </p:nvSpPr>
            <p:spPr>
              <a:xfrm>
                <a:off x="4032323" y="2853804"/>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24" name="Group 23"/>
            <p:cNvGrpSpPr/>
            <p:nvPr/>
          </p:nvGrpSpPr>
          <p:grpSpPr>
            <a:xfrm>
              <a:off x="2922227" y="2397311"/>
              <a:ext cx="576696" cy="265725"/>
              <a:chOff x="2922227" y="2397311"/>
              <a:chExt cx="1178297" cy="542925"/>
            </a:xfrm>
          </p:grpSpPr>
          <p:sp>
            <p:nvSpPr>
              <p:cNvPr id="25" name="Regular Pentagon 24"/>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6" name="Flowchart: Connector 25"/>
              <p:cNvSpPr/>
              <p:nvPr/>
            </p:nvSpPr>
            <p:spPr>
              <a:xfrm>
                <a:off x="3455627" y="2600511"/>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11" name="Straight Connector 10"/>
          <p:cNvCxnSpPr>
            <a:stCxn id="58" idx="2"/>
            <a:endCxn id="56" idx="6"/>
          </p:cNvCxnSpPr>
          <p:nvPr/>
        </p:nvCxnSpPr>
        <p:spPr>
          <a:xfrm>
            <a:off x="2955844" y="2604700"/>
            <a:ext cx="1004239"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5" idx="4"/>
            <a:endCxn id="58" idx="0"/>
          </p:cNvCxnSpPr>
          <p:nvPr/>
        </p:nvCxnSpPr>
        <p:spPr>
          <a:xfrm flipV="1">
            <a:off x="2962678" y="2556283"/>
            <a:ext cx="41394" cy="10046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3" idx="6"/>
            <a:endCxn id="39" idx="6"/>
          </p:cNvCxnSpPr>
          <p:nvPr/>
        </p:nvCxnSpPr>
        <p:spPr>
          <a:xfrm flipV="1">
            <a:off x="3918688" y="3527675"/>
            <a:ext cx="1110925"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41" idx="6"/>
          </p:cNvCxnSpPr>
          <p:nvPr/>
        </p:nvCxnSpPr>
        <p:spPr>
          <a:xfrm>
            <a:off x="4933159" y="3512236"/>
            <a:ext cx="801099" cy="3249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2" idx="1"/>
            <a:endCxn id="54" idx="6"/>
          </p:cNvCxnSpPr>
          <p:nvPr/>
        </p:nvCxnSpPr>
        <p:spPr>
          <a:xfrm>
            <a:off x="4988678" y="2585654"/>
            <a:ext cx="786974" cy="3437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3" idx="5"/>
            <a:endCxn id="30" idx="4"/>
          </p:cNvCxnSpPr>
          <p:nvPr/>
        </p:nvCxnSpPr>
        <p:spPr>
          <a:xfrm flipH="1">
            <a:off x="3870461" y="3668238"/>
            <a:ext cx="34102" cy="926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6" idx="6"/>
            <a:endCxn id="30" idx="2"/>
          </p:cNvCxnSpPr>
          <p:nvPr/>
        </p:nvCxnSpPr>
        <p:spPr>
          <a:xfrm flipH="1">
            <a:off x="3822234" y="4439894"/>
            <a:ext cx="1207379"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28" idx="6"/>
            <a:endCxn id="26" idx="2"/>
          </p:cNvCxnSpPr>
          <p:nvPr/>
        </p:nvCxnSpPr>
        <p:spPr>
          <a:xfrm flipH="1" flipV="1">
            <a:off x="4933159" y="4439894"/>
            <a:ext cx="801099" cy="3094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0" idx="2"/>
            <a:endCxn id="32" idx="2"/>
          </p:cNvCxnSpPr>
          <p:nvPr/>
        </p:nvCxnSpPr>
        <p:spPr>
          <a:xfrm flipH="1" flipV="1">
            <a:off x="2914449" y="4424704"/>
            <a:ext cx="907785"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0485" name="Freeform 20484"/>
          <p:cNvSpPr/>
          <p:nvPr/>
        </p:nvSpPr>
        <p:spPr>
          <a:xfrm>
            <a:off x="2387600" y="2359979"/>
            <a:ext cx="2057608" cy="1411921"/>
          </a:xfrm>
          <a:custGeom>
            <a:avLst/>
            <a:gdLst>
              <a:gd name="connsiteX0" fmla="*/ 330200 w 2057608"/>
              <a:gd name="connsiteY0" fmla="*/ 40321 h 1411921"/>
              <a:gd name="connsiteX1" fmla="*/ 330200 w 2057608"/>
              <a:gd name="connsiteY1" fmla="*/ 40321 h 1411921"/>
              <a:gd name="connsiteX2" fmla="*/ 444500 w 2057608"/>
              <a:gd name="connsiteY2" fmla="*/ 2221 h 1411921"/>
              <a:gd name="connsiteX3" fmla="*/ 1155700 w 2057608"/>
              <a:gd name="connsiteY3" fmla="*/ 14921 h 1411921"/>
              <a:gd name="connsiteX4" fmla="*/ 1231900 w 2057608"/>
              <a:gd name="connsiteY4" fmla="*/ 27621 h 1411921"/>
              <a:gd name="connsiteX5" fmla="*/ 1422400 w 2057608"/>
              <a:gd name="connsiteY5" fmla="*/ 53021 h 1411921"/>
              <a:gd name="connsiteX6" fmla="*/ 1460500 w 2057608"/>
              <a:gd name="connsiteY6" fmla="*/ 65721 h 1411921"/>
              <a:gd name="connsiteX7" fmla="*/ 1562100 w 2057608"/>
              <a:gd name="connsiteY7" fmla="*/ 78421 h 1411921"/>
              <a:gd name="connsiteX8" fmla="*/ 1803400 w 2057608"/>
              <a:gd name="connsiteY8" fmla="*/ 116521 h 1411921"/>
              <a:gd name="connsiteX9" fmla="*/ 1879600 w 2057608"/>
              <a:gd name="connsiteY9" fmla="*/ 141921 h 1411921"/>
              <a:gd name="connsiteX10" fmla="*/ 1917700 w 2057608"/>
              <a:gd name="connsiteY10" fmla="*/ 154621 h 1411921"/>
              <a:gd name="connsiteX11" fmla="*/ 1993900 w 2057608"/>
              <a:gd name="connsiteY11" fmla="*/ 205421 h 1411921"/>
              <a:gd name="connsiteX12" fmla="*/ 2032000 w 2057608"/>
              <a:gd name="connsiteY12" fmla="*/ 230821 h 1411921"/>
              <a:gd name="connsiteX13" fmla="*/ 2057400 w 2057608"/>
              <a:gd name="connsiteY13" fmla="*/ 307021 h 1411921"/>
              <a:gd name="connsiteX14" fmla="*/ 2044700 w 2057608"/>
              <a:gd name="connsiteY14" fmla="*/ 446721 h 1411921"/>
              <a:gd name="connsiteX15" fmla="*/ 1955800 w 2057608"/>
              <a:gd name="connsiteY15" fmla="*/ 561021 h 1411921"/>
              <a:gd name="connsiteX16" fmla="*/ 1879600 w 2057608"/>
              <a:gd name="connsiteY16" fmla="*/ 611821 h 1411921"/>
              <a:gd name="connsiteX17" fmla="*/ 1841500 w 2057608"/>
              <a:gd name="connsiteY17" fmla="*/ 624521 h 1411921"/>
              <a:gd name="connsiteX18" fmla="*/ 1803400 w 2057608"/>
              <a:gd name="connsiteY18" fmla="*/ 649921 h 1411921"/>
              <a:gd name="connsiteX19" fmla="*/ 1727200 w 2057608"/>
              <a:gd name="connsiteY19" fmla="*/ 675321 h 1411921"/>
              <a:gd name="connsiteX20" fmla="*/ 1689100 w 2057608"/>
              <a:gd name="connsiteY20" fmla="*/ 688021 h 1411921"/>
              <a:gd name="connsiteX21" fmla="*/ 1638300 w 2057608"/>
              <a:gd name="connsiteY21" fmla="*/ 700721 h 1411921"/>
              <a:gd name="connsiteX22" fmla="*/ 1562100 w 2057608"/>
              <a:gd name="connsiteY22" fmla="*/ 726121 h 1411921"/>
              <a:gd name="connsiteX23" fmla="*/ 1460500 w 2057608"/>
              <a:gd name="connsiteY23" fmla="*/ 751521 h 1411921"/>
              <a:gd name="connsiteX24" fmla="*/ 1384300 w 2057608"/>
              <a:gd name="connsiteY24" fmla="*/ 776921 h 1411921"/>
              <a:gd name="connsiteX25" fmla="*/ 1333500 w 2057608"/>
              <a:gd name="connsiteY25" fmla="*/ 789621 h 1411921"/>
              <a:gd name="connsiteX26" fmla="*/ 1270000 w 2057608"/>
              <a:gd name="connsiteY26" fmla="*/ 802321 h 1411921"/>
              <a:gd name="connsiteX27" fmla="*/ 1193800 w 2057608"/>
              <a:gd name="connsiteY27" fmla="*/ 827721 h 1411921"/>
              <a:gd name="connsiteX28" fmla="*/ 1155700 w 2057608"/>
              <a:gd name="connsiteY28" fmla="*/ 853121 h 1411921"/>
              <a:gd name="connsiteX29" fmla="*/ 1092200 w 2057608"/>
              <a:gd name="connsiteY29" fmla="*/ 942021 h 1411921"/>
              <a:gd name="connsiteX30" fmla="*/ 1066800 w 2057608"/>
              <a:gd name="connsiteY30" fmla="*/ 980121 h 1411921"/>
              <a:gd name="connsiteX31" fmla="*/ 1028700 w 2057608"/>
              <a:gd name="connsiteY31" fmla="*/ 1030921 h 1411921"/>
              <a:gd name="connsiteX32" fmla="*/ 1016000 w 2057608"/>
              <a:gd name="connsiteY32" fmla="*/ 1069021 h 1411921"/>
              <a:gd name="connsiteX33" fmla="*/ 952500 w 2057608"/>
              <a:gd name="connsiteY33" fmla="*/ 1145221 h 1411921"/>
              <a:gd name="connsiteX34" fmla="*/ 939800 w 2057608"/>
              <a:gd name="connsiteY34" fmla="*/ 1183321 h 1411921"/>
              <a:gd name="connsiteX35" fmla="*/ 889000 w 2057608"/>
              <a:gd name="connsiteY35" fmla="*/ 1259521 h 1411921"/>
              <a:gd name="connsiteX36" fmla="*/ 863600 w 2057608"/>
              <a:gd name="connsiteY36" fmla="*/ 1297621 h 1411921"/>
              <a:gd name="connsiteX37" fmla="*/ 787400 w 2057608"/>
              <a:gd name="connsiteY37" fmla="*/ 1373821 h 1411921"/>
              <a:gd name="connsiteX38" fmla="*/ 711200 w 2057608"/>
              <a:gd name="connsiteY38" fmla="*/ 1386521 h 1411921"/>
              <a:gd name="connsiteX39" fmla="*/ 660400 w 2057608"/>
              <a:gd name="connsiteY39" fmla="*/ 1399221 h 1411921"/>
              <a:gd name="connsiteX40" fmla="*/ 546100 w 2057608"/>
              <a:gd name="connsiteY40" fmla="*/ 1411921 h 1411921"/>
              <a:gd name="connsiteX41" fmla="*/ 241300 w 2057608"/>
              <a:gd name="connsiteY41" fmla="*/ 1399221 h 1411921"/>
              <a:gd name="connsiteX42" fmla="*/ 152400 w 2057608"/>
              <a:gd name="connsiteY42" fmla="*/ 1361121 h 1411921"/>
              <a:gd name="connsiteX43" fmla="*/ 63500 w 2057608"/>
              <a:gd name="connsiteY43" fmla="*/ 1310321 h 1411921"/>
              <a:gd name="connsiteX44" fmla="*/ 0 w 2057608"/>
              <a:gd name="connsiteY44" fmla="*/ 1170621 h 1411921"/>
              <a:gd name="connsiteX45" fmla="*/ 12700 w 2057608"/>
              <a:gd name="connsiteY45" fmla="*/ 776921 h 1411921"/>
              <a:gd name="connsiteX46" fmla="*/ 50800 w 2057608"/>
              <a:gd name="connsiteY46" fmla="*/ 649921 h 1411921"/>
              <a:gd name="connsiteX47" fmla="*/ 101600 w 2057608"/>
              <a:gd name="connsiteY47" fmla="*/ 421321 h 1411921"/>
              <a:gd name="connsiteX48" fmla="*/ 139700 w 2057608"/>
              <a:gd name="connsiteY48" fmla="*/ 307021 h 1411921"/>
              <a:gd name="connsiteX49" fmla="*/ 152400 w 2057608"/>
              <a:gd name="connsiteY49" fmla="*/ 268921 h 1411921"/>
              <a:gd name="connsiteX50" fmla="*/ 203200 w 2057608"/>
              <a:gd name="connsiteY50" fmla="*/ 192721 h 1411921"/>
              <a:gd name="connsiteX51" fmla="*/ 228600 w 2057608"/>
              <a:gd name="connsiteY51" fmla="*/ 154621 h 1411921"/>
              <a:gd name="connsiteX52" fmla="*/ 266700 w 2057608"/>
              <a:gd name="connsiteY52" fmla="*/ 116521 h 1411921"/>
              <a:gd name="connsiteX53" fmla="*/ 330200 w 2057608"/>
              <a:gd name="connsiteY53" fmla="*/ 40321 h 141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57608" h="1411921">
                <a:moveTo>
                  <a:pt x="330200" y="40321"/>
                </a:moveTo>
                <a:lnTo>
                  <a:pt x="330200" y="40321"/>
                </a:lnTo>
                <a:cubicBezTo>
                  <a:pt x="368300" y="27621"/>
                  <a:pt x="404358" y="3456"/>
                  <a:pt x="444500" y="2221"/>
                </a:cubicBezTo>
                <a:cubicBezTo>
                  <a:pt x="681492" y="-5071"/>
                  <a:pt x="918719" y="7276"/>
                  <a:pt x="1155700" y="14921"/>
                </a:cubicBezTo>
                <a:cubicBezTo>
                  <a:pt x="1181437" y="15751"/>
                  <a:pt x="1206376" y="24218"/>
                  <a:pt x="1231900" y="27621"/>
                </a:cubicBezTo>
                <a:cubicBezTo>
                  <a:pt x="1300684" y="36792"/>
                  <a:pt x="1356153" y="38299"/>
                  <a:pt x="1422400" y="53021"/>
                </a:cubicBezTo>
                <a:cubicBezTo>
                  <a:pt x="1435468" y="55925"/>
                  <a:pt x="1447329" y="63326"/>
                  <a:pt x="1460500" y="65721"/>
                </a:cubicBezTo>
                <a:cubicBezTo>
                  <a:pt x="1494080" y="71826"/>
                  <a:pt x="1528489" y="72490"/>
                  <a:pt x="1562100" y="78421"/>
                </a:cubicBezTo>
                <a:cubicBezTo>
                  <a:pt x="1811164" y="122373"/>
                  <a:pt x="1535935" y="89775"/>
                  <a:pt x="1803400" y="116521"/>
                </a:cubicBezTo>
                <a:lnTo>
                  <a:pt x="1879600" y="141921"/>
                </a:lnTo>
                <a:cubicBezTo>
                  <a:pt x="1892300" y="146154"/>
                  <a:pt x="1906561" y="147195"/>
                  <a:pt x="1917700" y="154621"/>
                </a:cubicBezTo>
                <a:lnTo>
                  <a:pt x="1993900" y="205421"/>
                </a:lnTo>
                <a:lnTo>
                  <a:pt x="2032000" y="230821"/>
                </a:lnTo>
                <a:cubicBezTo>
                  <a:pt x="2040467" y="256221"/>
                  <a:pt x="2059824" y="280357"/>
                  <a:pt x="2057400" y="307021"/>
                </a:cubicBezTo>
                <a:cubicBezTo>
                  <a:pt x="2053167" y="353588"/>
                  <a:pt x="2057894" y="401862"/>
                  <a:pt x="2044700" y="446721"/>
                </a:cubicBezTo>
                <a:cubicBezTo>
                  <a:pt x="2036562" y="474391"/>
                  <a:pt x="1984524" y="538680"/>
                  <a:pt x="1955800" y="561021"/>
                </a:cubicBezTo>
                <a:cubicBezTo>
                  <a:pt x="1931703" y="579763"/>
                  <a:pt x="1908560" y="602168"/>
                  <a:pt x="1879600" y="611821"/>
                </a:cubicBezTo>
                <a:cubicBezTo>
                  <a:pt x="1866900" y="616054"/>
                  <a:pt x="1853474" y="618534"/>
                  <a:pt x="1841500" y="624521"/>
                </a:cubicBezTo>
                <a:cubicBezTo>
                  <a:pt x="1827848" y="631347"/>
                  <a:pt x="1817348" y="643722"/>
                  <a:pt x="1803400" y="649921"/>
                </a:cubicBezTo>
                <a:cubicBezTo>
                  <a:pt x="1778934" y="660795"/>
                  <a:pt x="1752600" y="666854"/>
                  <a:pt x="1727200" y="675321"/>
                </a:cubicBezTo>
                <a:cubicBezTo>
                  <a:pt x="1714500" y="679554"/>
                  <a:pt x="1702087" y="684774"/>
                  <a:pt x="1689100" y="688021"/>
                </a:cubicBezTo>
                <a:cubicBezTo>
                  <a:pt x="1672167" y="692254"/>
                  <a:pt x="1655018" y="695705"/>
                  <a:pt x="1638300" y="700721"/>
                </a:cubicBezTo>
                <a:cubicBezTo>
                  <a:pt x="1612655" y="708414"/>
                  <a:pt x="1588075" y="719627"/>
                  <a:pt x="1562100" y="726121"/>
                </a:cubicBezTo>
                <a:cubicBezTo>
                  <a:pt x="1528233" y="734588"/>
                  <a:pt x="1493618" y="740482"/>
                  <a:pt x="1460500" y="751521"/>
                </a:cubicBezTo>
                <a:cubicBezTo>
                  <a:pt x="1435100" y="759988"/>
                  <a:pt x="1410275" y="770427"/>
                  <a:pt x="1384300" y="776921"/>
                </a:cubicBezTo>
                <a:cubicBezTo>
                  <a:pt x="1367367" y="781154"/>
                  <a:pt x="1350539" y="785835"/>
                  <a:pt x="1333500" y="789621"/>
                </a:cubicBezTo>
                <a:cubicBezTo>
                  <a:pt x="1312428" y="794304"/>
                  <a:pt x="1290825" y="796641"/>
                  <a:pt x="1270000" y="802321"/>
                </a:cubicBezTo>
                <a:cubicBezTo>
                  <a:pt x="1244169" y="809366"/>
                  <a:pt x="1216077" y="812869"/>
                  <a:pt x="1193800" y="827721"/>
                </a:cubicBezTo>
                <a:lnTo>
                  <a:pt x="1155700" y="853121"/>
                </a:lnTo>
                <a:cubicBezTo>
                  <a:pt x="1108700" y="947121"/>
                  <a:pt x="1156559" y="864791"/>
                  <a:pt x="1092200" y="942021"/>
                </a:cubicBezTo>
                <a:cubicBezTo>
                  <a:pt x="1082429" y="953747"/>
                  <a:pt x="1075672" y="967701"/>
                  <a:pt x="1066800" y="980121"/>
                </a:cubicBezTo>
                <a:cubicBezTo>
                  <a:pt x="1054497" y="997345"/>
                  <a:pt x="1041400" y="1013988"/>
                  <a:pt x="1028700" y="1030921"/>
                </a:cubicBezTo>
                <a:cubicBezTo>
                  <a:pt x="1024467" y="1043621"/>
                  <a:pt x="1023426" y="1057882"/>
                  <a:pt x="1016000" y="1069021"/>
                </a:cubicBezTo>
                <a:cubicBezTo>
                  <a:pt x="959825" y="1153283"/>
                  <a:pt x="994051" y="1062119"/>
                  <a:pt x="952500" y="1145221"/>
                </a:cubicBezTo>
                <a:cubicBezTo>
                  <a:pt x="946513" y="1157195"/>
                  <a:pt x="946301" y="1171619"/>
                  <a:pt x="939800" y="1183321"/>
                </a:cubicBezTo>
                <a:cubicBezTo>
                  <a:pt x="924975" y="1210006"/>
                  <a:pt x="905933" y="1234121"/>
                  <a:pt x="889000" y="1259521"/>
                </a:cubicBezTo>
                <a:cubicBezTo>
                  <a:pt x="880533" y="1272221"/>
                  <a:pt x="874393" y="1286828"/>
                  <a:pt x="863600" y="1297621"/>
                </a:cubicBezTo>
                <a:cubicBezTo>
                  <a:pt x="838200" y="1323021"/>
                  <a:pt x="822832" y="1367916"/>
                  <a:pt x="787400" y="1373821"/>
                </a:cubicBezTo>
                <a:cubicBezTo>
                  <a:pt x="762000" y="1378054"/>
                  <a:pt x="736450" y="1381471"/>
                  <a:pt x="711200" y="1386521"/>
                </a:cubicBezTo>
                <a:cubicBezTo>
                  <a:pt x="694084" y="1389944"/>
                  <a:pt x="677652" y="1396567"/>
                  <a:pt x="660400" y="1399221"/>
                </a:cubicBezTo>
                <a:cubicBezTo>
                  <a:pt x="622511" y="1405050"/>
                  <a:pt x="584200" y="1407688"/>
                  <a:pt x="546100" y="1411921"/>
                </a:cubicBezTo>
                <a:cubicBezTo>
                  <a:pt x="444500" y="1407688"/>
                  <a:pt x="342730" y="1406466"/>
                  <a:pt x="241300" y="1399221"/>
                </a:cubicBezTo>
                <a:cubicBezTo>
                  <a:pt x="187661" y="1395390"/>
                  <a:pt x="194556" y="1385210"/>
                  <a:pt x="152400" y="1361121"/>
                </a:cubicBezTo>
                <a:cubicBezTo>
                  <a:pt x="39609" y="1296669"/>
                  <a:pt x="156325" y="1372204"/>
                  <a:pt x="63500" y="1310321"/>
                </a:cubicBezTo>
                <a:cubicBezTo>
                  <a:pt x="726" y="1216160"/>
                  <a:pt x="18687" y="1264055"/>
                  <a:pt x="0" y="1170621"/>
                </a:cubicBezTo>
                <a:cubicBezTo>
                  <a:pt x="4233" y="1039388"/>
                  <a:pt x="5209" y="908009"/>
                  <a:pt x="12700" y="776921"/>
                </a:cubicBezTo>
                <a:cubicBezTo>
                  <a:pt x="14620" y="743315"/>
                  <a:pt x="46376" y="676462"/>
                  <a:pt x="50800" y="649921"/>
                </a:cubicBezTo>
                <a:cubicBezTo>
                  <a:pt x="80602" y="471111"/>
                  <a:pt x="59914" y="546379"/>
                  <a:pt x="101600" y="421321"/>
                </a:cubicBezTo>
                <a:lnTo>
                  <a:pt x="139700" y="307021"/>
                </a:lnTo>
                <a:cubicBezTo>
                  <a:pt x="143933" y="294321"/>
                  <a:pt x="144974" y="280060"/>
                  <a:pt x="152400" y="268921"/>
                </a:cubicBezTo>
                <a:lnTo>
                  <a:pt x="203200" y="192721"/>
                </a:lnTo>
                <a:cubicBezTo>
                  <a:pt x="211667" y="180021"/>
                  <a:pt x="217807" y="165414"/>
                  <a:pt x="228600" y="154621"/>
                </a:cubicBezTo>
                <a:cubicBezTo>
                  <a:pt x="241300" y="141921"/>
                  <a:pt x="252902" y="128019"/>
                  <a:pt x="266700" y="116521"/>
                </a:cubicBezTo>
                <a:cubicBezTo>
                  <a:pt x="352863" y="44719"/>
                  <a:pt x="319617" y="53021"/>
                  <a:pt x="330200" y="4032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489" name="Freeform 20488"/>
          <p:cNvSpPr/>
          <p:nvPr/>
        </p:nvSpPr>
        <p:spPr>
          <a:xfrm>
            <a:off x="4559300" y="2372946"/>
            <a:ext cx="1778571" cy="814754"/>
          </a:xfrm>
          <a:custGeom>
            <a:avLst/>
            <a:gdLst>
              <a:gd name="connsiteX0" fmla="*/ 342900 w 1778571"/>
              <a:gd name="connsiteY0" fmla="*/ 14654 h 814754"/>
              <a:gd name="connsiteX1" fmla="*/ 342900 w 1778571"/>
              <a:gd name="connsiteY1" fmla="*/ 14654 h 814754"/>
              <a:gd name="connsiteX2" fmla="*/ 558800 w 1778571"/>
              <a:gd name="connsiteY2" fmla="*/ 27354 h 814754"/>
              <a:gd name="connsiteX3" fmla="*/ 647700 w 1778571"/>
              <a:gd name="connsiteY3" fmla="*/ 52754 h 814754"/>
              <a:gd name="connsiteX4" fmla="*/ 711200 w 1778571"/>
              <a:gd name="connsiteY4" fmla="*/ 65454 h 814754"/>
              <a:gd name="connsiteX5" fmla="*/ 889000 w 1778571"/>
              <a:gd name="connsiteY5" fmla="*/ 90854 h 814754"/>
              <a:gd name="connsiteX6" fmla="*/ 939800 w 1778571"/>
              <a:gd name="connsiteY6" fmla="*/ 103554 h 814754"/>
              <a:gd name="connsiteX7" fmla="*/ 1079500 w 1778571"/>
              <a:gd name="connsiteY7" fmla="*/ 116254 h 814754"/>
              <a:gd name="connsiteX8" fmla="*/ 1130300 w 1778571"/>
              <a:gd name="connsiteY8" fmla="*/ 128954 h 814754"/>
              <a:gd name="connsiteX9" fmla="*/ 1231900 w 1778571"/>
              <a:gd name="connsiteY9" fmla="*/ 141654 h 814754"/>
              <a:gd name="connsiteX10" fmla="*/ 1295400 w 1778571"/>
              <a:gd name="connsiteY10" fmla="*/ 167054 h 814754"/>
              <a:gd name="connsiteX11" fmla="*/ 1422400 w 1778571"/>
              <a:gd name="connsiteY11" fmla="*/ 205154 h 814754"/>
              <a:gd name="connsiteX12" fmla="*/ 1460500 w 1778571"/>
              <a:gd name="connsiteY12" fmla="*/ 230554 h 814754"/>
              <a:gd name="connsiteX13" fmla="*/ 1498600 w 1778571"/>
              <a:gd name="connsiteY13" fmla="*/ 243254 h 814754"/>
              <a:gd name="connsiteX14" fmla="*/ 1625600 w 1778571"/>
              <a:gd name="connsiteY14" fmla="*/ 294054 h 814754"/>
              <a:gd name="connsiteX15" fmla="*/ 1663700 w 1778571"/>
              <a:gd name="connsiteY15" fmla="*/ 332154 h 814754"/>
              <a:gd name="connsiteX16" fmla="*/ 1739900 w 1778571"/>
              <a:gd name="connsiteY16" fmla="*/ 382954 h 814754"/>
              <a:gd name="connsiteX17" fmla="*/ 1765300 w 1778571"/>
              <a:gd name="connsiteY17" fmla="*/ 459154 h 814754"/>
              <a:gd name="connsiteX18" fmla="*/ 1778000 w 1778571"/>
              <a:gd name="connsiteY18" fmla="*/ 497254 h 814754"/>
              <a:gd name="connsiteX19" fmla="*/ 1739900 w 1778571"/>
              <a:gd name="connsiteY19" fmla="*/ 713154 h 814754"/>
              <a:gd name="connsiteX20" fmla="*/ 1651000 w 1778571"/>
              <a:gd name="connsiteY20" fmla="*/ 763954 h 814754"/>
              <a:gd name="connsiteX21" fmla="*/ 1612900 w 1778571"/>
              <a:gd name="connsiteY21" fmla="*/ 789354 h 814754"/>
              <a:gd name="connsiteX22" fmla="*/ 1511300 w 1778571"/>
              <a:gd name="connsiteY22" fmla="*/ 814754 h 814754"/>
              <a:gd name="connsiteX23" fmla="*/ 812800 w 1778571"/>
              <a:gd name="connsiteY23" fmla="*/ 802054 h 814754"/>
              <a:gd name="connsiteX24" fmla="*/ 762000 w 1778571"/>
              <a:gd name="connsiteY24" fmla="*/ 789354 h 814754"/>
              <a:gd name="connsiteX25" fmla="*/ 685800 w 1778571"/>
              <a:gd name="connsiteY25" fmla="*/ 763954 h 814754"/>
              <a:gd name="connsiteX26" fmla="*/ 647700 w 1778571"/>
              <a:gd name="connsiteY26" fmla="*/ 751254 h 814754"/>
              <a:gd name="connsiteX27" fmla="*/ 558800 w 1778571"/>
              <a:gd name="connsiteY27" fmla="*/ 713154 h 814754"/>
              <a:gd name="connsiteX28" fmla="*/ 457200 w 1778571"/>
              <a:gd name="connsiteY28" fmla="*/ 649654 h 814754"/>
              <a:gd name="connsiteX29" fmla="*/ 381000 w 1778571"/>
              <a:gd name="connsiteY29" fmla="*/ 598854 h 814754"/>
              <a:gd name="connsiteX30" fmla="*/ 304800 w 1778571"/>
              <a:gd name="connsiteY30" fmla="*/ 548054 h 814754"/>
              <a:gd name="connsiteX31" fmla="*/ 228600 w 1778571"/>
              <a:gd name="connsiteY31" fmla="*/ 497254 h 814754"/>
              <a:gd name="connsiteX32" fmla="*/ 190500 w 1778571"/>
              <a:gd name="connsiteY32" fmla="*/ 471854 h 814754"/>
              <a:gd name="connsiteX33" fmla="*/ 76200 w 1778571"/>
              <a:gd name="connsiteY33" fmla="*/ 370254 h 814754"/>
              <a:gd name="connsiteX34" fmla="*/ 25400 w 1778571"/>
              <a:gd name="connsiteY34" fmla="*/ 294054 h 814754"/>
              <a:gd name="connsiteX35" fmla="*/ 0 w 1778571"/>
              <a:gd name="connsiteY35" fmla="*/ 217854 h 814754"/>
              <a:gd name="connsiteX36" fmla="*/ 12700 w 1778571"/>
              <a:gd name="connsiteY36" fmla="*/ 167054 h 814754"/>
              <a:gd name="connsiteX37" fmla="*/ 88900 w 1778571"/>
              <a:gd name="connsiteY37" fmla="*/ 103554 h 814754"/>
              <a:gd name="connsiteX38" fmla="*/ 127000 w 1778571"/>
              <a:gd name="connsiteY38" fmla="*/ 90854 h 814754"/>
              <a:gd name="connsiteX39" fmla="*/ 165100 w 1778571"/>
              <a:gd name="connsiteY39" fmla="*/ 65454 h 814754"/>
              <a:gd name="connsiteX40" fmla="*/ 241300 w 1778571"/>
              <a:gd name="connsiteY40" fmla="*/ 40054 h 814754"/>
              <a:gd name="connsiteX41" fmla="*/ 279400 w 1778571"/>
              <a:gd name="connsiteY41" fmla="*/ 14654 h 814754"/>
              <a:gd name="connsiteX42" fmla="*/ 342900 w 1778571"/>
              <a:gd name="connsiteY42" fmla="*/ 14654 h 81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8571" h="814754">
                <a:moveTo>
                  <a:pt x="342900" y="14654"/>
                </a:moveTo>
                <a:lnTo>
                  <a:pt x="342900" y="14654"/>
                </a:lnTo>
                <a:cubicBezTo>
                  <a:pt x="414867" y="18887"/>
                  <a:pt x="487266" y="18412"/>
                  <a:pt x="558800" y="27354"/>
                </a:cubicBezTo>
                <a:cubicBezTo>
                  <a:pt x="589381" y="31177"/>
                  <a:pt x="617801" y="45279"/>
                  <a:pt x="647700" y="52754"/>
                </a:cubicBezTo>
                <a:cubicBezTo>
                  <a:pt x="668641" y="57989"/>
                  <a:pt x="689962" y="61593"/>
                  <a:pt x="711200" y="65454"/>
                </a:cubicBezTo>
                <a:cubicBezTo>
                  <a:pt x="975014" y="113420"/>
                  <a:pt x="557801" y="35654"/>
                  <a:pt x="889000" y="90854"/>
                </a:cubicBezTo>
                <a:cubicBezTo>
                  <a:pt x="906217" y="93723"/>
                  <a:pt x="922499" y="101247"/>
                  <a:pt x="939800" y="103554"/>
                </a:cubicBezTo>
                <a:cubicBezTo>
                  <a:pt x="986149" y="109734"/>
                  <a:pt x="1032933" y="112021"/>
                  <a:pt x="1079500" y="116254"/>
                </a:cubicBezTo>
                <a:cubicBezTo>
                  <a:pt x="1096433" y="120487"/>
                  <a:pt x="1113083" y="126085"/>
                  <a:pt x="1130300" y="128954"/>
                </a:cubicBezTo>
                <a:cubicBezTo>
                  <a:pt x="1163966" y="134565"/>
                  <a:pt x="1198644" y="133979"/>
                  <a:pt x="1231900" y="141654"/>
                </a:cubicBezTo>
                <a:cubicBezTo>
                  <a:pt x="1254113" y="146780"/>
                  <a:pt x="1273773" y="159845"/>
                  <a:pt x="1295400" y="167054"/>
                </a:cubicBezTo>
                <a:cubicBezTo>
                  <a:pt x="1369284" y="191682"/>
                  <a:pt x="1334075" y="165898"/>
                  <a:pt x="1422400" y="205154"/>
                </a:cubicBezTo>
                <a:cubicBezTo>
                  <a:pt x="1436348" y="211353"/>
                  <a:pt x="1446848" y="223728"/>
                  <a:pt x="1460500" y="230554"/>
                </a:cubicBezTo>
                <a:cubicBezTo>
                  <a:pt x="1472474" y="236541"/>
                  <a:pt x="1486367" y="237817"/>
                  <a:pt x="1498600" y="243254"/>
                </a:cubicBezTo>
                <a:cubicBezTo>
                  <a:pt x="1616644" y="295718"/>
                  <a:pt x="1531127" y="270436"/>
                  <a:pt x="1625600" y="294054"/>
                </a:cubicBezTo>
                <a:cubicBezTo>
                  <a:pt x="1638300" y="306754"/>
                  <a:pt x="1648756" y="322191"/>
                  <a:pt x="1663700" y="332154"/>
                </a:cubicBezTo>
                <a:cubicBezTo>
                  <a:pt x="1773978" y="405672"/>
                  <a:pt x="1618357" y="261411"/>
                  <a:pt x="1739900" y="382954"/>
                </a:cubicBezTo>
                <a:lnTo>
                  <a:pt x="1765300" y="459154"/>
                </a:lnTo>
                <a:lnTo>
                  <a:pt x="1778000" y="497254"/>
                </a:lnTo>
                <a:cubicBezTo>
                  <a:pt x="1772950" y="567951"/>
                  <a:pt x="1796014" y="657040"/>
                  <a:pt x="1739900" y="713154"/>
                </a:cubicBezTo>
                <a:cubicBezTo>
                  <a:pt x="1678481" y="774573"/>
                  <a:pt x="1709123" y="734893"/>
                  <a:pt x="1651000" y="763954"/>
                </a:cubicBezTo>
                <a:cubicBezTo>
                  <a:pt x="1637348" y="770780"/>
                  <a:pt x="1627245" y="784138"/>
                  <a:pt x="1612900" y="789354"/>
                </a:cubicBezTo>
                <a:cubicBezTo>
                  <a:pt x="1580093" y="801284"/>
                  <a:pt x="1511300" y="814754"/>
                  <a:pt x="1511300" y="814754"/>
                </a:cubicBezTo>
                <a:lnTo>
                  <a:pt x="812800" y="802054"/>
                </a:lnTo>
                <a:cubicBezTo>
                  <a:pt x="795356" y="801463"/>
                  <a:pt x="778718" y="794370"/>
                  <a:pt x="762000" y="789354"/>
                </a:cubicBezTo>
                <a:cubicBezTo>
                  <a:pt x="736355" y="781661"/>
                  <a:pt x="711200" y="772421"/>
                  <a:pt x="685800" y="763954"/>
                </a:cubicBezTo>
                <a:cubicBezTo>
                  <a:pt x="673100" y="759721"/>
                  <a:pt x="658839" y="758680"/>
                  <a:pt x="647700" y="751254"/>
                </a:cubicBezTo>
                <a:cubicBezTo>
                  <a:pt x="595077" y="716172"/>
                  <a:pt x="624408" y="729556"/>
                  <a:pt x="558800" y="713154"/>
                </a:cubicBezTo>
                <a:cubicBezTo>
                  <a:pt x="440879" y="624713"/>
                  <a:pt x="573420" y="719386"/>
                  <a:pt x="457200" y="649654"/>
                </a:cubicBezTo>
                <a:cubicBezTo>
                  <a:pt x="431023" y="633948"/>
                  <a:pt x="406400" y="615787"/>
                  <a:pt x="381000" y="598854"/>
                </a:cubicBezTo>
                <a:lnTo>
                  <a:pt x="304800" y="548054"/>
                </a:lnTo>
                <a:lnTo>
                  <a:pt x="228600" y="497254"/>
                </a:lnTo>
                <a:cubicBezTo>
                  <a:pt x="215900" y="488787"/>
                  <a:pt x="201293" y="482647"/>
                  <a:pt x="190500" y="471854"/>
                </a:cubicBezTo>
                <a:cubicBezTo>
                  <a:pt x="103507" y="384861"/>
                  <a:pt x="144188" y="415579"/>
                  <a:pt x="76200" y="370254"/>
                </a:cubicBezTo>
                <a:cubicBezTo>
                  <a:pt x="59267" y="344854"/>
                  <a:pt x="35053" y="323014"/>
                  <a:pt x="25400" y="294054"/>
                </a:cubicBezTo>
                <a:lnTo>
                  <a:pt x="0" y="217854"/>
                </a:lnTo>
                <a:cubicBezTo>
                  <a:pt x="4233" y="200921"/>
                  <a:pt x="4040" y="182209"/>
                  <a:pt x="12700" y="167054"/>
                </a:cubicBezTo>
                <a:cubicBezTo>
                  <a:pt x="23935" y="147393"/>
                  <a:pt x="67859" y="114074"/>
                  <a:pt x="88900" y="103554"/>
                </a:cubicBezTo>
                <a:cubicBezTo>
                  <a:pt x="100874" y="97567"/>
                  <a:pt x="115026" y="96841"/>
                  <a:pt x="127000" y="90854"/>
                </a:cubicBezTo>
                <a:cubicBezTo>
                  <a:pt x="140652" y="84028"/>
                  <a:pt x="151152" y="71653"/>
                  <a:pt x="165100" y="65454"/>
                </a:cubicBezTo>
                <a:cubicBezTo>
                  <a:pt x="189566" y="54580"/>
                  <a:pt x="219023" y="54906"/>
                  <a:pt x="241300" y="40054"/>
                </a:cubicBezTo>
                <a:cubicBezTo>
                  <a:pt x="254000" y="31587"/>
                  <a:pt x="265748" y="21480"/>
                  <a:pt x="279400" y="14654"/>
                </a:cubicBezTo>
                <a:cubicBezTo>
                  <a:pt x="345346" y="-18319"/>
                  <a:pt x="332317" y="14654"/>
                  <a:pt x="342900" y="1465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492" name="Freeform 20491"/>
          <p:cNvSpPr/>
          <p:nvPr/>
        </p:nvSpPr>
        <p:spPr>
          <a:xfrm>
            <a:off x="2362200" y="3263900"/>
            <a:ext cx="3810000" cy="1778000"/>
          </a:xfrm>
          <a:custGeom>
            <a:avLst/>
            <a:gdLst>
              <a:gd name="connsiteX0" fmla="*/ 1816100 w 3810000"/>
              <a:gd name="connsiteY0" fmla="*/ 0 h 1778000"/>
              <a:gd name="connsiteX1" fmla="*/ 1816100 w 3810000"/>
              <a:gd name="connsiteY1" fmla="*/ 0 h 1778000"/>
              <a:gd name="connsiteX2" fmla="*/ 2501900 w 3810000"/>
              <a:gd name="connsiteY2" fmla="*/ 25400 h 1778000"/>
              <a:gd name="connsiteX3" fmla="*/ 2590800 w 3810000"/>
              <a:gd name="connsiteY3" fmla="*/ 38100 h 1778000"/>
              <a:gd name="connsiteX4" fmla="*/ 2692400 w 3810000"/>
              <a:gd name="connsiteY4" fmla="*/ 50800 h 1778000"/>
              <a:gd name="connsiteX5" fmla="*/ 2844800 w 3810000"/>
              <a:gd name="connsiteY5" fmla="*/ 76200 h 1778000"/>
              <a:gd name="connsiteX6" fmla="*/ 2946400 w 3810000"/>
              <a:gd name="connsiteY6" fmla="*/ 88900 h 1778000"/>
              <a:gd name="connsiteX7" fmla="*/ 3009900 w 3810000"/>
              <a:gd name="connsiteY7" fmla="*/ 101600 h 1778000"/>
              <a:gd name="connsiteX8" fmla="*/ 3149600 w 3810000"/>
              <a:gd name="connsiteY8" fmla="*/ 114300 h 1778000"/>
              <a:gd name="connsiteX9" fmla="*/ 3200400 w 3810000"/>
              <a:gd name="connsiteY9" fmla="*/ 127000 h 1778000"/>
              <a:gd name="connsiteX10" fmla="*/ 3238500 w 3810000"/>
              <a:gd name="connsiteY10" fmla="*/ 139700 h 1778000"/>
              <a:gd name="connsiteX11" fmla="*/ 3327400 w 3810000"/>
              <a:gd name="connsiteY11" fmla="*/ 152400 h 1778000"/>
              <a:gd name="connsiteX12" fmla="*/ 3467100 w 3810000"/>
              <a:gd name="connsiteY12" fmla="*/ 190500 h 1778000"/>
              <a:gd name="connsiteX13" fmla="*/ 3517900 w 3810000"/>
              <a:gd name="connsiteY13" fmla="*/ 203200 h 1778000"/>
              <a:gd name="connsiteX14" fmla="*/ 3556000 w 3810000"/>
              <a:gd name="connsiteY14" fmla="*/ 241300 h 1778000"/>
              <a:gd name="connsiteX15" fmla="*/ 3632200 w 3810000"/>
              <a:gd name="connsiteY15" fmla="*/ 292100 h 1778000"/>
              <a:gd name="connsiteX16" fmla="*/ 3695700 w 3810000"/>
              <a:gd name="connsiteY16" fmla="*/ 355600 h 1778000"/>
              <a:gd name="connsiteX17" fmla="*/ 3733800 w 3810000"/>
              <a:gd name="connsiteY17" fmla="*/ 431800 h 1778000"/>
              <a:gd name="connsiteX18" fmla="*/ 3759200 w 3810000"/>
              <a:gd name="connsiteY18" fmla="*/ 469900 h 1778000"/>
              <a:gd name="connsiteX19" fmla="*/ 3797300 w 3810000"/>
              <a:gd name="connsiteY19" fmla="*/ 584200 h 1778000"/>
              <a:gd name="connsiteX20" fmla="*/ 3810000 w 3810000"/>
              <a:gd name="connsiteY20" fmla="*/ 622300 h 1778000"/>
              <a:gd name="connsiteX21" fmla="*/ 3797300 w 3810000"/>
              <a:gd name="connsiteY21" fmla="*/ 1562100 h 1778000"/>
              <a:gd name="connsiteX22" fmla="*/ 3759200 w 3810000"/>
              <a:gd name="connsiteY22" fmla="*/ 1651000 h 1778000"/>
              <a:gd name="connsiteX23" fmla="*/ 3733800 w 3810000"/>
              <a:gd name="connsiteY23" fmla="*/ 1701800 h 1778000"/>
              <a:gd name="connsiteX24" fmla="*/ 3644900 w 3810000"/>
              <a:gd name="connsiteY24" fmla="*/ 1752600 h 1778000"/>
              <a:gd name="connsiteX25" fmla="*/ 3467100 w 3810000"/>
              <a:gd name="connsiteY25" fmla="*/ 1778000 h 1778000"/>
              <a:gd name="connsiteX26" fmla="*/ 1866900 w 3810000"/>
              <a:gd name="connsiteY26" fmla="*/ 1765300 h 1778000"/>
              <a:gd name="connsiteX27" fmla="*/ 1778000 w 3810000"/>
              <a:gd name="connsiteY27" fmla="*/ 1739900 h 1778000"/>
              <a:gd name="connsiteX28" fmla="*/ 1727200 w 3810000"/>
              <a:gd name="connsiteY28" fmla="*/ 1727200 h 1778000"/>
              <a:gd name="connsiteX29" fmla="*/ 1587500 w 3810000"/>
              <a:gd name="connsiteY29" fmla="*/ 1689100 h 1778000"/>
              <a:gd name="connsiteX30" fmla="*/ 1409700 w 3810000"/>
              <a:gd name="connsiteY30" fmla="*/ 1663700 h 1778000"/>
              <a:gd name="connsiteX31" fmla="*/ 1346200 w 3810000"/>
              <a:gd name="connsiteY31" fmla="*/ 1651000 h 1778000"/>
              <a:gd name="connsiteX32" fmla="*/ 1193800 w 3810000"/>
              <a:gd name="connsiteY32" fmla="*/ 1638300 h 1778000"/>
              <a:gd name="connsiteX33" fmla="*/ 939800 w 3810000"/>
              <a:gd name="connsiteY33" fmla="*/ 1600200 h 1778000"/>
              <a:gd name="connsiteX34" fmla="*/ 876300 w 3810000"/>
              <a:gd name="connsiteY34" fmla="*/ 1587500 h 1778000"/>
              <a:gd name="connsiteX35" fmla="*/ 838200 w 3810000"/>
              <a:gd name="connsiteY35" fmla="*/ 1574800 h 1778000"/>
              <a:gd name="connsiteX36" fmla="*/ 749300 w 3810000"/>
              <a:gd name="connsiteY36" fmla="*/ 1562100 h 1778000"/>
              <a:gd name="connsiteX37" fmla="*/ 698500 w 3810000"/>
              <a:gd name="connsiteY37" fmla="*/ 1536700 h 1778000"/>
              <a:gd name="connsiteX38" fmla="*/ 393700 w 3810000"/>
              <a:gd name="connsiteY38" fmla="*/ 1511300 h 1778000"/>
              <a:gd name="connsiteX39" fmla="*/ 266700 w 3810000"/>
              <a:gd name="connsiteY39" fmla="*/ 1485900 h 1778000"/>
              <a:gd name="connsiteX40" fmla="*/ 228600 w 3810000"/>
              <a:gd name="connsiteY40" fmla="*/ 1473200 h 1778000"/>
              <a:gd name="connsiteX41" fmla="*/ 190500 w 3810000"/>
              <a:gd name="connsiteY41" fmla="*/ 1447800 h 1778000"/>
              <a:gd name="connsiteX42" fmla="*/ 139700 w 3810000"/>
              <a:gd name="connsiteY42" fmla="*/ 1422400 h 1778000"/>
              <a:gd name="connsiteX43" fmla="*/ 63500 w 3810000"/>
              <a:gd name="connsiteY43" fmla="*/ 1397000 h 1778000"/>
              <a:gd name="connsiteX44" fmla="*/ 0 w 3810000"/>
              <a:gd name="connsiteY44" fmla="*/ 1257300 h 1778000"/>
              <a:gd name="connsiteX45" fmla="*/ 12700 w 3810000"/>
              <a:gd name="connsiteY45" fmla="*/ 1079500 h 1778000"/>
              <a:gd name="connsiteX46" fmla="*/ 38100 w 3810000"/>
              <a:gd name="connsiteY46" fmla="*/ 1041400 h 1778000"/>
              <a:gd name="connsiteX47" fmla="*/ 127000 w 3810000"/>
              <a:gd name="connsiteY47" fmla="*/ 977900 h 1778000"/>
              <a:gd name="connsiteX48" fmla="*/ 165100 w 3810000"/>
              <a:gd name="connsiteY48" fmla="*/ 939800 h 1778000"/>
              <a:gd name="connsiteX49" fmla="*/ 215900 w 3810000"/>
              <a:gd name="connsiteY49" fmla="*/ 927100 h 1778000"/>
              <a:gd name="connsiteX50" fmla="*/ 254000 w 3810000"/>
              <a:gd name="connsiteY50" fmla="*/ 914400 h 1778000"/>
              <a:gd name="connsiteX51" fmla="*/ 330200 w 3810000"/>
              <a:gd name="connsiteY51" fmla="*/ 901700 h 1778000"/>
              <a:gd name="connsiteX52" fmla="*/ 368300 w 3810000"/>
              <a:gd name="connsiteY52" fmla="*/ 889000 h 1778000"/>
              <a:gd name="connsiteX53" fmla="*/ 419100 w 3810000"/>
              <a:gd name="connsiteY53" fmla="*/ 876300 h 1778000"/>
              <a:gd name="connsiteX54" fmla="*/ 457200 w 3810000"/>
              <a:gd name="connsiteY54" fmla="*/ 863600 h 1778000"/>
              <a:gd name="connsiteX55" fmla="*/ 558800 w 3810000"/>
              <a:gd name="connsiteY55" fmla="*/ 850900 h 1778000"/>
              <a:gd name="connsiteX56" fmla="*/ 647700 w 3810000"/>
              <a:gd name="connsiteY56" fmla="*/ 838200 h 1778000"/>
              <a:gd name="connsiteX57" fmla="*/ 723900 w 3810000"/>
              <a:gd name="connsiteY57" fmla="*/ 812800 h 1778000"/>
              <a:gd name="connsiteX58" fmla="*/ 876300 w 3810000"/>
              <a:gd name="connsiteY58" fmla="*/ 774700 h 1778000"/>
              <a:gd name="connsiteX59" fmla="*/ 990600 w 3810000"/>
              <a:gd name="connsiteY59" fmla="*/ 711200 h 1778000"/>
              <a:gd name="connsiteX60" fmla="*/ 1016000 w 3810000"/>
              <a:gd name="connsiteY60" fmla="*/ 673100 h 1778000"/>
              <a:gd name="connsiteX61" fmla="*/ 1054100 w 3810000"/>
              <a:gd name="connsiteY61" fmla="*/ 635000 h 1778000"/>
              <a:gd name="connsiteX62" fmla="*/ 1092200 w 3810000"/>
              <a:gd name="connsiteY62" fmla="*/ 508000 h 1778000"/>
              <a:gd name="connsiteX63" fmla="*/ 1104900 w 3810000"/>
              <a:gd name="connsiteY63" fmla="*/ 215900 h 1778000"/>
              <a:gd name="connsiteX64" fmla="*/ 1117600 w 3810000"/>
              <a:gd name="connsiteY64" fmla="*/ 177800 h 1778000"/>
              <a:gd name="connsiteX65" fmla="*/ 1282700 w 3810000"/>
              <a:gd name="connsiteY65" fmla="*/ 114300 h 1778000"/>
              <a:gd name="connsiteX66" fmla="*/ 1333500 w 3810000"/>
              <a:gd name="connsiteY66" fmla="*/ 101600 h 1778000"/>
              <a:gd name="connsiteX67" fmla="*/ 1409700 w 3810000"/>
              <a:gd name="connsiteY67" fmla="*/ 88900 h 1778000"/>
              <a:gd name="connsiteX68" fmla="*/ 1447800 w 3810000"/>
              <a:gd name="connsiteY68" fmla="*/ 76200 h 1778000"/>
              <a:gd name="connsiteX69" fmla="*/ 1600200 w 3810000"/>
              <a:gd name="connsiteY69" fmla="*/ 63500 h 1778000"/>
              <a:gd name="connsiteX70" fmla="*/ 1739900 w 3810000"/>
              <a:gd name="connsiteY70" fmla="*/ 38100 h 1778000"/>
              <a:gd name="connsiteX71" fmla="*/ 1778000 w 3810000"/>
              <a:gd name="connsiteY71" fmla="*/ 25400 h 1778000"/>
              <a:gd name="connsiteX72" fmla="*/ 1816100 w 3810000"/>
              <a:gd name="connsiteY72"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810000" h="1778000">
                <a:moveTo>
                  <a:pt x="1816100" y="0"/>
                </a:moveTo>
                <a:lnTo>
                  <a:pt x="1816100" y="0"/>
                </a:lnTo>
                <a:cubicBezTo>
                  <a:pt x="2067288" y="6127"/>
                  <a:pt x="2266918" y="1902"/>
                  <a:pt x="2501900" y="25400"/>
                </a:cubicBezTo>
                <a:cubicBezTo>
                  <a:pt x="2531686" y="28379"/>
                  <a:pt x="2561128" y="34144"/>
                  <a:pt x="2590800" y="38100"/>
                </a:cubicBezTo>
                <a:cubicBezTo>
                  <a:pt x="2624631" y="42611"/>
                  <a:pt x="2658647" y="45737"/>
                  <a:pt x="2692400" y="50800"/>
                </a:cubicBezTo>
                <a:cubicBezTo>
                  <a:pt x="2743331" y="58440"/>
                  <a:pt x="2793697" y="69812"/>
                  <a:pt x="2844800" y="76200"/>
                </a:cubicBezTo>
                <a:cubicBezTo>
                  <a:pt x="2878667" y="80433"/>
                  <a:pt x="2912667" y="83710"/>
                  <a:pt x="2946400" y="88900"/>
                </a:cubicBezTo>
                <a:cubicBezTo>
                  <a:pt x="2967735" y="92182"/>
                  <a:pt x="2988481" y="98923"/>
                  <a:pt x="3009900" y="101600"/>
                </a:cubicBezTo>
                <a:cubicBezTo>
                  <a:pt x="3056298" y="107400"/>
                  <a:pt x="3103033" y="110067"/>
                  <a:pt x="3149600" y="114300"/>
                </a:cubicBezTo>
                <a:cubicBezTo>
                  <a:pt x="3166533" y="118533"/>
                  <a:pt x="3183617" y="122205"/>
                  <a:pt x="3200400" y="127000"/>
                </a:cubicBezTo>
                <a:cubicBezTo>
                  <a:pt x="3213272" y="130678"/>
                  <a:pt x="3225373" y="137075"/>
                  <a:pt x="3238500" y="139700"/>
                </a:cubicBezTo>
                <a:cubicBezTo>
                  <a:pt x="3267853" y="145571"/>
                  <a:pt x="3298047" y="146529"/>
                  <a:pt x="3327400" y="152400"/>
                </a:cubicBezTo>
                <a:cubicBezTo>
                  <a:pt x="3478318" y="182584"/>
                  <a:pt x="3381950" y="166171"/>
                  <a:pt x="3467100" y="190500"/>
                </a:cubicBezTo>
                <a:cubicBezTo>
                  <a:pt x="3483883" y="195295"/>
                  <a:pt x="3500967" y="198967"/>
                  <a:pt x="3517900" y="203200"/>
                </a:cubicBezTo>
                <a:cubicBezTo>
                  <a:pt x="3530600" y="215900"/>
                  <a:pt x="3541823" y="230273"/>
                  <a:pt x="3556000" y="241300"/>
                </a:cubicBezTo>
                <a:cubicBezTo>
                  <a:pt x="3580097" y="260042"/>
                  <a:pt x="3632200" y="292100"/>
                  <a:pt x="3632200" y="292100"/>
                </a:cubicBezTo>
                <a:cubicBezTo>
                  <a:pt x="3699933" y="393700"/>
                  <a:pt x="3611033" y="270933"/>
                  <a:pt x="3695700" y="355600"/>
                </a:cubicBezTo>
                <a:cubicBezTo>
                  <a:pt x="3732096" y="391996"/>
                  <a:pt x="3713142" y="390483"/>
                  <a:pt x="3733800" y="431800"/>
                </a:cubicBezTo>
                <a:cubicBezTo>
                  <a:pt x="3740626" y="445452"/>
                  <a:pt x="3753001" y="455952"/>
                  <a:pt x="3759200" y="469900"/>
                </a:cubicBezTo>
                <a:lnTo>
                  <a:pt x="3797300" y="584200"/>
                </a:lnTo>
                <a:lnTo>
                  <a:pt x="3810000" y="622300"/>
                </a:lnTo>
                <a:cubicBezTo>
                  <a:pt x="3805767" y="935567"/>
                  <a:pt x="3805331" y="1248908"/>
                  <a:pt x="3797300" y="1562100"/>
                </a:cubicBezTo>
                <a:cubicBezTo>
                  <a:pt x="3796040" y="1611239"/>
                  <a:pt x="3781041" y="1612779"/>
                  <a:pt x="3759200" y="1651000"/>
                </a:cubicBezTo>
                <a:cubicBezTo>
                  <a:pt x="3749807" y="1667438"/>
                  <a:pt x="3745920" y="1687256"/>
                  <a:pt x="3733800" y="1701800"/>
                </a:cubicBezTo>
                <a:cubicBezTo>
                  <a:pt x="3721990" y="1715972"/>
                  <a:pt x="3657205" y="1747327"/>
                  <a:pt x="3644900" y="1752600"/>
                </a:cubicBezTo>
                <a:cubicBezTo>
                  <a:pt x="3585699" y="1777972"/>
                  <a:pt x="3538896" y="1771473"/>
                  <a:pt x="3467100" y="1778000"/>
                </a:cubicBezTo>
                <a:lnTo>
                  <a:pt x="1866900" y="1765300"/>
                </a:lnTo>
                <a:cubicBezTo>
                  <a:pt x="1845919" y="1764977"/>
                  <a:pt x="1799828" y="1746137"/>
                  <a:pt x="1778000" y="1739900"/>
                </a:cubicBezTo>
                <a:cubicBezTo>
                  <a:pt x="1761217" y="1735105"/>
                  <a:pt x="1744039" y="1731793"/>
                  <a:pt x="1727200" y="1727200"/>
                </a:cubicBezTo>
                <a:cubicBezTo>
                  <a:pt x="1720532" y="1725381"/>
                  <a:pt x="1612122" y="1693204"/>
                  <a:pt x="1587500" y="1689100"/>
                </a:cubicBezTo>
                <a:cubicBezTo>
                  <a:pt x="1528446" y="1679258"/>
                  <a:pt x="1468406" y="1675441"/>
                  <a:pt x="1409700" y="1663700"/>
                </a:cubicBezTo>
                <a:cubicBezTo>
                  <a:pt x="1388533" y="1659467"/>
                  <a:pt x="1367638" y="1653522"/>
                  <a:pt x="1346200" y="1651000"/>
                </a:cubicBezTo>
                <a:cubicBezTo>
                  <a:pt x="1295573" y="1645044"/>
                  <a:pt x="1244600" y="1642533"/>
                  <a:pt x="1193800" y="1638300"/>
                </a:cubicBezTo>
                <a:cubicBezTo>
                  <a:pt x="1042746" y="1600536"/>
                  <a:pt x="1126988" y="1615799"/>
                  <a:pt x="939800" y="1600200"/>
                </a:cubicBezTo>
                <a:cubicBezTo>
                  <a:pt x="918633" y="1595967"/>
                  <a:pt x="897241" y="1592735"/>
                  <a:pt x="876300" y="1587500"/>
                </a:cubicBezTo>
                <a:cubicBezTo>
                  <a:pt x="863313" y="1584253"/>
                  <a:pt x="851327" y="1577425"/>
                  <a:pt x="838200" y="1574800"/>
                </a:cubicBezTo>
                <a:cubicBezTo>
                  <a:pt x="808847" y="1568929"/>
                  <a:pt x="778933" y="1566333"/>
                  <a:pt x="749300" y="1562100"/>
                </a:cubicBezTo>
                <a:cubicBezTo>
                  <a:pt x="732367" y="1553633"/>
                  <a:pt x="717064" y="1540413"/>
                  <a:pt x="698500" y="1536700"/>
                </a:cubicBezTo>
                <a:cubicBezTo>
                  <a:pt x="676378" y="1532276"/>
                  <a:pt x="401738" y="1511918"/>
                  <a:pt x="393700" y="1511300"/>
                </a:cubicBezTo>
                <a:cubicBezTo>
                  <a:pt x="351367" y="1502833"/>
                  <a:pt x="307656" y="1499552"/>
                  <a:pt x="266700" y="1485900"/>
                </a:cubicBezTo>
                <a:cubicBezTo>
                  <a:pt x="254000" y="1481667"/>
                  <a:pt x="240574" y="1479187"/>
                  <a:pt x="228600" y="1473200"/>
                </a:cubicBezTo>
                <a:cubicBezTo>
                  <a:pt x="214948" y="1466374"/>
                  <a:pt x="203752" y="1455373"/>
                  <a:pt x="190500" y="1447800"/>
                </a:cubicBezTo>
                <a:cubicBezTo>
                  <a:pt x="174062" y="1438407"/>
                  <a:pt x="157278" y="1429431"/>
                  <a:pt x="139700" y="1422400"/>
                </a:cubicBezTo>
                <a:cubicBezTo>
                  <a:pt x="114841" y="1412456"/>
                  <a:pt x="63500" y="1397000"/>
                  <a:pt x="63500" y="1397000"/>
                </a:cubicBezTo>
                <a:cubicBezTo>
                  <a:pt x="726" y="1302839"/>
                  <a:pt x="18687" y="1350734"/>
                  <a:pt x="0" y="1257300"/>
                </a:cubicBezTo>
                <a:cubicBezTo>
                  <a:pt x="4233" y="1198033"/>
                  <a:pt x="2374" y="1138014"/>
                  <a:pt x="12700" y="1079500"/>
                </a:cubicBezTo>
                <a:cubicBezTo>
                  <a:pt x="15353" y="1064469"/>
                  <a:pt x="28329" y="1053126"/>
                  <a:pt x="38100" y="1041400"/>
                </a:cubicBezTo>
                <a:cubicBezTo>
                  <a:pt x="96372" y="971474"/>
                  <a:pt x="52984" y="1030769"/>
                  <a:pt x="127000" y="977900"/>
                </a:cubicBezTo>
                <a:cubicBezTo>
                  <a:pt x="141615" y="967461"/>
                  <a:pt x="149506" y="948711"/>
                  <a:pt x="165100" y="939800"/>
                </a:cubicBezTo>
                <a:cubicBezTo>
                  <a:pt x="180255" y="931140"/>
                  <a:pt x="199117" y="931895"/>
                  <a:pt x="215900" y="927100"/>
                </a:cubicBezTo>
                <a:cubicBezTo>
                  <a:pt x="228772" y="923422"/>
                  <a:pt x="240932" y="917304"/>
                  <a:pt x="254000" y="914400"/>
                </a:cubicBezTo>
                <a:cubicBezTo>
                  <a:pt x="279137" y="908814"/>
                  <a:pt x="305063" y="907286"/>
                  <a:pt x="330200" y="901700"/>
                </a:cubicBezTo>
                <a:cubicBezTo>
                  <a:pt x="343268" y="898796"/>
                  <a:pt x="355428" y="892678"/>
                  <a:pt x="368300" y="889000"/>
                </a:cubicBezTo>
                <a:cubicBezTo>
                  <a:pt x="385083" y="884205"/>
                  <a:pt x="402317" y="881095"/>
                  <a:pt x="419100" y="876300"/>
                </a:cubicBezTo>
                <a:cubicBezTo>
                  <a:pt x="431972" y="872622"/>
                  <a:pt x="444029" y="865995"/>
                  <a:pt x="457200" y="863600"/>
                </a:cubicBezTo>
                <a:cubicBezTo>
                  <a:pt x="490780" y="857495"/>
                  <a:pt x="524969" y="855411"/>
                  <a:pt x="558800" y="850900"/>
                </a:cubicBezTo>
                <a:lnTo>
                  <a:pt x="647700" y="838200"/>
                </a:lnTo>
                <a:cubicBezTo>
                  <a:pt x="673100" y="829733"/>
                  <a:pt x="697490" y="817202"/>
                  <a:pt x="723900" y="812800"/>
                </a:cubicBezTo>
                <a:cubicBezTo>
                  <a:pt x="761988" y="806452"/>
                  <a:pt x="842757" y="797062"/>
                  <a:pt x="876300" y="774700"/>
                </a:cubicBezTo>
                <a:cubicBezTo>
                  <a:pt x="963639" y="716474"/>
                  <a:pt x="923540" y="733553"/>
                  <a:pt x="990600" y="711200"/>
                </a:cubicBezTo>
                <a:cubicBezTo>
                  <a:pt x="999067" y="698500"/>
                  <a:pt x="1006229" y="684826"/>
                  <a:pt x="1016000" y="673100"/>
                </a:cubicBezTo>
                <a:cubicBezTo>
                  <a:pt x="1027498" y="659302"/>
                  <a:pt x="1045378" y="650700"/>
                  <a:pt x="1054100" y="635000"/>
                </a:cubicBezTo>
                <a:cubicBezTo>
                  <a:pt x="1068154" y="609702"/>
                  <a:pt x="1084001" y="540795"/>
                  <a:pt x="1092200" y="508000"/>
                </a:cubicBezTo>
                <a:cubicBezTo>
                  <a:pt x="1096433" y="410633"/>
                  <a:pt x="1097425" y="313072"/>
                  <a:pt x="1104900" y="215900"/>
                </a:cubicBezTo>
                <a:cubicBezTo>
                  <a:pt x="1105927" y="202552"/>
                  <a:pt x="1108134" y="187266"/>
                  <a:pt x="1117600" y="177800"/>
                </a:cubicBezTo>
                <a:cubicBezTo>
                  <a:pt x="1183300" y="112100"/>
                  <a:pt x="1198299" y="129646"/>
                  <a:pt x="1282700" y="114300"/>
                </a:cubicBezTo>
                <a:cubicBezTo>
                  <a:pt x="1299873" y="111178"/>
                  <a:pt x="1316384" y="105023"/>
                  <a:pt x="1333500" y="101600"/>
                </a:cubicBezTo>
                <a:cubicBezTo>
                  <a:pt x="1358750" y="96550"/>
                  <a:pt x="1384563" y="94486"/>
                  <a:pt x="1409700" y="88900"/>
                </a:cubicBezTo>
                <a:cubicBezTo>
                  <a:pt x="1422768" y="85996"/>
                  <a:pt x="1434530" y="77969"/>
                  <a:pt x="1447800" y="76200"/>
                </a:cubicBezTo>
                <a:cubicBezTo>
                  <a:pt x="1498329" y="69463"/>
                  <a:pt x="1549504" y="68836"/>
                  <a:pt x="1600200" y="63500"/>
                </a:cubicBezTo>
                <a:cubicBezTo>
                  <a:pt x="1657159" y="57504"/>
                  <a:pt x="1688760" y="52711"/>
                  <a:pt x="1739900" y="38100"/>
                </a:cubicBezTo>
                <a:cubicBezTo>
                  <a:pt x="1752772" y="34422"/>
                  <a:pt x="1764748" y="27293"/>
                  <a:pt x="1778000" y="25400"/>
                </a:cubicBezTo>
                <a:cubicBezTo>
                  <a:pt x="1794763" y="23005"/>
                  <a:pt x="1809750" y="4233"/>
                  <a:pt x="1816100"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3499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20485"/>
                                        </p:tgtEl>
                                        <p:attrNameLst>
                                          <p:attrName>style.visibility</p:attrName>
                                        </p:attrNameLst>
                                      </p:cBhvr>
                                      <p:to>
                                        <p:strVal val="visible"/>
                                      </p:to>
                                    </p:set>
                                    <p:animEffect transition="in" filter="wheel(1)">
                                      <p:cBhvr>
                                        <p:cTn id="43" dur="1000"/>
                                        <p:tgtEl>
                                          <p:spTgt spid="2048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0489"/>
                                        </p:tgtEl>
                                        <p:attrNameLst>
                                          <p:attrName>style.visibility</p:attrName>
                                        </p:attrNameLst>
                                      </p:cBhvr>
                                      <p:to>
                                        <p:strVal val="visible"/>
                                      </p:to>
                                    </p:set>
                                    <p:animEffect transition="in" filter="wheel(1)">
                                      <p:cBhvr>
                                        <p:cTn id="46" dur="1000"/>
                                        <p:tgtEl>
                                          <p:spTgt spid="20489"/>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0492"/>
                                        </p:tgtEl>
                                        <p:attrNameLst>
                                          <p:attrName>style.visibility</p:attrName>
                                        </p:attrNameLst>
                                      </p:cBhvr>
                                      <p:to>
                                        <p:strVal val="visible"/>
                                      </p:to>
                                    </p:set>
                                    <p:animEffect transition="in" filter="wheel(1)">
                                      <p:cBhvr>
                                        <p:cTn id="49" dur="1000"/>
                                        <p:tgtEl>
                                          <p:spTgt spid="20492"/>
                                        </p:tgtEl>
                                      </p:cBhvr>
                                    </p:animEffect>
                                  </p:childTnLst>
                                </p:cTn>
                              </p:par>
                              <p:par>
                                <p:cTn id="50" presetID="10" presetClass="exit" presetSubtype="0" fill="hold" grpId="0" nodeType="with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485" grpId="0" animBg="1"/>
      <p:bldP spid="20489" grpId="0" animBg="1"/>
      <p:bldP spid="204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Module</a:t>
            </a:r>
            <a:endParaRPr lang="en-IN" dirty="0"/>
          </a:p>
        </p:txBody>
      </p:sp>
      <mc:AlternateContent xmlns:mc="http://schemas.openxmlformats.org/markup-compatibility/2006" xmlns:a14="http://schemas.microsoft.com/office/drawing/2010/main">
        <mc:Choice Requires="a14">
          <p:sp>
            <p:nvSpPr>
              <p:cNvPr id="4" name="Rectangle 3"/>
              <p:cNvSpPr/>
              <p:nvPr/>
            </p:nvSpPr>
            <p:spPr>
              <a:xfrm>
                <a:off x="539552" y="5766521"/>
                <a:ext cx="8352928"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𝑙𝑎𝑏</m:t>
                          </m:r>
                        </m:e>
                        <m:sub>
                          <m:r>
                            <a:rPr lang="en-US" i="1">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𝐶𝑜</m:t>
                              </m:r>
                            </m:e>
                            <m:sub>
                              <m:r>
                                <a:rPr lang="en-US" b="0" i="1" smtClean="0">
                                  <a:latin typeface="Cambria Math"/>
                                </a:rPr>
                                <m:t>𝑗</m:t>
                              </m:r>
                              <m:r>
                                <a:rPr lang="en-US" i="1">
                                  <a:latin typeface="Cambria Math"/>
                                </a:rPr>
                                <m:t>,</m:t>
                              </m:r>
                            </m:sub>
                          </m:sSub>
                          <m:sSub>
                            <m:sSubPr>
                              <m:ctrlPr>
                                <a:rPr lang="en-US" i="1">
                                  <a:latin typeface="Cambria Math" panose="02040503050406030204" pitchFamily="18" charset="0"/>
                                </a:rPr>
                              </m:ctrlPr>
                            </m:sSubPr>
                            <m:e>
                              <m:r>
                                <a:rPr lang="en-US" i="1">
                                  <a:latin typeface="Cambria Math"/>
                                </a:rPr>
                                <m:t> </m:t>
                              </m:r>
                              <m:r>
                                <a:rPr lang="en-US" b="0" i="1" smtClean="0">
                                  <a:latin typeface="Cambria Math"/>
                                </a:rPr>
                                <m:t>𝐶𝑜</m:t>
                              </m:r>
                            </m:e>
                            <m:sub>
                              <m:r>
                                <a:rPr lang="en-US" b="0" i="1" smtClean="0">
                                  <a:latin typeface="Cambria Math"/>
                                </a:rPr>
                                <m:t>𝑘</m:t>
                              </m:r>
                            </m:sub>
                          </m:sSub>
                        </m:e>
                      </m:d>
                      <m:r>
                        <a:rPr lang="en-US" i="1">
                          <a:latin typeface="Cambria Math"/>
                        </a:rPr>
                        <m:t>=</m:t>
                      </m:r>
                      <m:r>
                        <m:rPr>
                          <m:sty m:val="p"/>
                        </m:rPr>
                        <a:rPr lang="en-US">
                          <a:latin typeface="Cambria Math"/>
                        </a:rPr>
                        <m:t>min</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𝑑𝑖𝑠</m:t>
                              </m:r>
                            </m:e>
                            <m:sub>
                              <m:r>
                                <a:rPr lang="en-US" b="0" i="1" smtClean="0">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𝑝</m:t>
                                  </m:r>
                                </m:sub>
                              </m:sSub>
                              <m:r>
                                <a:rPr lang="en-US" i="1">
                                  <a:latin typeface="Cambria Math"/>
                                </a:rPr>
                                <m:t>, </m:t>
                              </m:r>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𝑞</m:t>
                                  </m:r>
                                </m:sub>
                              </m:sSub>
                            </m:e>
                          </m:d>
                          <m:r>
                            <a:rPr lang="en-US" b="0" i="1" smtClean="0">
                              <a:latin typeface="Cambria Math"/>
                            </a:rPr>
                            <m:t> </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i="1">
                                  <a:latin typeface="Cambria Math"/>
                                  <a:ea typeface="Cambria Math"/>
                                </a:rPr>
                                <m:t>𝑝</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𝐶𝑜</m:t>
                              </m:r>
                            </m:e>
                            <m:sub>
                              <m:r>
                                <a:rPr lang="en-US" i="1">
                                  <a:latin typeface="Cambria Math"/>
                                  <a:ea typeface="Cambria Math"/>
                                </a:rPr>
                                <m:t>𝑗</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𝑆</m:t>
                              </m:r>
                            </m:e>
                            <m:sub>
                              <m:r>
                                <a:rPr lang="en-US" i="1">
                                  <a:latin typeface="Cambria Math"/>
                                  <a:ea typeface="Cambria Math"/>
                                </a:rPr>
                                <m:t>𝑖</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b="0" i="1" smtClean="0">
                                  <a:latin typeface="Cambria Math"/>
                                  <a:ea typeface="Cambria Math"/>
                                </a:rPr>
                                <m:t>𝑞</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𝐶𝑜</m:t>
                              </m:r>
                            </m:e>
                            <m:sub>
                              <m:r>
                                <a:rPr lang="en-US" b="0" i="1" smtClean="0">
                                  <a:latin typeface="Cambria Math"/>
                                  <a:ea typeface="Cambria Math"/>
                                </a:rPr>
                                <m:t>𝑘</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𝑆</m:t>
                              </m:r>
                            </m:e>
                            <m:sub>
                              <m:r>
                                <a:rPr lang="en-US" i="1">
                                  <a:latin typeface="Cambria Math"/>
                                  <a:ea typeface="Cambria Math"/>
                                </a:rPr>
                                <m:t>𝑖</m:t>
                              </m:r>
                            </m:sub>
                          </m:sSub>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=1,…,</m:t>
                          </m:r>
                          <m:r>
                            <a:rPr lang="en-US" b="0" i="1" smtClean="0">
                              <a:latin typeface="Cambria Math"/>
                              <a:ea typeface="Cambria Math"/>
                            </a:rPr>
                            <m:t>𝑘</m:t>
                          </m:r>
                        </m:e>
                      </m:d>
                      <m:r>
                        <a:rPr lang="en-US" i="1">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1</m:t>
                          </m:r>
                        </m:sub>
                      </m:sSub>
                    </m:oMath>
                  </m:oMathPara>
                </a14:m>
                <a:endParaRPr lang="en-IN" sz="3200" dirty="0"/>
              </a:p>
            </p:txBody>
          </p:sp>
        </mc:Choice>
        <mc:Fallback xmlns="">
          <p:sp>
            <p:nvSpPr>
              <p:cNvPr id="4" name="Rectangle 3"/>
              <p:cNvSpPr>
                <a:spLocks noRot="1" noChangeAspect="1" noMove="1" noResize="1" noEditPoints="1" noAdjustHandles="1" noChangeArrowheads="1" noChangeShapeType="1" noTextEdit="1"/>
              </p:cNvSpPr>
              <p:nvPr/>
            </p:nvSpPr>
            <p:spPr>
              <a:xfrm>
                <a:off x="539552" y="5766521"/>
                <a:ext cx="8352928" cy="411651"/>
              </a:xfrm>
              <a:prstGeom prst="rect">
                <a:avLst/>
              </a:prstGeom>
              <a:blipFill rotWithShape="1">
                <a:blip r:embed="rId3"/>
                <a:stretch>
                  <a:fillRect b="-7463"/>
                </a:stretch>
              </a:blipFill>
            </p:spPr>
            <p:txBody>
              <a:bodyPr/>
              <a:lstStyle/>
              <a:p>
                <a:r>
                  <a:rPr lang="en-IN">
                    <a:noFill/>
                  </a:rPr>
                  <a:t> </a:t>
                </a:r>
              </a:p>
            </p:txBody>
          </p:sp>
        </mc:Fallback>
      </mc:AlternateContent>
      <p:grpSp>
        <p:nvGrpSpPr>
          <p:cNvPr id="90" name="Group 89"/>
          <p:cNvGrpSpPr/>
          <p:nvPr/>
        </p:nvGrpSpPr>
        <p:grpSpPr>
          <a:xfrm>
            <a:off x="2149786" y="1617472"/>
            <a:ext cx="4433635" cy="4102526"/>
            <a:chOff x="2149786" y="1617472"/>
            <a:chExt cx="4433635" cy="4102526"/>
          </a:xfrm>
        </p:grpSpPr>
        <p:grpSp>
          <p:nvGrpSpPr>
            <p:cNvPr id="34" name="Group 33"/>
            <p:cNvGrpSpPr/>
            <p:nvPr/>
          </p:nvGrpSpPr>
          <p:grpSpPr>
            <a:xfrm>
              <a:off x="2191179" y="1617472"/>
              <a:ext cx="4392242" cy="2282523"/>
              <a:chOff x="939196" y="226460"/>
              <a:chExt cx="3594703" cy="1868065"/>
            </a:xfrm>
          </p:grpSpPr>
          <p:grpSp>
            <p:nvGrpSpPr>
              <p:cNvPr id="35" name="Group 34"/>
              <p:cNvGrpSpPr/>
              <p:nvPr/>
            </p:nvGrpSpPr>
            <p:grpSpPr>
              <a:xfrm>
                <a:off x="1303951" y="895350"/>
                <a:ext cx="576696" cy="265725"/>
                <a:chOff x="1303951" y="895350"/>
                <a:chExt cx="1178297" cy="542925"/>
              </a:xfrm>
            </p:grpSpPr>
            <p:sp>
              <p:nvSpPr>
                <p:cNvPr id="46" name="Regular Pentagon 45"/>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7" name="Flowchart: Connector 46"/>
                <p:cNvSpPr/>
                <p:nvPr/>
              </p:nvSpPr>
              <p:spPr>
                <a:xfrm>
                  <a:off x="1837351" y="109855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36" name="Flowchart: Process 35"/>
              <p:cNvSpPr/>
              <p:nvPr/>
            </p:nvSpPr>
            <p:spPr>
              <a:xfrm>
                <a:off x="939196"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37" name="Group 36"/>
              <p:cNvGrpSpPr/>
              <p:nvPr/>
            </p:nvGrpSpPr>
            <p:grpSpPr>
              <a:xfrm>
                <a:off x="2046901" y="994803"/>
                <a:ext cx="576696" cy="265725"/>
                <a:chOff x="2046901" y="994803"/>
                <a:chExt cx="1178297" cy="542925"/>
              </a:xfrm>
            </p:grpSpPr>
            <p:sp>
              <p:nvSpPr>
                <p:cNvPr id="44" name="Regular Pentagon 43"/>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5" name="Flowchart: Connector 44"/>
                <p:cNvSpPr/>
                <p:nvPr/>
              </p:nvSpPr>
              <p:spPr>
                <a:xfrm>
                  <a:off x="2580301" y="119800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38" name="Group 37"/>
              <p:cNvGrpSpPr/>
              <p:nvPr/>
            </p:nvGrpSpPr>
            <p:grpSpPr>
              <a:xfrm>
                <a:off x="3532801" y="1161075"/>
                <a:ext cx="576696" cy="265725"/>
                <a:chOff x="3532801" y="1161075"/>
                <a:chExt cx="1178297" cy="542925"/>
              </a:xfrm>
            </p:grpSpPr>
            <p:sp>
              <p:nvSpPr>
                <p:cNvPr id="42" name="Regular Pentagon 41"/>
                <p:cNvSpPr/>
                <p:nvPr/>
              </p:nvSpPr>
              <p:spPr>
                <a:xfrm>
                  <a:off x="3532801" y="116107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3" name="Flowchart: Connector 42"/>
                <p:cNvSpPr/>
                <p:nvPr/>
              </p:nvSpPr>
              <p:spPr>
                <a:xfrm>
                  <a:off x="4066201" y="136427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39" name="Group 38"/>
              <p:cNvGrpSpPr/>
              <p:nvPr/>
            </p:nvGrpSpPr>
            <p:grpSpPr>
              <a:xfrm>
                <a:off x="2956105" y="907782"/>
                <a:ext cx="576696" cy="265725"/>
                <a:chOff x="2956105" y="907782"/>
                <a:chExt cx="1178297" cy="542925"/>
              </a:xfrm>
            </p:grpSpPr>
            <p:sp>
              <p:nvSpPr>
                <p:cNvPr id="40" name="Regular Pentagon 39"/>
                <p:cNvSpPr/>
                <p:nvPr/>
              </p:nvSpPr>
              <p:spPr>
                <a:xfrm>
                  <a:off x="2956105" y="90778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41" name="Flowchart: Connector 40"/>
                <p:cNvSpPr/>
                <p:nvPr/>
              </p:nvSpPr>
              <p:spPr>
                <a:xfrm>
                  <a:off x="3489505" y="111098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48" name="Group 47"/>
            <p:cNvGrpSpPr/>
            <p:nvPr/>
          </p:nvGrpSpPr>
          <p:grpSpPr>
            <a:xfrm>
              <a:off x="2149786" y="2525256"/>
              <a:ext cx="4392242" cy="2282523"/>
              <a:chOff x="905319" y="969410"/>
              <a:chExt cx="3594703" cy="1868065"/>
            </a:xfrm>
          </p:grpSpPr>
          <p:grpSp>
            <p:nvGrpSpPr>
              <p:cNvPr id="49" name="Group 48"/>
              <p:cNvGrpSpPr/>
              <p:nvPr/>
            </p:nvGrpSpPr>
            <p:grpSpPr>
              <a:xfrm>
                <a:off x="1270073" y="1638300"/>
                <a:ext cx="576696" cy="265725"/>
                <a:chOff x="1270073" y="1638300"/>
                <a:chExt cx="1178297" cy="542925"/>
              </a:xfrm>
            </p:grpSpPr>
            <p:sp>
              <p:nvSpPr>
                <p:cNvPr id="60" name="Regular Pentagon 59"/>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61" name="Flowchart: Connector 60"/>
                <p:cNvSpPr/>
                <p:nvPr/>
              </p:nvSpPr>
              <p:spPr>
                <a:xfrm>
                  <a:off x="1803473" y="184150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50" name="Flowchart: Process 49"/>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51" name="Group 50"/>
              <p:cNvGrpSpPr/>
              <p:nvPr/>
            </p:nvGrpSpPr>
            <p:grpSpPr>
              <a:xfrm>
                <a:off x="2013023" y="1737753"/>
                <a:ext cx="576696" cy="265725"/>
                <a:chOff x="2013023" y="1737753"/>
                <a:chExt cx="1178297" cy="542925"/>
              </a:xfrm>
            </p:grpSpPr>
            <p:sp>
              <p:nvSpPr>
                <p:cNvPr id="58" name="Regular Pentagon 57"/>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9" name="Flowchart: Connector 58"/>
                <p:cNvSpPr/>
                <p:nvPr/>
              </p:nvSpPr>
              <p:spPr>
                <a:xfrm>
                  <a:off x="2546423" y="194095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52" name="Group 51"/>
              <p:cNvGrpSpPr/>
              <p:nvPr/>
            </p:nvGrpSpPr>
            <p:grpSpPr>
              <a:xfrm>
                <a:off x="3498923" y="1904025"/>
                <a:ext cx="576696" cy="265725"/>
                <a:chOff x="3498923" y="1904025"/>
                <a:chExt cx="1178297" cy="542925"/>
              </a:xfrm>
            </p:grpSpPr>
            <p:sp>
              <p:nvSpPr>
                <p:cNvPr id="56" name="Regular Pentagon 55"/>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7" name="Flowchart: Connector 56"/>
                <p:cNvSpPr/>
                <p:nvPr/>
              </p:nvSpPr>
              <p:spPr>
                <a:xfrm>
                  <a:off x="4032323" y="210722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53" name="Group 52"/>
              <p:cNvGrpSpPr/>
              <p:nvPr/>
            </p:nvGrpSpPr>
            <p:grpSpPr>
              <a:xfrm>
                <a:off x="2922227" y="1650732"/>
                <a:ext cx="576696" cy="265725"/>
                <a:chOff x="2922227" y="1650732"/>
                <a:chExt cx="1178297" cy="542925"/>
              </a:xfrm>
            </p:grpSpPr>
            <p:sp>
              <p:nvSpPr>
                <p:cNvPr id="54" name="Regular Pentagon 53"/>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55" name="Flowchart: Connector 54"/>
                <p:cNvSpPr/>
                <p:nvPr/>
              </p:nvSpPr>
              <p:spPr>
                <a:xfrm>
                  <a:off x="3455627" y="18539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62" name="Group 61"/>
            <p:cNvGrpSpPr/>
            <p:nvPr/>
          </p:nvGrpSpPr>
          <p:grpSpPr>
            <a:xfrm>
              <a:off x="2149786" y="3437475"/>
              <a:ext cx="4392242" cy="2282523"/>
              <a:chOff x="905319" y="1715989"/>
              <a:chExt cx="3594703" cy="1868065"/>
            </a:xfrm>
          </p:grpSpPr>
          <p:grpSp>
            <p:nvGrpSpPr>
              <p:cNvPr id="63" name="Group 62"/>
              <p:cNvGrpSpPr/>
              <p:nvPr/>
            </p:nvGrpSpPr>
            <p:grpSpPr>
              <a:xfrm>
                <a:off x="1270073" y="2384879"/>
                <a:ext cx="576696" cy="265725"/>
                <a:chOff x="1270073" y="2384879"/>
                <a:chExt cx="1178297" cy="542925"/>
              </a:xfrm>
            </p:grpSpPr>
            <p:sp>
              <p:nvSpPr>
                <p:cNvPr id="74" name="Regular Pentagon 73"/>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5" name="Flowchart: Connector 74"/>
                <p:cNvSpPr/>
                <p:nvPr/>
              </p:nvSpPr>
              <p:spPr>
                <a:xfrm>
                  <a:off x="1803473" y="2588079"/>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64" name="Flowchart: Process 63"/>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65" name="Group 64"/>
              <p:cNvGrpSpPr/>
              <p:nvPr/>
            </p:nvGrpSpPr>
            <p:grpSpPr>
              <a:xfrm>
                <a:off x="2013023" y="2484332"/>
                <a:ext cx="576696" cy="265725"/>
                <a:chOff x="2013023" y="2484332"/>
                <a:chExt cx="1178297" cy="542925"/>
              </a:xfrm>
            </p:grpSpPr>
            <p:sp>
              <p:nvSpPr>
                <p:cNvPr id="72" name="Regular Pentagon 71"/>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3" name="Flowchart: Connector 72"/>
                <p:cNvSpPr/>
                <p:nvPr/>
              </p:nvSpPr>
              <p:spPr>
                <a:xfrm>
                  <a:off x="2546423" y="26875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66" name="Group 65"/>
              <p:cNvGrpSpPr/>
              <p:nvPr/>
            </p:nvGrpSpPr>
            <p:grpSpPr>
              <a:xfrm>
                <a:off x="3498923" y="2650604"/>
                <a:ext cx="576696" cy="265725"/>
                <a:chOff x="3498923" y="2650604"/>
                <a:chExt cx="1178297" cy="542925"/>
              </a:xfrm>
            </p:grpSpPr>
            <p:sp>
              <p:nvSpPr>
                <p:cNvPr id="70" name="Regular Pentagon 69"/>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71" name="Flowchart: Connector 70"/>
                <p:cNvSpPr/>
                <p:nvPr/>
              </p:nvSpPr>
              <p:spPr>
                <a:xfrm>
                  <a:off x="4032323" y="2853804"/>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67" name="Group 66"/>
              <p:cNvGrpSpPr/>
              <p:nvPr/>
            </p:nvGrpSpPr>
            <p:grpSpPr>
              <a:xfrm>
                <a:off x="2922227" y="2397311"/>
                <a:ext cx="576696" cy="265725"/>
                <a:chOff x="2922227" y="2397311"/>
                <a:chExt cx="1178297" cy="542925"/>
              </a:xfrm>
            </p:grpSpPr>
            <p:sp>
              <p:nvSpPr>
                <p:cNvPr id="68" name="Regular Pentagon 67"/>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69" name="Flowchart: Connector 68"/>
                <p:cNvSpPr/>
                <p:nvPr/>
              </p:nvSpPr>
              <p:spPr>
                <a:xfrm>
                  <a:off x="3455627" y="2600511"/>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76" name="Straight Connector 75"/>
            <p:cNvCxnSpPr>
              <a:stCxn id="47" idx="2"/>
              <a:endCxn id="45" idx="6"/>
            </p:cNvCxnSpPr>
            <p:nvPr/>
          </p:nvCxnSpPr>
          <p:spPr>
            <a:xfrm>
              <a:off x="2955844" y="2604700"/>
              <a:ext cx="1004239"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1" idx="4"/>
              <a:endCxn id="47" idx="0"/>
            </p:cNvCxnSpPr>
            <p:nvPr/>
          </p:nvCxnSpPr>
          <p:spPr>
            <a:xfrm flipV="1">
              <a:off x="2962678" y="2556283"/>
              <a:ext cx="41394" cy="10046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9" idx="6"/>
              <a:endCxn id="55" idx="6"/>
            </p:cNvCxnSpPr>
            <p:nvPr/>
          </p:nvCxnSpPr>
          <p:spPr>
            <a:xfrm flipV="1">
              <a:off x="3918688" y="3527675"/>
              <a:ext cx="1110925"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7" idx="6"/>
            </p:cNvCxnSpPr>
            <p:nvPr/>
          </p:nvCxnSpPr>
          <p:spPr>
            <a:xfrm>
              <a:off x="4933159" y="3512236"/>
              <a:ext cx="801099" cy="3249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41" idx="1"/>
              <a:endCxn id="43" idx="6"/>
            </p:cNvCxnSpPr>
            <p:nvPr/>
          </p:nvCxnSpPr>
          <p:spPr>
            <a:xfrm>
              <a:off x="4988678" y="2585654"/>
              <a:ext cx="786974" cy="3437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59" idx="5"/>
              <a:endCxn id="73" idx="4"/>
            </p:cNvCxnSpPr>
            <p:nvPr/>
          </p:nvCxnSpPr>
          <p:spPr>
            <a:xfrm flipH="1">
              <a:off x="3870461" y="3668238"/>
              <a:ext cx="34102" cy="926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69" idx="6"/>
              <a:endCxn id="73" idx="2"/>
            </p:cNvCxnSpPr>
            <p:nvPr/>
          </p:nvCxnSpPr>
          <p:spPr>
            <a:xfrm flipH="1">
              <a:off x="3822234" y="4439894"/>
              <a:ext cx="1207379"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71" idx="6"/>
              <a:endCxn id="69" idx="2"/>
            </p:cNvCxnSpPr>
            <p:nvPr/>
          </p:nvCxnSpPr>
          <p:spPr>
            <a:xfrm flipH="1" flipV="1">
              <a:off x="4933159" y="4439894"/>
              <a:ext cx="801099" cy="3094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73" idx="2"/>
              <a:endCxn id="75" idx="2"/>
            </p:cNvCxnSpPr>
            <p:nvPr/>
          </p:nvCxnSpPr>
          <p:spPr>
            <a:xfrm flipH="1" flipV="1">
              <a:off x="2914449" y="4424704"/>
              <a:ext cx="907785"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Freeform 86"/>
            <p:cNvSpPr/>
            <p:nvPr/>
          </p:nvSpPr>
          <p:spPr>
            <a:xfrm>
              <a:off x="2387600" y="2359979"/>
              <a:ext cx="2057608" cy="1411921"/>
            </a:xfrm>
            <a:custGeom>
              <a:avLst/>
              <a:gdLst>
                <a:gd name="connsiteX0" fmla="*/ 330200 w 2057608"/>
                <a:gd name="connsiteY0" fmla="*/ 40321 h 1411921"/>
                <a:gd name="connsiteX1" fmla="*/ 330200 w 2057608"/>
                <a:gd name="connsiteY1" fmla="*/ 40321 h 1411921"/>
                <a:gd name="connsiteX2" fmla="*/ 444500 w 2057608"/>
                <a:gd name="connsiteY2" fmla="*/ 2221 h 1411921"/>
                <a:gd name="connsiteX3" fmla="*/ 1155700 w 2057608"/>
                <a:gd name="connsiteY3" fmla="*/ 14921 h 1411921"/>
                <a:gd name="connsiteX4" fmla="*/ 1231900 w 2057608"/>
                <a:gd name="connsiteY4" fmla="*/ 27621 h 1411921"/>
                <a:gd name="connsiteX5" fmla="*/ 1422400 w 2057608"/>
                <a:gd name="connsiteY5" fmla="*/ 53021 h 1411921"/>
                <a:gd name="connsiteX6" fmla="*/ 1460500 w 2057608"/>
                <a:gd name="connsiteY6" fmla="*/ 65721 h 1411921"/>
                <a:gd name="connsiteX7" fmla="*/ 1562100 w 2057608"/>
                <a:gd name="connsiteY7" fmla="*/ 78421 h 1411921"/>
                <a:gd name="connsiteX8" fmla="*/ 1803400 w 2057608"/>
                <a:gd name="connsiteY8" fmla="*/ 116521 h 1411921"/>
                <a:gd name="connsiteX9" fmla="*/ 1879600 w 2057608"/>
                <a:gd name="connsiteY9" fmla="*/ 141921 h 1411921"/>
                <a:gd name="connsiteX10" fmla="*/ 1917700 w 2057608"/>
                <a:gd name="connsiteY10" fmla="*/ 154621 h 1411921"/>
                <a:gd name="connsiteX11" fmla="*/ 1993900 w 2057608"/>
                <a:gd name="connsiteY11" fmla="*/ 205421 h 1411921"/>
                <a:gd name="connsiteX12" fmla="*/ 2032000 w 2057608"/>
                <a:gd name="connsiteY12" fmla="*/ 230821 h 1411921"/>
                <a:gd name="connsiteX13" fmla="*/ 2057400 w 2057608"/>
                <a:gd name="connsiteY13" fmla="*/ 307021 h 1411921"/>
                <a:gd name="connsiteX14" fmla="*/ 2044700 w 2057608"/>
                <a:gd name="connsiteY14" fmla="*/ 446721 h 1411921"/>
                <a:gd name="connsiteX15" fmla="*/ 1955800 w 2057608"/>
                <a:gd name="connsiteY15" fmla="*/ 561021 h 1411921"/>
                <a:gd name="connsiteX16" fmla="*/ 1879600 w 2057608"/>
                <a:gd name="connsiteY16" fmla="*/ 611821 h 1411921"/>
                <a:gd name="connsiteX17" fmla="*/ 1841500 w 2057608"/>
                <a:gd name="connsiteY17" fmla="*/ 624521 h 1411921"/>
                <a:gd name="connsiteX18" fmla="*/ 1803400 w 2057608"/>
                <a:gd name="connsiteY18" fmla="*/ 649921 h 1411921"/>
                <a:gd name="connsiteX19" fmla="*/ 1727200 w 2057608"/>
                <a:gd name="connsiteY19" fmla="*/ 675321 h 1411921"/>
                <a:gd name="connsiteX20" fmla="*/ 1689100 w 2057608"/>
                <a:gd name="connsiteY20" fmla="*/ 688021 h 1411921"/>
                <a:gd name="connsiteX21" fmla="*/ 1638300 w 2057608"/>
                <a:gd name="connsiteY21" fmla="*/ 700721 h 1411921"/>
                <a:gd name="connsiteX22" fmla="*/ 1562100 w 2057608"/>
                <a:gd name="connsiteY22" fmla="*/ 726121 h 1411921"/>
                <a:gd name="connsiteX23" fmla="*/ 1460500 w 2057608"/>
                <a:gd name="connsiteY23" fmla="*/ 751521 h 1411921"/>
                <a:gd name="connsiteX24" fmla="*/ 1384300 w 2057608"/>
                <a:gd name="connsiteY24" fmla="*/ 776921 h 1411921"/>
                <a:gd name="connsiteX25" fmla="*/ 1333500 w 2057608"/>
                <a:gd name="connsiteY25" fmla="*/ 789621 h 1411921"/>
                <a:gd name="connsiteX26" fmla="*/ 1270000 w 2057608"/>
                <a:gd name="connsiteY26" fmla="*/ 802321 h 1411921"/>
                <a:gd name="connsiteX27" fmla="*/ 1193800 w 2057608"/>
                <a:gd name="connsiteY27" fmla="*/ 827721 h 1411921"/>
                <a:gd name="connsiteX28" fmla="*/ 1155700 w 2057608"/>
                <a:gd name="connsiteY28" fmla="*/ 853121 h 1411921"/>
                <a:gd name="connsiteX29" fmla="*/ 1092200 w 2057608"/>
                <a:gd name="connsiteY29" fmla="*/ 942021 h 1411921"/>
                <a:gd name="connsiteX30" fmla="*/ 1066800 w 2057608"/>
                <a:gd name="connsiteY30" fmla="*/ 980121 h 1411921"/>
                <a:gd name="connsiteX31" fmla="*/ 1028700 w 2057608"/>
                <a:gd name="connsiteY31" fmla="*/ 1030921 h 1411921"/>
                <a:gd name="connsiteX32" fmla="*/ 1016000 w 2057608"/>
                <a:gd name="connsiteY32" fmla="*/ 1069021 h 1411921"/>
                <a:gd name="connsiteX33" fmla="*/ 952500 w 2057608"/>
                <a:gd name="connsiteY33" fmla="*/ 1145221 h 1411921"/>
                <a:gd name="connsiteX34" fmla="*/ 939800 w 2057608"/>
                <a:gd name="connsiteY34" fmla="*/ 1183321 h 1411921"/>
                <a:gd name="connsiteX35" fmla="*/ 889000 w 2057608"/>
                <a:gd name="connsiteY35" fmla="*/ 1259521 h 1411921"/>
                <a:gd name="connsiteX36" fmla="*/ 863600 w 2057608"/>
                <a:gd name="connsiteY36" fmla="*/ 1297621 h 1411921"/>
                <a:gd name="connsiteX37" fmla="*/ 787400 w 2057608"/>
                <a:gd name="connsiteY37" fmla="*/ 1373821 h 1411921"/>
                <a:gd name="connsiteX38" fmla="*/ 711200 w 2057608"/>
                <a:gd name="connsiteY38" fmla="*/ 1386521 h 1411921"/>
                <a:gd name="connsiteX39" fmla="*/ 660400 w 2057608"/>
                <a:gd name="connsiteY39" fmla="*/ 1399221 h 1411921"/>
                <a:gd name="connsiteX40" fmla="*/ 546100 w 2057608"/>
                <a:gd name="connsiteY40" fmla="*/ 1411921 h 1411921"/>
                <a:gd name="connsiteX41" fmla="*/ 241300 w 2057608"/>
                <a:gd name="connsiteY41" fmla="*/ 1399221 h 1411921"/>
                <a:gd name="connsiteX42" fmla="*/ 152400 w 2057608"/>
                <a:gd name="connsiteY42" fmla="*/ 1361121 h 1411921"/>
                <a:gd name="connsiteX43" fmla="*/ 63500 w 2057608"/>
                <a:gd name="connsiteY43" fmla="*/ 1310321 h 1411921"/>
                <a:gd name="connsiteX44" fmla="*/ 0 w 2057608"/>
                <a:gd name="connsiteY44" fmla="*/ 1170621 h 1411921"/>
                <a:gd name="connsiteX45" fmla="*/ 12700 w 2057608"/>
                <a:gd name="connsiteY45" fmla="*/ 776921 h 1411921"/>
                <a:gd name="connsiteX46" fmla="*/ 50800 w 2057608"/>
                <a:gd name="connsiteY46" fmla="*/ 649921 h 1411921"/>
                <a:gd name="connsiteX47" fmla="*/ 101600 w 2057608"/>
                <a:gd name="connsiteY47" fmla="*/ 421321 h 1411921"/>
                <a:gd name="connsiteX48" fmla="*/ 139700 w 2057608"/>
                <a:gd name="connsiteY48" fmla="*/ 307021 h 1411921"/>
                <a:gd name="connsiteX49" fmla="*/ 152400 w 2057608"/>
                <a:gd name="connsiteY49" fmla="*/ 268921 h 1411921"/>
                <a:gd name="connsiteX50" fmla="*/ 203200 w 2057608"/>
                <a:gd name="connsiteY50" fmla="*/ 192721 h 1411921"/>
                <a:gd name="connsiteX51" fmla="*/ 228600 w 2057608"/>
                <a:gd name="connsiteY51" fmla="*/ 154621 h 1411921"/>
                <a:gd name="connsiteX52" fmla="*/ 266700 w 2057608"/>
                <a:gd name="connsiteY52" fmla="*/ 116521 h 1411921"/>
                <a:gd name="connsiteX53" fmla="*/ 330200 w 2057608"/>
                <a:gd name="connsiteY53" fmla="*/ 40321 h 141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57608" h="1411921">
                  <a:moveTo>
                    <a:pt x="330200" y="40321"/>
                  </a:moveTo>
                  <a:lnTo>
                    <a:pt x="330200" y="40321"/>
                  </a:lnTo>
                  <a:cubicBezTo>
                    <a:pt x="368300" y="27621"/>
                    <a:pt x="404358" y="3456"/>
                    <a:pt x="444500" y="2221"/>
                  </a:cubicBezTo>
                  <a:cubicBezTo>
                    <a:pt x="681492" y="-5071"/>
                    <a:pt x="918719" y="7276"/>
                    <a:pt x="1155700" y="14921"/>
                  </a:cubicBezTo>
                  <a:cubicBezTo>
                    <a:pt x="1181437" y="15751"/>
                    <a:pt x="1206376" y="24218"/>
                    <a:pt x="1231900" y="27621"/>
                  </a:cubicBezTo>
                  <a:cubicBezTo>
                    <a:pt x="1300684" y="36792"/>
                    <a:pt x="1356153" y="38299"/>
                    <a:pt x="1422400" y="53021"/>
                  </a:cubicBezTo>
                  <a:cubicBezTo>
                    <a:pt x="1435468" y="55925"/>
                    <a:pt x="1447329" y="63326"/>
                    <a:pt x="1460500" y="65721"/>
                  </a:cubicBezTo>
                  <a:cubicBezTo>
                    <a:pt x="1494080" y="71826"/>
                    <a:pt x="1528489" y="72490"/>
                    <a:pt x="1562100" y="78421"/>
                  </a:cubicBezTo>
                  <a:cubicBezTo>
                    <a:pt x="1811164" y="122373"/>
                    <a:pt x="1535935" y="89775"/>
                    <a:pt x="1803400" y="116521"/>
                  </a:cubicBezTo>
                  <a:lnTo>
                    <a:pt x="1879600" y="141921"/>
                  </a:lnTo>
                  <a:cubicBezTo>
                    <a:pt x="1892300" y="146154"/>
                    <a:pt x="1906561" y="147195"/>
                    <a:pt x="1917700" y="154621"/>
                  </a:cubicBezTo>
                  <a:lnTo>
                    <a:pt x="1993900" y="205421"/>
                  </a:lnTo>
                  <a:lnTo>
                    <a:pt x="2032000" y="230821"/>
                  </a:lnTo>
                  <a:cubicBezTo>
                    <a:pt x="2040467" y="256221"/>
                    <a:pt x="2059824" y="280357"/>
                    <a:pt x="2057400" y="307021"/>
                  </a:cubicBezTo>
                  <a:cubicBezTo>
                    <a:pt x="2053167" y="353588"/>
                    <a:pt x="2057894" y="401862"/>
                    <a:pt x="2044700" y="446721"/>
                  </a:cubicBezTo>
                  <a:cubicBezTo>
                    <a:pt x="2036562" y="474391"/>
                    <a:pt x="1984524" y="538680"/>
                    <a:pt x="1955800" y="561021"/>
                  </a:cubicBezTo>
                  <a:cubicBezTo>
                    <a:pt x="1931703" y="579763"/>
                    <a:pt x="1908560" y="602168"/>
                    <a:pt x="1879600" y="611821"/>
                  </a:cubicBezTo>
                  <a:cubicBezTo>
                    <a:pt x="1866900" y="616054"/>
                    <a:pt x="1853474" y="618534"/>
                    <a:pt x="1841500" y="624521"/>
                  </a:cubicBezTo>
                  <a:cubicBezTo>
                    <a:pt x="1827848" y="631347"/>
                    <a:pt x="1817348" y="643722"/>
                    <a:pt x="1803400" y="649921"/>
                  </a:cubicBezTo>
                  <a:cubicBezTo>
                    <a:pt x="1778934" y="660795"/>
                    <a:pt x="1752600" y="666854"/>
                    <a:pt x="1727200" y="675321"/>
                  </a:cubicBezTo>
                  <a:cubicBezTo>
                    <a:pt x="1714500" y="679554"/>
                    <a:pt x="1702087" y="684774"/>
                    <a:pt x="1689100" y="688021"/>
                  </a:cubicBezTo>
                  <a:cubicBezTo>
                    <a:pt x="1672167" y="692254"/>
                    <a:pt x="1655018" y="695705"/>
                    <a:pt x="1638300" y="700721"/>
                  </a:cubicBezTo>
                  <a:cubicBezTo>
                    <a:pt x="1612655" y="708414"/>
                    <a:pt x="1588075" y="719627"/>
                    <a:pt x="1562100" y="726121"/>
                  </a:cubicBezTo>
                  <a:cubicBezTo>
                    <a:pt x="1528233" y="734588"/>
                    <a:pt x="1493618" y="740482"/>
                    <a:pt x="1460500" y="751521"/>
                  </a:cubicBezTo>
                  <a:cubicBezTo>
                    <a:pt x="1435100" y="759988"/>
                    <a:pt x="1410275" y="770427"/>
                    <a:pt x="1384300" y="776921"/>
                  </a:cubicBezTo>
                  <a:cubicBezTo>
                    <a:pt x="1367367" y="781154"/>
                    <a:pt x="1350539" y="785835"/>
                    <a:pt x="1333500" y="789621"/>
                  </a:cubicBezTo>
                  <a:cubicBezTo>
                    <a:pt x="1312428" y="794304"/>
                    <a:pt x="1290825" y="796641"/>
                    <a:pt x="1270000" y="802321"/>
                  </a:cubicBezTo>
                  <a:cubicBezTo>
                    <a:pt x="1244169" y="809366"/>
                    <a:pt x="1216077" y="812869"/>
                    <a:pt x="1193800" y="827721"/>
                  </a:cubicBezTo>
                  <a:lnTo>
                    <a:pt x="1155700" y="853121"/>
                  </a:lnTo>
                  <a:cubicBezTo>
                    <a:pt x="1108700" y="947121"/>
                    <a:pt x="1156559" y="864791"/>
                    <a:pt x="1092200" y="942021"/>
                  </a:cubicBezTo>
                  <a:cubicBezTo>
                    <a:pt x="1082429" y="953747"/>
                    <a:pt x="1075672" y="967701"/>
                    <a:pt x="1066800" y="980121"/>
                  </a:cubicBezTo>
                  <a:cubicBezTo>
                    <a:pt x="1054497" y="997345"/>
                    <a:pt x="1041400" y="1013988"/>
                    <a:pt x="1028700" y="1030921"/>
                  </a:cubicBezTo>
                  <a:cubicBezTo>
                    <a:pt x="1024467" y="1043621"/>
                    <a:pt x="1023426" y="1057882"/>
                    <a:pt x="1016000" y="1069021"/>
                  </a:cubicBezTo>
                  <a:cubicBezTo>
                    <a:pt x="959825" y="1153283"/>
                    <a:pt x="994051" y="1062119"/>
                    <a:pt x="952500" y="1145221"/>
                  </a:cubicBezTo>
                  <a:cubicBezTo>
                    <a:pt x="946513" y="1157195"/>
                    <a:pt x="946301" y="1171619"/>
                    <a:pt x="939800" y="1183321"/>
                  </a:cubicBezTo>
                  <a:cubicBezTo>
                    <a:pt x="924975" y="1210006"/>
                    <a:pt x="905933" y="1234121"/>
                    <a:pt x="889000" y="1259521"/>
                  </a:cubicBezTo>
                  <a:cubicBezTo>
                    <a:pt x="880533" y="1272221"/>
                    <a:pt x="874393" y="1286828"/>
                    <a:pt x="863600" y="1297621"/>
                  </a:cubicBezTo>
                  <a:cubicBezTo>
                    <a:pt x="838200" y="1323021"/>
                    <a:pt x="822832" y="1367916"/>
                    <a:pt x="787400" y="1373821"/>
                  </a:cubicBezTo>
                  <a:cubicBezTo>
                    <a:pt x="762000" y="1378054"/>
                    <a:pt x="736450" y="1381471"/>
                    <a:pt x="711200" y="1386521"/>
                  </a:cubicBezTo>
                  <a:cubicBezTo>
                    <a:pt x="694084" y="1389944"/>
                    <a:pt x="677652" y="1396567"/>
                    <a:pt x="660400" y="1399221"/>
                  </a:cubicBezTo>
                  <a:cubicBezTo>
                    <a:pt x="622511" y="1405050"/>
                    <a:pt x="584200" y="1407688"/>
                    <a:pt x="546100" y="1411921"/>
                  </a:cubicBezTo>
                  <a:cubicBezTo>
                    <a:pt x="444500" y="1407688"/>
                    <a:pt x="342730" y="1406466"/>
                    <a:pt x="241300" y="1399221"/>
                  </a:cubicBezTo>
                  <a:cubicBezTo>
                    <a:pt x="187661" y="1395390"/>
                    <a:pt x="194556" y="1385210"/>
                    <a:pt x="152400" y="1361121"/>
                  </a:cubicBezTo>
                  <a:cubicBezTo>
                    <a:pt x="39609" y="1296669"/>
                    <a:pt x="156325" y="1372204"/>
                    <a:pt x="63500" y="1310321"/>
                  </a:cubicBezTo>
                  <a:cubicBezTo>
                    <a:pt x="726" y="1216160"/>
                    <a:pt x="18687" y="1264055"/>
                    <a:pt x="0" y="1170621"/>
                  </a:cubicBezTo>
                  <a:cubicBezTo>
                    <a:pt x="4233" y="1039388"/>
                    <a:pt x="5209" y="908009"/>
                    <a:pt x="12700" y="776921"/>
                  </a:cubicBezTo>
                  <a:cubicBezTo>
                    <a:pt x="14620" y="743315"/>
                    <a:pt x="46376" y="676462"/>
                    <a:pt x="50800" y="649921"/>
                  </a:cubicBezTo>
                  <a:cubicBezTo>
                    <a:pt x="80602" y="471111"/>
                    <a:pt x="59914" y="546379"/>
                    <a:pt x="101600" y="421321"/>
                  </a:cubicBezTo>
                  <a:lnTo>
                    <a:pt x="139700" y="307021"/>
                  </a:lnTo>
                  <a:cubicBezTo>
                    <a:pt x="143933" y="294321"/>
                    <a:pt x="144974" y="280060"/>
                    <a:pt x="152400" y="268921"/>
                  </a:cubicBezTo>
                  <a:lnTo>
                    <a:pt x="203200" y="192721"/>
                  </a:lnTo>
                  <a:cubicBezTo>
                    <a:pt x="211667" y="180021"/>
                    <a:pt x="217807" y="165414"/>
                    <a:pt x="228600" y="154621"/>
                  </a:cubicBezTo>
                  <a:cubicBezTo>
                    <a:pt x="241300" y="141921"/>
                    <a:pt x="252902" y="128019"/>
                    <a:pt x="266700" y="116521"/>
                  </a:cubicBezTo>
                  <a:cubicBezTo>
                    <a:pt x="352863" y="44719"/>
                    <a:pt x="319617" y="53021"/>
                    <a:pt x="330200" y="40321"/>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 name="Freeform 87"/>
            <p:cNvSpPr/>
            <p:nvPr/>
          </p:nvSpPr>
          <p:spPr>
            <a:xfrm>
              <a:off x="4559300" y="2372946"/>
              <a:ext cx="1778571" cy="814754"/>
            </a:xfrm>
            <a:custGeom>
              <a:avLst/>
              <a:gdLst>
                <a:gd name="connsiteX0" fmla="*/ 342900 w 1778571"/>
                <a:gd name="connsiteY0" fmla="*/ 14654 h 814754"/>
                <a:gd name="connsiteX1" fmla="*/ 342900 w 1778571"/>
                <a:gd name="connsiteY1" fmla="*/ 14654 h 814754"/>
                <a:gd name="connsiteX2" fmla="*/ 558800 w 1778571"/>
                <a:gd name="connsiteY2" fmla="*/ 27354 h 814754"/>
                <a:gd name="connsiteX3" fmla="*/ 647700 w 1778571"/>
                <a:gd name="connsiteY3" fmla="*/ 52754 h 814754"/>
                <a:gd name="connsiteX4" fmla="*/ 711200 w 1778571"/>
                <a:gd name="connsiteY4" fmla="*/ 65454 h 814754"/>
                <a:gd name="connsiteX5" fmla="*/ 889000 w 1778571"/>
                <a:gd name="connsiteY5" fmla="*/ 90854 h 814754"/>
                <a:gd name="connsiteX6" fmla="*/ 939800 w 1778571"/>
                <a:gd name="connsiteY6" fmla="*/ 103554 h 814754"/>
                <a:gd name="connsiteX7" fmla="*/ 1079500 w 1778571"/>
                <a:gd name="connsiteY7" fmla="*/ 116254 h 814754"/>
                <a:gd name="connsiteX8" fmla="*/ 1130300 w 1778571"/>
                <a:gd name="connsiteY8" fmla="*/ 128954 h 814754"/>
                <a:gd name="connsiteX9" fmla="*/ 1231900 w 1778571"/>
                <a:gd name="connsiteY9" fmla="*/ 141654 h 814754"/>
                <a:gd name="connsiteX10" fmla="*/ 1295400 w 1778571"/>
                <a:gd name="connsiteY10" fmla="*/ 167054 h 814754"/>
                <a:gd name="connsiteX11" fmla="*/ 1422400 w 1778571"/>
                <a:gd name="connsiteY11" fmla="*/ 205154 h 814754"/>
                <a:gd name="connsiteX12" fmla="*/ 1460500 w 1778571"/>
                <a:gd name="connsiteY12" fmla="*/ 230554 h 814754"/>
                <a:gd name="connsiteX13" fmla="*/ 1498600 w 1778571"/>
                <a:gd name="connsiteY13" fmla="*/ 243254 h 814754"/>
                <a:gd name="connsiteX14" fmla="*/ 1625600 w 1778571"/>
                <a:gd name="connsiteY14" fmla="*/ 294054 h 814754"/>
                <a:gd name="connsiteX15" fmla="*/ 1663700 w 1778571"/>
                <a:gd name="connsiteY15" fmla="*/ 332154 h 814754"/>
                <a:gd name="connsiteX16" fmla="*/ 1739900 w 1778571"/>
                <a:gd name="connsiteY16" fmla="*/ 382954 h 814754"/>
                <a:gd name="connsiteX17" fmla="*/ 1765300 w 1778571"/>
                <a:gd name="connsiteY17" fmla="*/ 459154 h 814754"/>
                <a:gd name="connsiteX18" fmla="*/ 1778000 w 1778571"/>
                <a:gd name="connsiteY18" fmla="*/ 497254 h 814754"/>
                <a:gd name="connsiteX19" fmla="*/ 1739900 w 1778571"/>
                <a:gd name="connsiteY19" fmla="*/ 713154 h 814754"/>
                <a:gd name="connsiteX20" fmla="*/ 1651000 w 1778571"/>
                <a:gd name="connsiteY20" fmla="*/ 763954 h 814754"/>
                <a:gd name="connsiteX21" fmla="*/ 1612900 w 1778571"/>
                <a:gd name="connsiteY21" fmla="*/ 789354 h 814754"/>
                <a:gd name="connsiteX22" fmla="*/ 1511300 w 1778571"/>
                <a:gd name="connsiteY22" fmla="*/ 814754 h 814754"/>
                <a:gd name="connsiteX23" fmla="*/ 812800 w 1778571"/>
                <a:gd name="connsiteY23" fmla="*/ 802054 h 814754"/>
                <a:gd name="connsiteX24" fmla="*/ 762000 w 1778571"/>
                <a:gd name="connsiteY24" fmla="*/ 789354 h 814754"/>
                <a:gd name="connsiteX25" fmla="*/ 685800 w 1778571"/>
                <a:gd name="connsiteY25" fmla="*/ 763954 h 814754"/>
                <a:gd name="connsiteX26" fmla="*/ 647700 w 1778571"/>
                <a:gd name="connsiteY26" fmla="*/ 751254 h 814754"/>
                <a:gd name="connsiteX27" fmla="*/ 558800 w 1778571"/>
                <a:gd name="connsiteY27" fmla="*/ 713154 h 814754"/>
                <a:gd name="connsiteX28" fmla="*/ 457200 w 1778571"/>
                <a:gd name="connsiteY28" fmla="*/ 649654 h 814754"/>
                <a:gd name="connsiteX29" fmla="*/ 381000 w 1778571"/>
                <a:gd name="connsiteY29" fmla="*/ 598854 h 814754"/>
                <a:gd name="connsiteX30" fmla="*/ 304800 w 1778571"/>
                <a:gd name="connsiteY30" fmla="*/ 548054 h 814754"/>
                <a:gd name="connsiteX31" fmla="*/ 228600 w 1778571"/>
                <a:gd name="connsiteY31" fmla="*/ 497254 h 814754"/>
                <a:gd name="connsiteX32" fmla="*/ 190500 w 1778571"/>
                <a:gd name="connsiteY32" fmla="*/ 471854 h 814754"/>
                <a:gd name="connsiteX33" fmla="*/ 76200 w 1778571"/>
                <a:gd name="connsiteY33" fmla="*/ 370254 h 814754"/>
                <a:gd name="connsiteX34" fmla="*/ 25400 w 1778571"/>
                <a:gd name="connsiteY34" fmla="*/ 294054 h 814754"/>
                <a:gd name="connsiteX35" fmla="*/ 0 w 1778571"/>
                <a:gd name="connsiteY35" fmla="*/ 217854 h 814754"/>
                <a:gd name="connsiteX36" fmla="*/ 12700 w 1778571"/>
                <a:gd name="connsiteY36" fmla="*/ 167054 h 814754"/>
                <a:gd name="connsiteX37" fmla="*/ 88900 w 1778571"/>
                <a:gd name="connsiteY37" fmla="*/ 103554 h 814754"/>
                <a:gd name="connsiteX38" fmla="*/ 127000 w 1778571"/>
                <a:gd name="connsiteY38" fmla="*/ 90854 h 814754"/>
                <a:gd name="connsiteX39" fmla="*/ 165100 w 1778571"/>
                <a:gd name="connsiteY39" fmla="*/ 65454 h 814754"/>
                <a:gd name="connsiteX40" fmla="*/ 241300 w 1778571"/>
                <a:gd name="connsiteY40" fmla="*/ 40054 h 814754"/>
                <a:gd name="connsiteX41" fmla="*/ 279400 w 1778571"/>
                <a:gd name="connsiteY41" fmla="*/ 14654 h 814754"/>
                <a:gd name="connsiteX42" fmla="*/ 342900 w 1778571"/>
                <a:gd name="connsiteY42" fmla="*/ 14654 h 81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778571" h="814754">
                  <a:moveTo>
                    <a:pt x="342900" y="14654"/>
                  </a:moveTo>
                  <a:lnTo>
                    <a:pt x="342900" y="14654"/>
                  </a:lnTo>
                  <a:cubicBezTo>
                    <a:pt x="414867" y="18887"/>
                    <a:pt x="487266" y="18412"/>
                    <a:pt x="558800" y="27354"/>
                  </a:cubicBezTo>
                  <a:cubicBezTo>
                    <a:pt x="589381" y="31177"/>
                    <a:pt x="617801" y="45279"/>
                    <a:pt x="647700" y="52754"/>
                  </a:cubicBezTo>
                  <a:cubicBezTo>
                    <a:pt x="668641" y="57989"/>
                    <a:pt x="689962" y="61593"/>
                    <a:pt x="711200" y="65454"/>
                  </a:cubicBezTo>
                  <a:cubicBezTo>
                    <a:pt x="975014" y="113420"/>
                    <a:pt x="557801" y="35654"/>
                    <a:pt x="889000" y="90854"/>
                  </a:cubicBezTo>
                  <a:cubicBezTo>
                    <a:pt x="906217" y="93723"/>
                    <a:pt x="922499" y="101247"/>
                    <a:pt x="939800" y="103554"/>
                  </a:cubicBezTo>
                  <a:cubicBezTo>
                    <a:pt x="986149" y="109734"/>
                    <a:pt x="1032933" y="112021"/>
                    <a:pt x="1079500" y="116254"/>
                  </a:cubicBezTo>
                  <a:cubicBezTo>
                    <a:pt x="1096433" y="120487"/>
                    <a:pt x="1113083" y="126085"/>
                    <a:pt x="1130300" y="128954"/>
                  </a:cubicBezTo>
                  <a:cubicBezTo>
                    <a:pt x="1163966" y="134565"/>
                    <a:pt x="1198644" y="133979"/>
                    <a:pt x="1231900" y="141654"/>
                  </a:cubicBezTo>
                  <a:cubicBezTo>
                    <a:pt x="1254113" y="146780"/>
                    <a:pt x="1273773" y="159845"/>
                    <a:pt x="1295400" y="167054"/>
                  </a:cubicBezTo>
                  <a:cubicBezTo>
                    <a:pt x="1369284" y="191682"/>
                    <a:pt x="1334075" y="165898"/>
                    <a:pt x="1422400" y="205154"/>
                  </a:cubicBezTo>
                  <a:cubicBezTo>
                    <a:pt x="1436348" y="211353"/>
                    <a:pt x="1446848" y="223728"/>
                    <a:pt x="1460500" y="230554"/>
                  </a:cubicBezTo>
                  <a:cubicBezTo>
                    <a:pt x="1472474" y="236541"/>
                    <a:pt x="1486367" y="237817"/>
                    <a:pt x="1498600" y="243254"/>
                  </a:cubicBezTo>
                  <a:cubicBezTo>
                    <a:pt x="1616644" y="295718"/>
                    <a:pt x="1531127" y="270436"/>
                    <a:pt x="1625600" y="294054"/>
                  </a:cubicBezTo>
                  <a:cubicBezTo>
                    <a:pt x="1638300" y="306754"/>
                    <a:pt x="1648756" y="322191"/>
                    <a:pt x="1663700" y="332154"/>
                  </a:cubicBezTo>
                  <a:cubicBezTo>
                    <a:pt x="1773978" y="405672"/>
                    <a:pt x="1618357" y="261411"/>
                    <a:pt x="1739900" y="382954"/>
                  </a:cubicBezTo>
                  <a:lnTo>
                    <a:pt x="1765300" y="459154"/>
                  </a:lnTo>
                  <a:lnTo>
                    <a:pt x="1778000" y="497254"/>
                  </a:lnTo>
                  <a:cubicBezTo>
                    <a:pt x="1772950" y="567951"/>
                    <a:pt x="1796014" y="657040"/>
                    <a:pt x="1739900" y="713154"/>
                  </a:cubicBezTo>
                  <a:cubicBezTo>
                    <a:pt x="1678481" y="774573"/>
                    <a:pt x="1709123" y="734893"/>
                    <a:pt x="1651000" y="763954"/>
                  </a:cubicBezTo>
                  <a:cubicBezTo>
                    <a:pt x="1637348" y="770780"/>
                    <a:pt x="1627245" y="784138"/>
                    <a:pt x="1612900" y="789354"/>
                  </a:cubicBezTo>
                  <a:cubicBezTo>
                    <a:pt x="1580093" y="801284"/>
                    <a:pt x="1511300" y="814754"/>
                    <a:pt x="1511300" y="814754"/>
                  </a:cubicBezTo>
                  <a:lnTo>
                    <a:pt x="812800" y="802054"/>
                  </a:lnTo>
                  <a:cubicBezTo>
                    <a:pt x="795356" y="801463"/>
                    <a:pt x="778718" y="794370"/>
                    <a:pt x="762000" y="789354"/>
                  </a:cubicBezTo>
                  <a:cubicBezTo>
                    <a:pt x="736355" y="781661"/>
                    <a:pt x="711200" y="772421"/>
                    <a:pt x="685800" y="763954"/>
                  </a:cubicBezTo>
                  <a:cubicBezTo>
                    <a:pt x="673100" y="759721"/>
                    <a:pt x="658839" y="758680"/>
                    <a:pt x="647700" y="751254"/>
                  </a:cubicBezTo>
                  <a:cubicBezTo>
                    <a:pt x="595077" y="716172"/>
                    <a:pt x="624408" y="729556"/>
                    <a:pt x="558800" y="713154"/>
                  </a:cubicBezTo>
                  <a:cubicBezTo>
                    <a:pt x="440879" y="624713"/>
                    <a:pt x="573420" y="719386"/>
                    <a:pt x="457200" y="649654"/>
                  </a:cubicBezTo>
                  <a:cubicBezTo>
                    <a:pt x="431023" y="633948"/>
                    <a:pt x="406400" y="615787"/>
                    <a:pt x="381000" y="598854"/>
                  </a:cubicBezTo>
                  <a:lnTo>
                    <a:pt x="304800" y="548054"/>
                  </a:lnTo>
                  <a:lnTo>
                    <a:pt x="228600" y="497254"/>
                  </a:lnTo>
                  <a:cubicBezTo>
                    <a:pt x="215900" y="488787"/>
                    <a:pt x="201293" y="482647"/>
                    <a:pt x="190500" y="471854"/>
                  </a:cubicBezTo>
                  <a:cubicBezTo>
                    <a:pt x="103507" y="384861"/>
                    <a:pt x="144188" y="415579"/>
                    <a:pt x="76200" y="370254"/>
                  </a:cubicBezTo>
                  <a:cubicBezTo>
                    <a:pt x="59267" y="344854"/>
                    <a:pt x="35053" y="323014"/>
                    <a:pt x="25400" y="294054"/>
                  </a:cubicBezTo>
                  <a:lnTo>
                    <a:pt x="0" y="217854"/>
                  </a:lnTo>
                  <a:cubicBezTo>
                    <a:pt x="4233" y="200921"/>
                    <a:pt x="4040" y="182209"/>
                    <a:pt x="12700" y="167054"/>
                  </a:cubicBezTo>
                  <a:cubicBezTo>
                    <a:pt x="23935" y="147393"/>
                    <a:pt x="67859" y="114074"/>
                    <a:pt x="88900" y="103554"/>
                  </a:cubicBezTo>
                  <a:cubicBezTo>
                    <a:pt x="100874" y="97567"/>
                    <a:pt x="115026" y="96841"/>
                    <a:pt x="127000" y="90854"/>
                  </a:cubicBezTo>
                  <a:cubicBezTo>
                    <a:pt x="140652" y="84028"/>
                    <a:pt x="151152" y="71653"/>
                    <a:pt x="165100" y="65454"/>
                  </a:cubicBezTo>
                  <a:cubicBezTo>
                    <a:pt x="189566" y="54580"/>
                    <a:pt x="219023" y="54906"/>
                    <a:pt x="241300" y="40054"/>
                  </a:cubicBezTo>
                  <a:cubicBezTo>
                    <a:pt x="254000" y="31587"/>
                    <a:pt x="265748" y="21480"/>
                    <a:pt x="279400" y="14654"/>
                  </a:cubicBezTo>
                  <a:cubicBezTo>
                    <a:pt x="345346" y="-18319"/>
                    <a:pt x="332317" y="14654"/>
                    <a:pt x="342900" y="14654"/>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Freeform 88"/>
            <p:cNvSpPr/>
            <p:nvPr/>
          </p:nvSpPr>
          <p:spPr>
            <a:xfrm>
              <a:off x="2362200" y="3263900"/>
              <a:ext cx="3810000" cy="1778000"/>
            </a:xfrm>
            <a:custGeom>
              <a:avLst/>
              <a:gdLst>
                <a:gd name="connsiteX0" fmla="*/ 1816100 w 3810000"/>
                <a:gd name="connsiteY0" fmla="*/ 0 h 1778000"/>
                <a:gd name="connsiteX1" fmla="*/ 1816100 w 3810000"/>
                <a:gd name="connsiteY1" fmla="*/ 0 h 1778000"/>
                <a:gd name="connsiteX2" fmla="*/ 2501900 w 3810000"/>
                <a:gd name="connsiteY2" fmla="*/ 25400 h 1778000"/>
                <a:gd name="connsiteX3" fmla="*/ 2590800 w 3810000"/>
                <a:gd name="connsiteY3" fmla="*/ 38100 h 1778000"/>
                <a:gd name="connsiteX4" fmla="*/ 2692400 w 3810000"/>
                <a:gd name="connsiteY4" fmla="*/ 50800 h 1778000"/>
                <a:gd name="connsiteX5" fmla="*/ 2844800 w 3810000"/>
                <a:gd name="connsiteY5" fmla="*/ 76200 h 1778000"/>
                <a:gd name="connsiteX6" fmla="*/ 2946400 w 3810000"/>
                <a:gd name="connsiteY6" fmla="*/ 88900 h 1778000"/>
                <a:gd name="connsiteX7" fmla="*/ 3009900 w 3810000"/>
                <a:gd name="connsiteY7" fmla="*/ 101600 h 1778000"/>
                <a:gd name="connsiteX8" fmla="*/ 3149600 w 3810000"/>
                <a:gd name="connsiteY8" fmla="*/ 114300 h 1778000"/>
                <a:gd name="connsiteX9" fmla="*/ 3200400 w 3810000"/>
                <a:gd name="connsiteY9" fmla="*/ 127000 h 1778000"/>
                <a:gd name="connsiteX10" fmla="*/ 3238500 w 3810000"/>
                <a:gd name="connsiteY10" fmla="*/ 139700 h 1778000"/>
                <a:gd name="connsiteX11" fmla="*/ 3327400 w 3810000"/>
                <a:gd name="connsiteY11" fmla="*/ 152400 h 1778000"/>
                <a:gd name="connsiteX12" fmla="*/ 3467100 w 3810000"/>
                <a:gd name="connsiteY12" fmla="*/ 190500 h 1778000"/>
                <a:gd name="connsiteX13" fmla="*/ 3517900 w 3810000"/>
                <a:gd name="connsiteY13" fmla="*/ 203200 h 1778000"/>
                <a:gd name="connsiteX14" fmla="*/ 3556000 w 3810000"/>
                <a:gd name="connsiteY14" fmla="*/ 241300 h 1778000"/>
                <a:gd name="connsiteX15" fmla="*/ 3632200 w 3810000"/>
                <a:gd name="connsiteY15" fmla="*/ 292100 h 1778000"/>
                <a:gd name="connsiteX16" fmla="*/ 3695700 w 3810000"/>
                <a:gd name="connsiteY16" fmla="*/ 355600 h 1778000"/>
                <a:gd name="connsiteX17" fmla="*/ 3733800 w 3810000"/>
                <a:gd name="connsiteY17" fmla="*/ 431800 h 1778000"/>
                <a:gd name="connsiteX18" fmla="*/ 3759200 w 3810000"/>
                <a:gd name="connsiteY18" fmla="*/ 469900 h 1778000"/>
                <a:gd name="connsiteX19" fmla="*/ 3797300 w 3810000"/>
                <a:gd name="connsiteY19" fmla="*/ 584200 h 1778000"/>
                <a:gd name="connsiteX20" fmla="*/ 3810000 w 3810000"/>
                <a:gd name="connsiteY20" fmla="*/ 622300 h 1778000"/>
                <a:gd name="connsiteX21" fmla="*/ 3797300 w 3810000"/>
                <a:gd name="connsiteY21" fmla="*/ 1562100 h 1778000"/>
                <a:gd name="connsiteX22" fmla="*/ 3759200 w 3810000"/>
                <a:gd name="connsiteY22" fmla="*/ 1651000 h 1778000"/>
                <a:gd name="connsiteX23" fmla="*/ 3733800 w 3810000"/>
                <a:gd name="connsiteY23" fmla="*/ 1701800 h 1778000"/>
                <a:gd name="connsiteX24" fmla="*/ 3644900 w 3810000"/>
                <a:gd name="connsiteY24" fmla="*/ 1752600 h 1778000"/>
                <a:gd name="connsiteX25" fmla="*/ 3467100 w 3810000"/>
                <a:gd name="connsiteY25" fmla="*/ 1778000 h 1778000"/>
                <a:gd name="connsiteX26" fmla="*/ 1866900 w 3810000"/>
                <a:gd name="connsiteY26" fmla="*/ 1765300 h 1778000"/>
                <a:gd name="connsiteX27" fmla="*/ 1778000 w 3810000"/>
                <a:gd name="connsiteY27" fmla="*/ 1739900 h 1778000"/>
                <a:gd name="connsiteX28" fmla="*/ 1727200 w 3810000"/>
                <a:gd name="connsiteY28" fmla="*/ 1727200 h 1778000"/>
                <a:gd name="connsiteX29" fmla="*/ 1587500 w 3810000"/>
                <a:gd name="connsiteY29" fmla="*/ 1689100 h 1778000"/>
                <a:gd name="connsiteX30" fmla="*/ 1409700 w 3810000"/>
                <a:gd name="connsiteY30" fmla="*/ 1663700 h 1778000"/>
                <a:gd name="connsiteX31" fmla="*/ 1346200 w 3810000"/>
                <a:gd name="connsiteY31" fmla="*/ 1651000 h 1778000"/>
                <a:gd name="connsiteX32" fmla="*/ 1193800 w 3810000"/>
                <a:gd name="connsiteY32" fmla="*/ 1638300 h 1778000"/>
                <a:gd name="connsiteX33" fmla="*/ 939800 w 3810000"/>
                <a:gd name="connsiteY33" fmla="*/ 1600200 h 1778000"/>
                <a:gd name="connsiteX34" fmla="*/ 876300 w 3810000"/>
                <a:gd name="connsiteY34" fmla="*/ 1587500 h 1778000"/>
                <a:gd name="connsiteX35" fmla="*/ 838200 w 3810000"/>
                <a:gd name="connsiteY35" fmla="*/ 1574800 h 1778000"/>
                <a:gd name="connsiteX36" fmla="*/ 749300 w 3810000"/>
                <a:gd name="connsiteY36" fmla="*/ 1562100 h 1778000"/>
                <a:gd name="connsiteX37" fmla="*/ 698500 w 3810000"/>
                <a:gd name="connsiteY37" fmla="*/ 1536700 h 1778000"/>
                <a:gd name="connsiteX38" fmla="*/ 393700 w 3810000"/>
                <a:gd name="connsiteY38" fmla="*/ 1511300 h 1778000"/>
                <a:gd name="connsiteX39" fmla="*/ 266700 w 3810000"/>
                <a:gd name="connsiteY39" fmla="*/ 1485900 h 1778000"/>
                <a:gd name="connsiteX40" fmla="*/ 228600 w 3810000"/>
                <a:gd name="connsiteY40" fmla="*/ 1473200 h 1778000"/>
                <a:gd name="connsiteX41" fmla="*/ 190500 w 3810000"/>
                <a:gd name="connsiteY41" fmla="*/ 1447800 h 1778000"/>
                <a:gd name="connsiteX42" fmla="*/ 139700 w 3810000"/>
                <a:gd name="connsiteY42" fmla="*/ 1422400 h 1778000"/>
                <a:gd name="connsiteX43" fmla="*/ 63500 w 3810000"/>
                <a:gd name="connsiteY43" fmla="*/ 1397000 h 1778000"/>
                <a:gd name="connsiteX44" fmla="*/ 0 w 3810000"/>
                <a:gd name="connsiteY44" fmla="*/ 1257300 h 1778000"/>
                <a:gd name="connsiteX45" fmla="*/ 12700 w 3810000"/>
                <a:gd name="connsiteY45" fmla="*/ 1079500 h 1778000"/>
                <a:gd name="connsiteX46" fmla="*/ 38100 w 3810000"/>
                <a:gd name="connsiteY46" fmla="*/ 1041400 h 1778000"/>
                <a:gd name="connsiteX47" fmla="*/ 127000 w 3810000"/>
                <a:gd name="connsiteY47" fmla="*/ 977900 h 1778000"/>
                <a:gd name="connsiteX48" fmla="*/ 165100 w 3810000"/>
                <a:gd name="connsiteY48" fmla="*/ 939800 h 1778000"/>
                <a:gd name="connsiteX49" fmla="*/ 215900 w 3810000"/>
                <a:gd name="connsiteY49" fmla="*/ 927100 h 1778000"/>
                <a:gd name="connsiteX50" fmla="*/ 254000 w 3810000"/>
                <a:gd name="connsiteY50" fmla="*/ 914400 h 1778000"/>
                <a:gd name="connsiteX51" fmla="*/ 330200 w 3810000"/>
                <a:gd name="connsiteY51" fmla="*/ 901700 h 1778000"/>
                <a:gd name="connsiteX52" fmla="*/ 368300 w 3810000"/>
                <a:gd name="connsiteY52" fmla="*/ 889000 h 1778000"/>
                <a:gd name="connsiteX53" fmla="*/ 419100 w 3810000"/>
                <a:gd name="connsiteY53" fmla="*/ 876300 h 1778000"/>
                <a:gd name="connsiteX54" fmla="*/ 457200 w 3810000"/>
                <a:gd name="connsiteY54" fmla="*/ 863600 h 1778000"/>
                <a:gd name="connsiteX55" fmla="*/ 558800 w 3810000"/>
                <a:gd name="connsiteY55" fmla="*/ 850900 h 1778000"/>
                <a:gd name="connsiteX56" fmla="*/ 647700 w 3810000"/>
                <a:gd name="connsiteY56" fmla="*/ 838200 h 1778000"/>
                <a:gd name="connsiteX57" fmla="*/ 723900 w 3810000"/>
                <a:gd name="connsiteY57" fmla="*/ 812800 h 1778000"/>
                <a:gd name="connsiteX58" fmla="*/ 876300 w 3810000"/>
                <a:gd name="connsiteY58" fmla="*/ 774700 h 1778000"/>
                <a:gd name="connsiteX59" fmla="*/ 990600 w 3810000"/>
                <a:gd name="connsiteY59" fmla="*/ 711200 h 1778000"/>
                <a:gd name="connsiteX60" fmla="*/ 1016000 w 3810000"/>
                <a:gd name="connsiteY60" fmla="*/ 673100 h 1778000"/>
                <a:gd name="connsiteX61" fmla="*/ 1054100 w 3810000"/>
                <a:gd name="connsiteY61" fmla="*/ 635000 h 1778000"/>
                <a:gd name="connsiteX62" fmla="*/ 1092200 w 3810000"/>
                <a:gd name="connsiteY62" fmla="*/ 508000 h 1778000"/>
                <a:gd name="connsiteX63" fmla="*/ 1104900 w 3810000"/>
                <a:gd name="connsiteY63" fmla="*/ 215900 h 1778000"/>
                <a:gd name="connsiteX64" fmla="*/ 1117600 w 3810000"/>
                <a:gd name="connsiteY64" fmla="*/ 177800 h 1778000"/>
                <a:gd name="connsiteX65" fmla="*/ 1282700 w 3810000"/>
                <a:gd name="connsiteY65" fmla="*/ 114300 h 1778000"/>
                <a:gd name="connsiteX66" fmla="*/ 1333500 w 3810000"/>
                <a:gd name="connsiteY66" fmla="*/ 101600 h 1778000"/>
                <a:gd name="connsiteX67" fmla="*/ 1409700 w 3810000"/>
                <a:gd name="connsiteY67" fmla="*/ 88900 h 1778000"/>
                <a:gd name="connsiteX68" fmla="*/ 1447800 w 3810000"/>
                <a:gd name="connsiteY68" fmla="*/ 76200 h 1778000"/>
                <a:gd name="connsiteX69" fmla="*/ 1600200 w 3810000"/>
                <a:gd name="connsiteY69" fmla="*/ 63500 h 1778000"/>
                <a:gd name="connsiteX70" fmla="*/ 1739900 w 3810000"/>
                <a:gd name="connsiteY70" fmla="*/ 38100 h 1778000"/>
                <a:gd name="connsiteX71" fmla="*/ 1778000 w 3810000"/>
                <a:gd name="connsiteY71" fmla="*/ 25400 h 1778000"/>
                <a:gd name="connsiteX72" fmla="*/ 1816100 w 3810000"/>
                <a:gd name="connsiteY72"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810000" h="1778000">
                  <a:moveTo>
                    <a:pt x="1816100" y="0"/>
                  </a:moveTo>
                  <a:lnTo>
                    <a:pt x="1816100" y="0"/>
                  </a:lnTo>
                  <a:cubicBezTo>
                    <a:pt x="2067288" y="6127"/>
                    <a:pt x="2266918" y="1902"/>
                    <a:pt x="2501900" y="25400"/>
                  </a:cubicBezTo>
                  <a:cubicBezTo>
                    <a:pt x="2531686" y="28379"/>
                    <a:pt x="2561128" y="34144"/>
                    <a:pt x="2590800" y="38100"/>
                  </a:cubicBezTo>
                  <a:cubicBezTo>
                    <a:pt x="2624631" y="42611"/>
                    <a:pt x="2658647" y="45737"/>
                    <a:pt x="2692400" y="50800"/>
                  </a:cubicBezTo>
                  <a:cubicBezTo>
                    <a:pt x="2743331" y="58440"/>
                    <a:pt x="2793697" y="69812"/>
                    <a:pt x="2844800" y="76200"/>
                  </a:cubicBezTo>
                  <a:cubicBezTo>
                    <a:pt x="2878667" y="80433"/>
                    <a:pt x="2912667" y="83710"/>
                    <a:pt x="2946400" y="88900"/>
                  </a:cubicBezTo>
                  <a:cubicBezTo>
                    <a:pt x="2967735" y="92182"/>
                    <a:pt x="2988481" y="98923"/>
                    <a:pt x="3009900" y="101600"/>
                  </a:cubicBezTo>
                  <a:cubicBezTo>
                    <a:pt x="3056298" y="107400"/>
                    <a:pt x="3103033" y="110067"/>
                    <a:pt x="3149600" y="114300"/>
                  </a:cubicBezTo>
                  <a:cubicBezTo>
                    <a:pt x="3166533" y="118533"/>
                    <a:pt x="3183617" y="122205"/>
                    <a:pt x="3200400" y="127000"/>
                  </a:cubicBezTo>
                  <a:cubicBezTo>
                    <a:pt x="3213272" y="130678"/>
                    <a:pt x="3225373" y="137075"/>
                    <a:pt x="3238500" y="139700"/>
                  </a:cubicBezTo>
                  <a:cubicBezTo>
                    <a:pt x="3267853" y="145571"/>
                    <a:pt x="3298047" y="146529"/>
                    <a:pt x="3327400" y="152400"/>
                  </a:cubicBezTo>
                  <a:cubicBezTo>
                    <a:pt x="3478318" y="182584"/>
                    <a:pt x="3381950" y="166171"/>
                    <a:pt x="3467100" y="190500"/>
                  </a:cubicBezTo>
                  <a:cubicBezTo>
                    <a:pt x="3483883" y="195295"/>
                    <a:pt x="3500967" y="198967"/>
                    <a:pt x="3517900" y="203200"/>
                  </a:cubicBezTo>
                  <a:cubicBezTo>
                    <a:pt x="3530600" y="215900"/>
                    <a:pt x="3541823" y="230273"/>
                    <a:pt x="3556000" y="241300"/>
                  </a:cubicBezTo>
                  <a:cubicBezTo>
                    <a:pt x="3580097" y="260042"/>
                    <a:pt x="3632200" y="292100"/>
                    <a:pt x="3632200" y="292100"/>
                  </a:cubicBezTo>
                  <a:cubicBezTo>
                    <a:pt x="3699933" y="393700"/>
                    <a:pt x="3611033" y="270933"/>
                    <a:pt x="3695700" y="355600"/>
                  </a:cubicBezTo>
                  <a:cubicBezTo>
                    <a:pt x="3732096" y="391996"/>
                    <a:pt x="3713142" y="390483"/>
                    <a:pt x="3733800" y="431800"/>
                  </a:cubicBezTo>
                  <a:cubicBezTo>
                    <a:pt x="3740626" y="445452"/>
                    <a:pt x="3753001" y="455952"/>
                    <a:pt x="3759200" y="469900"/>
                  </a:cubicBezTo>
                  <a:lnTo>
                    <a:pt x="3797300" y="584200"/>
                  </a:lnTo>
                  <a:lnTo>
                    <a:pt x="3810000" y="622300"/>
                  </a:lnTo>
                  <a:cubicBezTo>
                    <a:pt x="3805767" y="935567"/>
                    <a:pt x="3805331" y="1248908"/>
                    <a:pt x="3797300" y="1562100"/>
                  </a:cubicBezTo>
                  <a:cubicBezTo>
                    <a:pt x="3796040" y="1611239"/>
                    <a:pt x="3781041" y="1612779"/>
                    <a:pt x="3759200" y="1651000"/>
                  </a:cubicBezTo>
                  <a:cubicBezTo>
                    <a:pt x="3749807" y="1667438"/>
                    <a:pt x="3745920" y="1687256"/>
                    <a:pt x="3733800" y="1701800"/>
                  </a:cubicBezTo>
                  <a:cubicBezTo>
                    <a:pt x="3721990" y="1715972"/>
                    <a:pt x="3657205" y="1747327"/>
                    <a:pt x="3644900" y="1752600"/>
                  </a:cubicBezTo>
                  <a:cubicBezTo>
                    <a:pt x="3585699" y="1777972"/>
                    <a:pt x="3538896" y="1771473"/>
                    <a:pt x="3467100" y="1778000"/>
                  </a:cubicBezTo>
                  <a:lnTo>
                    <a:pt x="1866900" y="1765300"/>
                  </a:lnTo>
                  <a:cubicBezTo>
                    <a:pt x="1845919" y="1764977"/>
                    <a:pt x="1799828" y="1746137"/>
                    <a:pt x="1778000" y="1739900"/>
                  </a:cubicBezTo>
                  <a:cubicBezTo>
                    <a:pt x="1761217" y="1735105"/>
                    <a:pt x="1744039" y="1731793"/>
                    <a:pt x="1727200" y="1727200"/>
                  </a:cubicBezTo>
                  <a:cubicBezTo>
                    <a:pt x="1720532" y="1725381"/>
                    <a:pt x="1612122" y="1693204"/>
                    <a:pt x="1587500" y="1689100"/>
                  </a:cubicBezTo>
                  <a:cubicBezTo>
                    <a:pt x="1528446" y="1679258"/>
                    <a:pt x="1468406" y="1675441"/>
                    <a:pt x="1409700" y="1663700"/>
                  </a:cubicBezTo>
                  <a:cubicBezTo>
                    <a:pt x="1388533" y="1659467"/>
                    <a:pt x="1367638" y="1653522"/>
                    <a:pt x="1346200" y="1651000"/>
                  </a:cubicBezTo>
                  <a:cubicBezTo>
                    <a:pt x="1295573" y="1645044"/>
                    <a:pt x="1244600" y="1642533"/>
                    <a:pt x="1193800" y="1638300"/>
                  </a:cubicBezTo>
                  <a:cubicBezTo>
                    <a:pt x="1042746" y="1600536"/>
                    <a:pt x="1126988" y="1615799"/>
                    <a:pt x="939800" y="1600200"/>
                  </a:cubicBezTo>
                  <a:cubicBezTo>
                    <a:pt x="918633" y="1595967"/>
                    <a:pt x="897241" y="1592735"/>
                    <a:pt x="876300" y="1587500"/>
                  </a:cubicBezTo>
                  <a:cubicBezTo>
                    <a:pt x="863313" y="1584253"/>
                    <a:pt x="851327" y="1577425"/>
                    <a:pt x="838200" y="1574800"/>
                  </a:cubicBezTo>
                  <a:cubicBezTo>
                    <a:pt x="808847" y="1568929"/>
                    <a:pt x="778933" y="1566333"/>
                    <a:pt x="749300" y="1562100"/>
                  </a:cubicBezTo>
                  <a:cubicBezTo>
                    <a:pt x="732367" y="1553633"/>
                    <a:pt x="717064" y="1540413"/>
                    <a:pt x="698500" y="1536700"/>
                  </a:cubicBezTo>
                  <a:cubicBezTo>
                    <a:pt x="676378" y="1532276"/>
                    <a:pt x="401738" y="1511918"/>
                    <a:pt x="393700" y="1511300"/>
                  </a:cubicBezTo>
                  <a:cubicBezTo>
                    <a:pt x="351367" y="1502833"/>
                    <a:pt x="307656" y="1499552"/>
                    <a:pt x="266700" y="1485900"/>
                  </a:cubicBezTo>
                  <a:cubicBezTo>
                    <a:pt x="254000" y="1481667"/>
                    <a:pt x="240574" y="1479187"/>
                    <a:pt x="228600" y="1473200"/>
                  </a:cubicBezTo>
                  <a:cubicBezTo>
                    <a:pt x="214948" y="1466374"/>
                    <a:pt x="203752" y="1455373"/>
                    <a:pt x="190500" y="1447800"/>
                  </a:cubicBezTo>
                  <a:cubicBezTo>
                    <a:pt x="174062" y="1438407"/>
                    <a:pt x="157278" y="1429431"/>
                    <a:pt x="139700" y="1422400"/>
                  </a:cubicBezTo>
                  <a:cubicBezTo>
                    <a:pt x="114841" y="1412456"/>
                    <a:pt x="63500" y="1397000"/>
                    <a:pt x="63500" y="1397000"/>
                  </a:cubicBezTo>
                  <a:cubicBezTo>
                    <a:pt x="726" y="1302839"/>
                    <a:pt x="18687" y="1350734"/>
                    <a:pt x="0" y="1257300"/>
                  </a:cubicBezTo>
                  <a:cubicBezTo>
                    <a:pt x="4233" y="1198033"/>
                    <a:pt x="2374" y="1138014"/>
                    <a:pt x="12700" y="1079500"/>
                  </a:cubicBezTo>
                  <a:cubicBezTo>
                    <a:pt x="15353" y="1064469"/>
                    <a:pt x="28329" y="1053126"/>
                    <a:pt x="38100" y="1041400"/>
                  </a:cubicBezTo>
                  <a:cubicBezTo>
                    <a:pt x="96372" y="971474"/>
                    <a:pt x="52984" y="1030769"/>
                    <a:pt x="127000" y="977900"/>
                  </a:cubicBezTo>
                  <a:cubicBezTo>
                    <a:pt x="141615" y="967461"/>
                    <a:pt x="149506" y="948711"/>
                    <a:pt x="165100" y="939800"/>
                  </a:cubicBezTo>
                  <a:cubicBezTo>
                    <a:pt x="180255" y="931140"/>
                    <a:pt x="199117" y="931895"/>
                    <a:pt x="215900" y="927100"/>
                  </a:cubicBezTo>
                  <a:cubicBezTo>
                    <a:pt x="228772" y="923422"/>
                    <a:pt x="240932" y="917304"/>
                    <a:pt x="254000" y="914400"/>
                  </a:cubicBezTo>
                  <a:cubicBezTo>
                    <a:pt x="279137" y="908814"/>
                    <a:pt x="305063" y="907286"/>
                    <a:pt x="330200" y="901700"/>
                  </a:cubicBezTo>
                  <a:cubicBezTo>
                    <a:pt x="343268" y="898796"/>
                    <a:pt x="355428" y="892678"/>
                    <a:pt x="368300" y="889000"/>
                  </a:cubicBezTo>
                  <a:cubicBezTo>
                    <a:pt x="385083" y="884205"/>
                    <a:pt x="402317" y="881095"/>
                    <a:pt x="419100" y="876300"/>
                  </a:cubicBezTo>
                  <a:cubicBezTo>
                    <a:pt x="431972" y="872622"/>
                    <a:pt x="444029" y="865995"/>
                    <a:pt x="457200" y="863600"/>
                  </a:cubicBezTo>
                  <a:cubicBezTo>
                    <a:pt x="490780" y="857495"/>
                    <a:pt x="524969" y="855411"/>
                    <a:pt x="558800" y="850900"/>
                  </a:cubicBezTo>
                  <a:lnTo>
                    <a:pt x="647700" y="838200"/>
                  </a:lnTo>
                  <a:cubicBezTo>
                    <a:pt x="673100" y="829733"/>
                    <a:pt x="697490" y="817202"/>
                    <a:pt x="723900" y="812800"/>
                  </a:cubicBezTo>
                  <a:cubicBezTo>
                    <a:pt x="761988" y="806452"/>
                    <a:pt x="842757" y="797062"/>
                    <a:pt x="876300" y="774700"/>
                  </a:cubicBezTo>
                  <a:cubicBezTo>
                    <a:pt x="963639" y="716474"/>
                    <a:pt x="923540" y="733553"/>
                    <a:pt x="990600" y="711200"/>
                  </a:cubicBezTo>
                  <a:cubicBezTo>
                    <a:pt x="999067" y="698500"/>
                    <a:pt x="1006229" y="684826"/>
                    <a:pt x="1016000" y="673100"/>
                  </a:cubicBezTo>
                  <a:cubicBezTo>
                    <a:pt x="1027498" y="659302"/>
                    <a:pt x="1045378" y="650700"/>
                    <a:pt x="1054100" y="635000"/>
                  </a:cubicBezTo>
                  <a:cubicBezTo>
                    <a:pt x="1068154" y="609702"/>
                    <a:pt x="1084001" y="540795"/>
                    <a:pt x="1092200" y="508000"/>
                  </a:cubicBezTo>
                  <a:cubicBezTo>
                    <a:pt x="1096433" y="410633"/>
                    <a:pt x="1097425" y="313072"/>
                    <a:pt x="1104900" y="215900"/>
                  </a:cubicBezTo>
                  <a:cubicBezTo>
                    <a:pt x="1105927" y="202552"/>
                    <a:pt x="1108134" y="187266"/>
                    <a:pt x="1117600" y="177800"/>
                  </a:cubicBezTo>
                  <a:cubicBezTo>
                    <a:pt x="1183300" y="112100"/>
                    <a:pt x="1198299" y="129646"/>
                    <a:pt x="1282700" y="114300"/>
                  </a:cubicBezTo>
                  <a:cubicBezTo>
                    <a:pt x="1299873" y="111178"/>
                    <a:pt x="1316384" y="105023"/>
                    <a:pt x="1333500" y="101600"/>
                  </a:cubicBezTo>
                  <a:cubicBezTo>
                    <a:pt x="1358750" y="96550"/>
                    <a:pt x="1384563" y="94486"/>
                    <a:pt x="1409700" y="88900"/>
                  </a:cubicBezTo>
                  <a:cubicBezTo>
                    <a:pt x="1422768" y="85996"/>
                    <a:pt x="1434530" y="77969"/>
                    <a:pt x="1447800" y="76200"/>
                  </a:cubicBezTo>
                  <a:cubicBezTo>
                    <a:pt x="1498329" y="69463"/>
                    <a:pt x="1549504" y="68836"/>
                    <a:pt x="1600200" y="63500"/>
                  </a:cubicBezTo>
                  <a:cubicBezTo>
                    <a:pt x="1657159" y="57504"/>
                    <a:pt x="1688760" y="52711"/>
                    <a:pt x="1739900" y="38100"/>
                  </a:cubicBezTo>
                  <a:cubicBezTo>
                    <a:pt x="1752772" y="34422"/>
                    <a:pt x="1764748" y="27293"/>
                    <a:pt x="1778000" y="25400"/>
                  </a:cubicBezTo>
                  <a:cubicBezTo>
                    <a:pt x="1794763" y="23005"/>
                    <a:pt x="1809750" y="4233"/>
                    <a:pt x="1816100"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47" name="Group 146"/>
          <p:cNvGrpSpPr/>
          <p:nvPr/>
        </p:nvGrpSpPr>
        <p:grpSpPr>
          <a:xfrm>
            <a:off x="2151414" y="1618030"/>
            <a:ext cx="4433635" cy="4102526"/>
            <a:chOff x="2302186" y="1769872"/>
            <a:chExt cx="4433635" cy="4102526"/>
          </a:xfrm>
        </p:grpSpPr>
        <p:grpSp>
          <p:nvGrpSpPr>
            <p:cNvPr id="91" name="Group 90"/>
            <p:cNvGrpSpPr/>
            <p:nvPr/>
          </p:nvGrpSpPr>
          <p:grpSpPr>
            <a:xfrm>
              <a:off x="2343579" y="1769872"/>
              <a:ext cx="4392242" cy="2282523"/>
              <a:chOff x="939196" y="226460"/>
              <a:chExt cx="3594703" cy="1868065"/>
            </a:xfrm>
          </p:grpSpPr>
          <p:grpSp>
            <p:nvGrpSpPr>
              <p:cNvPr id="92" name="Group 91"/>
              <p:cNvGrpSpPr/>
              <p:nvPr/>
            </p:nvGrpSpPr>
            <p:grpSpPr>
              <a:xfrm>
                <a:off x="1303948" y="895348"/>
                <a:ext cx="576693" cy="265724"/>
                <a:chOff x="1303951" y="895350"/>
                <a:chExt cx="1178297" cy="542925"/>
              </a:xfrm>
            </p:grpSpPr>
            <p:sp>
              <p:nvSpPr>
                <p:cNvPr id="103" name="Regular Pentagon 102"/>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4" name="Flowchart: Connector 103"/>
                <p:cNvSpPr/>
                <p:nvPr/>
              </p:nvSpPr>
              <p:spPr>
                <a:xfrm>
                  <a:off x="1837351" y="1098550"/>
                  <a:ext cx="161290" cy="161925"/>
                </a:xfrm>
                <a:prstGeom prst="flowChartConnector">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93" name="Flowchart: Process 92"/>
              <p:cNvSpPr/>
              <p:nvPr/>
            </p:nvSpPr>
            <p:spPr>
              <a:xfrm>
                <a:off x="939196"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94" name="Group 93"/>
              <p:cNvGrpSpPr/>
              <p:nvPr/>
            </p:nvGrpSpPr>
            <p:grpSpPr>
              <a:xfrm>
                <a:off x="2046896" y="994801"/>
                <a:ext cx="576693" cy="265724"/>
                <a:chOff x="2046901" y="994803"/>
                <a:chExt cx="1178297" cy="542925"/>
              </a:xfrm>
            </p:grpSpPr>
            <p:sp>
              <p:nvSpPr>
                <p:cNvPr id="101" name="Regular Pentagon 100"/>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2" name="Flowchart: Connector 101"/>
                <p:cNvSpPr/>
                <p:nvPr/>
              </p:nvSpPr>
              <p:spPr>
                <a:xfrm>
                  <a:off x="2580301" y="1198003"/>
                  <a:ext cx="161290" cy="161925"/>
                </a:xfrm>
                <a:prstGeom prst="flowChartConnector">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95" name="Group 94"/>
              <p:cNvGrpSpPr/>
              <p:nvPr/>
            </p:nvGrpSpPr>
            <p:grpSpPr>
              <a:xfrm>
                <a:off x="3532801" y="1161075"/>
                <a:ext cx="576696" cy="265725"/>
                <a:chOff x="3532801" y="1161075"/>
                <a:chExt cx="1178297" cy="542925"/>
              </a:xfrm>
            </p:grpSpPr>
            <p:sp>
              <p:nvSpPr>
                <p:cNvPr id="99" name="Regular Pentagon 98"/>
                <p:cNvSpPr/>
                <p:nvPr/>
              </p:nvSpPr>
              <p:spPr>
                <a:xfrm>
                  <a:off x="3532801" y="116107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00" name="Flowchart: Connector 99"/>
                <p:cNvSpPr/>
                <p:nvPr/>
              </p:nvSpPr>
              <p:spPr>
                <a:xfrm>
                  <a:off x="4066201" y="136427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96" name="Group 95"/>
              <p:cNvGrpSpPr/>
              <p:nvPr/>
            </p:nvGrpSpPr>
            <p:grpSpPr>
              <a:xfrm>
                <a:off x="2956105" y="907782"/>
                <a:ext cx="576696" cy="265725"/>
                <a:chOff x="2956105" y="907782"/>
                <a:chExt cx="1178297" cy="542925"/>
              </a:xfrm>
            </p:grpSpPr>
            <p:sp>
              <p:nvSpPr>
                <p:cNvPr id="97" name="Regular Pentagon 96"/>
                <p:cNvSpPr/>
                <p:nvPr/>
              </p:nvSpPr>
              <p:spPr>
                <a:xfrm>
                  <a:off x="2956105" y="90778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98" name="Flowchart: Connector 97"/>
                <p:cNvSpPr/>
                <p:nvPr/>
              </p:nvSpPr>
              <p:spPr>
                <a:xfrm>
                  <a:off x="3489505" y="111098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105" name="Group 104"/>
            <p:cNvGrpSpPr/>
            <p:nvPr/>
          </p:nvGrpSpPr>
          <p:grpSpPr>
            <a:xfrm>
              <a:off x="2302186" y="2677656"/>
              <a:ext cx="4392242" cy="2282523"/>
              <a:chOff x="905319" y="969410"/>
              <a:chExt cx="3594703" cy="1868065"/>
            </a:xfrm>
          </p:grpSpPr>
          <p:grpSp>
            <p:nvGrpSpPr>
              <p:cNvPr id="106" name="Group 105"/>
              <p:cNvGrpSpPr/>
              <p:nvPr/>
            </p:nvGrpSpPr>
            <p:grpSpPr>
              <a:xfrm>
                <a:off x="1270073" y="1638300"/>
                <a:ext cx="576696" cy="265725"/>
                <a:chOff x="1270073" y="1638300"/>
                <a:chExt cx="1178297" cy="542925"/>
              </a:xfrm>
            </p:grpSpPr>
            <p:sp>
              <p:nvSpPr>
                <p:cNvPr id="117" name="Regular Pentagon 116"/>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18" name="Flowchart: Connector 117"/>
                <p:cNvSpPr/>
                <p:nvPr/>
              </p:nvSpPr>
              <p:spPr>
                <a:xfrm>
                  <a:off x="1803473" y="1841500"/>
                  <a:ext cx="161290" cy="161925"/>
                </a:xfrm>
                <a:prstGeom prst="flowChartConnector">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107" name="Flowchart: Process 106"/>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08" name="Group 107"/>
              <p:cNvGrpSpPr/>
              <p:nvPr/>
            </p:nvGrpSpPr>
            <p:grpSpPr>
              <a:xfrm>
                <a:off x="2013023" y="1737753"/>
                <a:ext cx="576696" cy="265725"/>
                <a:chOff x="2013023" y="1737753"/>
                <a:chExt cx="1178297" cy="542925"/>
              </a:xfrm>
            </p:grpSpPr>
            <p:sp>
              <p:nvSpPr>
                <p:cNvPr id="115" name="Regular Pentagon 114"/>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16" name="Flowchart: Connector 115"/>
                <p:cNvSpPr/>
                <p:nvPr/>
              </p:nvSpPr>
              <p:spPr>
                <a:xfrm>
                  <a:off x="2546423" y="1940953"/>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09" name="Group 108"/>
              <p:cNvGrpSpPr/>
              <p:nvPr/>
            </p:nvGrpSpPr>
            <p:grpSpPr>
              <a:xfrm>
                <a:off x="3498923" y="1904025"/>
                <a:ext cx="576696" cy="265725"/>
                <a:chOff x="3498923" y="1904025"/>
                <a:chExt cx="1178297" cy="542925"/>
              </a:xfrm>
            </p:grpSpPr>
            <p:sp>
              <p:nvSpPr>
                <p:cNvPr id="113" name="Regular Pentagon 112"/>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14" name="Flowchart: Connector 113"/>
                <p:cNvSpPr/>
                <p:nvPr/>
              </p:nvSpPr>
              <p:spPr>
                <a:xfrm>
                  <a:off x="4032323" y="2107225"/>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10" name="Group 109"/>
              <p:cNvGrpSpPr/>
              <p:nvPr/>
            </p:nvGrpSpPr>
            <p:grpSpPr>
              <a:xfrm>
                <a:off x="2922227" y="1650732"/>
                <a:ext cx="576696" cy="265725"/>
                <a:chOff x="2922227" y="1650732"/>
                <a:chExt cx="1178297" cy="542925"/>
              </a:xfrm>
            </p:grpSpPr>
            <p:sp>
              <p:nvSpPr>
                <p:cNvPr id="111" name="Regular Pentagon 110"/>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12" name="Flowchart: Connector 111"/>
                <p:cNvSpPr/>
                <p:nvPr/>
              </p:nvSpPr>
              <p:spPr>
                <a:xfrm>
                  <a:off x="3455627" y="1853932"/>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119" name="Group 118"/>
            <p:cNvGrpSpPr/>
            <p:nvPr/>
          </p:nvGrpSpPr>
          <p:grpSpPr>
            <a:xfrm>
              <a:off x="2302186" y="3589875"/>
              <a:ext cx="4392242" cy="2282523"/>
              <a:chOff x="905319" y="1715989"/>
              <a:chExt cx="3594703" cy="1868065"/>
            </a:xfrm>
          </p:grpSpPr>
          <p:grpSp>
            <p:nvGrpSpPr>
              <p:cNvPr id="120" name="Group 119"/>
              <p:cNvGrpSpPr/>
              <p:nvPr/>
            </p:nvGrpSpPr>
            <p:grpSpPr>
              <a:xfrm>
                <a:off x="1270073" y="2384879"/>
                <a:ext cx="576696" cy="265725"/>
                <a:chOff x="1270073" y="2384879"/>
                <a:chExt cx="1178297" cy="542925"/>
              </a:xfrm>
            </p:grpSpPr>
            <p:sp>
              <p:nvSpPr>
                <p:cNvPr id="131" name="Regular Pentagon 130"/>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32" name="Flowchart: Connector 131"/>
                <p:cNvSpPr/>
                <p:nvPr/>
              </p:nvSpPr>
              <p:spPr>
                <a:xfrm>
                  <a:off x="1803473" y="2588079"/>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121" name="Flowchart: Process 120"/>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22" name="Group 121"/>
              <p:cNvGrpSpPr/>
              <p:nvPr/>
            </p:nvGrpSpPr>
            <p:grpSpPr>
              <a:xfrm>
                <a:off x="2013023" y="2484332"/>
                <a:ext cx="576696" cy="265725"/>
                <a:chOff x="2013023" y="2484332"/>
                <a:chExt cx="1178297" cy="542925"/>
              </a:xfrm>
            </p:grpSpPr>
            <p:sp>
              <p:nvSpPr>
                <p:cNvPr id="129" name="Regular Pentagon 128"/>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30" name="Flowchart: Connector 129"/>
                <p:cNvSpPr/>
                <p:nvPr/>
              </p:nvSpPr>
              <p:spPr>
                <a:xfrm>
                  <a:off x="2546423" y="2687532"/>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23" name="Group 122"/>
              <p:cNvGrpSpPr/>
              <p:nvPr/>
            </p:nvGrpSpPr>
            <p:grpSpPr>
              <a:xfrm>
                <a:off x="3498923" y="2650604"/>
                <a:ext cx="576696" cy="265725"/>
                <a:chOff x="3498923" y="2650604"/>
                <a:chExt cx="1178297" cy="542925"/>
              </a:xfrm>
            </p:grpSpPr>
            <p:sp>
              <p:nvSpPr>
                <p:cNvPr id="127" name="Regular Pentagon 126"/>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28" name="Flowchart: Connector 127"/>
                <p:cNvSpPr/>
                <p:nvPr/>
              </p:nvSpPr>
              <p:spPr>
                <a:xfrm>
                  <a:off x="4032323" y="2853804"/>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24" name="Group 123"/>
              <p:cNvGrpSpPr/>
              <p:nvPr/>
            </p:nvGrpSpPr>
            <p:grpSpPr>
              <a:xfrm>
                <a:off x="2922227" y="2397311"/>
                <a:ext cx="576696" cy="265725"/>
                <a:chOff x="2922227" y="2397311"/>
                <a:chExt cx="1178297" cy="542925"/>
              </a:xfrm>
            </p:grpSpPr>
            <p:sp>
              <p:nvSpPr>
                <p:cNvPr id="125" name="Regular Pentagon 124"/>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26" name="Flowchart: Connector 125"/>
                <p:cNvSpPr/>
                <p:nvPr/>
              </p:nvSpPr>
              <p:spPr>
                <a:xfrm>
                  <a:off x="3455627" y="2600511"/>
                  <a:ext cx="161290" cy="161925"/>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133" name="Straight Connector 132"/>
            <p:cNvCxnSpPr>
              <a:stCxn id="104" idx="2"/>
              <a:endCxn id="102" idx="6"/>
            </p:cNvCxnSpPr>
            <p:nvPr/>
          </p:nvCxnSpPr>
          <p:spPr>
            <a:xfrm>
              <a:off x="3108244" y="2757100"/>
              <a:ext cx="1004239" cy="1215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18" idx="4"/>
              <a:endCxn id="104" idx="0"/>
            </p:cNvCxnSpPr>
            <p:nvPr/>
          </p:nvCxnSpPr>
          <p:spPr>
            <a:xfrm flipV="1">
              <a:off x="3115078" y="2708683"/>
              <a:ext cx="41394" cy="100461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16" idx="6"/>
              <a:endCxn id="112" idx="6"/>
            </p:cNvCxnSpPr>
            <p:nvPr/>
          </p:nvCxnSpPr>
          <p:spPr>
            <a:xfrm flipV="1">
              <a:off x="4071088" y="3680075"/>
              <a:ext cx="1110925" cy="10632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14" idx="6"/>
            </p:cNvCxnSpPr>
            <p:nvPr/>
          </p:nvCxnSpPr>
          <p:spPr>
            <a:xfrm>
              <a:off x="5085559" y="3664636"/>
              <a:ext cx="801099" cy="324929"/>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98" idx="1"/>
              <a:endCxn id="100" idx="6"/>
            </p:cNvCxnSpPr>
            <p:nvPr/>
          </p:nvCxnSpPr>
          <p:spPr>
            <a:xfrm>
              <a:off x="5141078" y="2738054"/>
              <a:ext cx="786974" cy="34372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16" idx="5"/>
              <a:endCxn id="130" idx="4"/>
            </p:cNvCxnSpPr>
            <p:nvPr/>
          </p:nvCxnSpPr>
          <p:spPr>
            <a:xfrm flipH="1">
              <a:off x="4022861" y="3820638"/>
              <a:ext cx="34102" cy="92640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26" idx="6"/>
              <a:endCxn id="130" idx="2"/>
            </p:cNvCxnSpPr>
            <p:nvPr/>
          </p:nvCxnSpPr>
          <p:spPr>
            <a:xfrm flipH="1">
              <a:off x="3974634" y="4592294"/>
              <a:ext cx="1207379" cy="10632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28" idx="6"/>
              <a:endCxn id="126" idx="2"/>
            </p:cNvCxnSpPr>
            <p:nvPr/>
          </p:nvCxnSpPr>
          <p:spPr>
            <a:xfrm flipH="1" flipV="1">
              <a:off x="5085559" y="4592294"/>
              <a:ext cx="801099" cy="30949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30" idx="2"/>
              <a:endCxn id="132" idx="2"/>
            </p:cNvCxnSpPr>
            <p:nvPr/>
          </p:nvCxnSpPr>
          <p:spPr>
            <a:xfrm flipH="1" flipV="1">
              <a:off x="3066849" y="4577104"/>
              <a:ext cx="907785" cy="121518"/>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50" name="Straight Connector 149"/>
          <p:cNvCxnSpPr>
            <a:stCxn id="118" idx="3"/>
          </p:cNvCxnSpPr>
          <p:nvPr/>
        </p:nvCxnSpPr>
        <p:spPr>
          <a:xfrm>
            <a:off x="2930204" y="3547278"/>
            <a:ext cx="990114" cy="791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a:stCxn id="102" idx="3"/>
            <a:endCxn id="98" idx="2"/>
          </p:cNvCxnSpPr>
          <p:nvPr/>
        </p:nvCxnSpPr>
        <p:spPr>
          <a:xfrm flipV="1">
            <a:off x="3879374" y="2620448"/>
            <a:ext cx="1096808" cy="140561"/>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4"/>
            <a:endCxn id="169" idx="0"/>
          </p:cNvCxnSpPr>
          <p:nvPr/>
        </p:nvCxnSpPr>
        <p:spPr>
          <a:xfrm flipV="1">
            <a:off x="5687660" y="2876758"/>
            <a:ext cx="41807" cy="100938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8" name="Flowchart: Connector 167"/>
          <p:cNvSpPr/>
          <p:nvPr/>
        </p:nvSpPr>
        <p:spPr>
          <a:xfrm>
            <a:off x="4974553" y="2569667"/>
            <a:ext cx="96455" cy="96834"/>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69" name="Flowchart: Connector 168"/>
          <p:cNvSpPr/>
          <p:nvPr/>
        </p:nvSpPr>
        <p:spPr>
          <a:xfrm>
            <a:off x="5681239" y="2876758"/>
            <a:ext cx="96455" cy="96834"/>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cxnSp>
        <p:nvCxnSpPr>
          <p:cNvPr id="174" name="Straight Connector 173"/>
          <p:cNvCxnSpPr>
            <a:endCxn id="168" idx="1"/>
          </p:cNvCxnSpPr>
          <p:nvPr/>
        </p:nvCxnSpPr>
        <p:spPr>
          <a:xfrm flipH="1" flipV="1">
            <a:off x="4988679" y="2583848"/>
            <a:ext cx="788601" cy="34609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217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2000" decel="93000" fill="hold" nodeType="withEffect">
                                  <p:stCondLst>
                                    <p:cond delay="0"/>
                                  </p:stCondLst>
                                  <p:childTnLst>
                                    <p:anim calcmode="lin" valueType="num">
                                      <p:cBhvr additive="base">
                                        <p:cTn id="6" dur="1000"/>
                                        <p:tgtEl>
                                          <p:spTgt spid="90"/>
                                        </p:tgtEl>
                                        <p:attrNameLst>
                                          <p:attrName>ppt_x</p:attrName>
                                        </p:attrNameLst>
                                      </p:cBhvr>
                                      <p:tavLst>
                                        <p:tav tm="0">
                                          <p:val>
                                            <p:strVal val="ppt_x"/>
                                          </p:val>
                                        </p:tav>
                                        <p:tav tm="100000">
                                          <p:val>
                                            <p:strVal val="0-ppt_w/2"/>
                                          </p:val>
                                        </p:tav>
                                      </p:tavLst>
                                    </p:anim>
                                    <p:anim calcmode="lin" valueType="num">
                                      <p:cBhvr additive="base">
                                        <p:cTn id="7" dur="1000"/>
                                        <p:tgtEl>
                                          <p:spTgt spid="90"/>
                                        </p:tgtEl>
                                        <p:attrNameLst>
                                          <p:attrName>ppt_y</p:attrName>
                                        </p:attrNameLst>
                                      </p:cBhvr>
                                      <p:tavLst>
                                        <p:tav tm="0">
                                          <p:val>
                                            <p:strVal val="ppt_y"/>
                                          </p:val>
                                        </p:tav>
                                        <p:tav tm="100000">
                                          <p:val>
                                            <p:strVal val="ppt_y"/>
                                          </p:val>
                                        </p:tav>
                                      </p:tavLst>
                                    </p:anim>
                                    <p:set>
                                      <p:cBhvr>
                                        <p:cTn id="8" dur="1" fill="hold">
                                          <p:stCondLst>
                                            <p:cond delay="999"/>
                                          </p:stCondLst>
                                        </p:cTn>
                                        <p:tgtEl>
                                          <p:spTgt spid="90"/>
                                        </p:tgtEl>
                                        <p:attrNameLst>
                                          <p:attrName>style.visibility</p:attrName>
                                        </p:attrNameLst>
                                      </p:cBhvr>
                                      <p:to>
                                        <p:strVal val="hidden"/>
                                      </p:to>
                                    </p:set>
                                  </p:childTnLst>
                                </p:cTn>
                              </p:par>
                              <p:par>
                                <p:cTn id="9" presetID="2" presetClass="entr" presetSubtype="2" accel="5000" decel="9000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anim calcmode="lin" valueType="num">
                                      <p:cBhvr additive="base">
                                        <p:cTn id="11" dur="1000" fill="hold"/>
                                        <p:tgtEl>
                                          <p:spTgt spid="147"/>
                                        </p:tgtEl>
                                        <p:attrNameLst>
                                          <p:attrName>ppt_x</p:attrName>
                                        </p:attrNameLst>
                                      </p:cBhvr>
                                      <p:tavLst>
                                        <p:tav tm="0">
                                          <p:val>
                                            <p:strVal val="1+#ppt_w/2"/>
                                          </p:val>
                                        </p:tav>
                                        <p:tav tm="100000">
                                          <p:val>
                                            <p:strVal val="#ppt_x"/>
                                          </p:val>
                                        </p:tav>
                                      </p:tavLst>
                                    </p:anim>
                                    <p:anim calcmode="lin" valueType="num">
                                      <p:cBhvr additive="base">
                                        <p:cTn id="12" dur="1000" fill="hold"/>
                                        <p:tgtEl>
                                          <p:spTgt spid="147"/>
                                        </p:tgtEl>
                                        <p:attrNameLst>
                                          <p:attrName>ppt_y</p:attrName>
                                        </p:attrNameLst>
                                      </p:cBhvr>
                                      <p:tavLst>
                                        <p:tav tm="0">
                                          <p:val>
                                            <p:strVal val="#ppt_y"/>
                                          </p:val>
                                        </p:tav>
                                        <p:tav tm="100000">
                                          <p:val>
                                            <p:strVal val="#ppt_y"/>
                                          </p:val>
                                        </p:tav>
                                      </p:tavLst>
                                    </p:anim>
                                  </p:childTnLst>
                                </p:cTn>
                              </p:par>
                              <p:par>
                                <p:cTn id="13" presetID="2" presetClass="entr" presetSubtype="2" accel="5000" decel="9000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500"/>
                                        <p:tgtEl>
                                          <p:spTgt spid="15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1"/>
                                        </p:tgtEl>
                                        <p:attrNameLst>
                                          <p:attrName>style.visibility</p:attrName>
                                        </p:attrNameLst>
                                      </p:cBhvr>
                                      <p:to>
                                        <p:strVal val="visible"/>
                                      </p:to>
                                    </p:set>
                                    <p:animEffect transition="in" filter="fade">
                                      <p:cBhvr>
                                        <p:cTn id="26" dur="500"/>
                                        <p:tgtEl>
                                          <p:spTgt spid="15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7"/>
                                        </p:tgtEl>
                                        <p:attrNameLst>
                                          <p:attrName>style.visibility</p:attrName>
                                        </p:attrNameLst>
                                      </p:cBhvr>
                                      <p:to>
                                        <p:strVal val="visible"/>
                                      </p:to>
                                    </p:set>
                                    <p:animEffect transition="in" filter="fade">
                                      <p:cBhvr>
                                        <p:cTn id="31" dur="500"/>
                                        <p:tgtEl>
                                          <p:spTgt spid="157"/>
                                        </p:tgtEl>
                                      </p:cBhvr>
                                    </p:animEffect>
                                  </p:childTnLst>
                                </p:cTn>
                              </p:par>
                              <p:par>
                                <p:cTn id="32" presetID="10" presetClass="entr" presetSubtype="0" fill="hold" nodeType="withEffect">
                                  <p:stCondLst>
                                    <p:cond delay="0"/>
                                  </p:stCondLst>
                                  <p:childTnLst>
                                    <p:set>
                                      <p:cBhvr>
                                        <p:cTn id="33" dur="1" fill="hold">
                                          <p:stCondLst>
                                            <p:cond delay="0"/>
                                          </p:stCondLst>
                                        </p:cTn>
                                        <p:tgtEl>
                                          <p:spTgt spid="174"/>
                                        </p:tgtEl>
                                        <p:attrNameLst>
                                          <p:attrName>style.visibility</p:attrName>
                                        </p:attrNameLst>
                                      </p:cBhvr>
                                      <p:to>
                                        <p:strVal val="visible"/>
                                      </p:to>
                                    </p:set>
                                    <p:animEffect transition="in" filter="fade">
                                      <p:cBhvr>
                                        <p:cTn id="34" dur="500"/>
                                        <p:tgtEl>
                                          <p:spTgt spid="17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8"/>
                                        </p:tgtEl>
                                        <p:attrNameLst>
                                          <p:attrName>style.visibility</p:attrName>
                                        </p:attrNameLst>
                                      </p:cBhvr>
                                      <p:to>
                                        <p:strVal val="visible"/>
                                      </p:to>
                                    </p:set>
                                    <p:animEffect transition="in" filter="fade">
                                      <p:cBhvr>
                                        <p:cTn id="37" dur="500"/>
                                        <p:tgtEl>
                                          <p:spTgt spid="16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9"/>
                                        </p:tgtEl>
                                        <p:attrNameLst>
                                          <p:attrName>style.visibility</p:attrName>
                                        </p:attrNameLst>
                                      </p:cBhvr>
                                      <p:to>
                                        <p:strVal val="visible"/>
                                      </p:to>
                                    </p:set>
                                    <p:animEffect transition="in" filter="fade">
                                      <p:cBhvr>
                                        <p:cTn id="40" dur="500"/>
                                        <p:tgtEl>
                                          <p:spTgt spid="16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51"/>
                                        </p:tgtEl>
                                      </p:cBhvr>
                                    </p:animEffect>
                                    <p:set>
                                      <p:cBhvr>
                                        <p:cTn id="45" dur="1" fill="hold">
                                          <p:stCondLst>
                                            <p:cond delay="499"/>
                                          </p:stCondLst>
                                        </p:cTn>
                                        <p:tgtEl>
                                          <p:spTgt spid="1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8" grpId="0" animBg="1"/>
      <p:bldP spid="16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Corrections Module</a:t>
            </a:r>
            <a:endParaRPr lang="en-IN" dirty="0"/>
          </a:p>
        </p:txBody>
      </p:sp>
      <p:grpSp>
        <p:nvGrpSpPr>
          <p:cNvPr id="6" name="Group 5"/>
          <p:cNvGrpSpPr/>
          <p:nvPr/>
        </p:nvGrpSpPr>
        <p:grpSpPr>
          <a:xfrm>
            <a:off x="2149786" y="1617472"/>
            <a:ext cx="4433635" cy="4102526"/>
            <a:chOff x="2149786" y="1617472"/>
            <a:chExt cx="4433635" cy="4102526"/>
          </a:xfrm>
        </p:grpSpPr>
        <p:cxnSp>
          <p:nvCxnSpPr>
            <p:cNvPr id="150" name="Straight Connector 149"/>
            <p:cNvCxnSpPr>
              <a:stCxn id="118" idx="3"/>
            </p:cNvCxnSpPr>
            <p:nvPr/>
          </p:nvCxnSpPr>
          <p:spPr>
            <a:xfrm>
              <a:off x="2930204" y="3547278"/>
              <a:ext cx="990114" cy="7912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68" name="Flowchart: Connector 167"/>
            <p:cNvSpPr/>
            <p:nvPr/>
          </p:nvSpPr>
          <p:spPr>
            <a:xfrm>
              <a:off x="4974553" y="2569667"/>
              <a:ext cx="96455" cy="96834"/>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69" name="Flowchart: Connector 168"/>
            <p:cNvSpPr/>
            <p:nvPr/>
          </p:nvSpPr>
          <p:spPr>
            <a:xfrm>
              <a:off x="5681239" y="2876758"/>
              <a:ext cx="96455" cy="96834"/>
            </a:xfrm>
            <a:prstGeom prst="flowChartConnector">
              <a:avLst/>
            </a:prstGeom>
            <a:solidFill>
              <a:schemeClr val="tx2">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nvGrpSpPr>
            <p:cNvPr id="142" name="Group 141"/>
            <p:cNvGrpSpPr/>
            <p:nvPr/>
          </p:nvGrpSpPr>
          <p:grpSpPr>
            <a:xfrm>
              <a:off x="2149786" y="1617472"/>
              <a:ext cx="4433635" cy="4102526"/>
              <a:chOff x="2149786" y="1617472"/>
              <a:chExt cx="4433635" cy="4102526"/>
            </a:xfrm>
          </p:grpSpPr>
          <p:grpSp>
            <p:nvGrpSpPr>
              <p:cNvPr id="143" name="Group 142"/>
              <p:cNvGrpSpPr/>
              <p:nvPr/>
            </p:nvGrpSpPr>
            <p:grpSpPr>
              <a:xfrm>
                <a:off x="2149786" y="1617472"/>
                <a:ext cx="4433635" cy="4102526"/>
                <a:chOff x="2149786" y="1617472"/>
                <a:chExt cx="4433635" cy="4102526"/>
              </a:xfrm>
            </p:grpSpPr>
            <p:grpSp>
              <p:nvGrpSpPr>
                <p:cNvPr id="146" name="Group 145"/>
                <p:cNvGrpSpPr/>
                <p:nvPr/>
              </p:nvGrpSpPr>
              <p:grpSpPr>
                <a:xfrm>
                  <a:off x="2191179" y="1617472"/>
                  <a:ext cx="4392242" cy="2282523"/>
                  <a:chOff x="939196" y="226460"/>
                  <a:chExt cx="3594703" cy="1868065"/>
                </a:xfrm>
              </p:grpSpPr>
              <p:grpSp>
                <p:nvGrpSpPr>
                  <p:cNvPr id="194" name="Group 193"/>
                  <p:cNvGrpSpPr/>
                  <p:nvPr/>
                </p:nvGrpSpPr>
                <p:grpSpPr>
                  <a:xfrm>
                    <a:off x="1303951" y="895350"/>
                    <a:ext cx="576696" cy="265725"/>
                    <a:chOff x="1303951" y="895350"/>
                    <a:chExt cx="1178297" cy="542925"/>
                  </a:xfrm>
                </p:grpSpPr>
                <p:sp>
                  <p:nvSpPr>
                    <p:cNvPr id="205" name="Regular Pentagon 204"/>
                    <p:cNvSpPr/>
                    <p:nvPr/>
                  </p:nvSpPr>
                  <p:spPr>
                    <a:xfrm>
                      <a:off x="1303951" y="89535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06" name="Flowchart: Connector 205"/>
                    <p:cNvSpPr/>
                    <p:nvPr/>
                  </p:nvSpPr>
                  <p:spPr>
                    <a:xfrm>
                      <a:off x="1837351" y="109855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195" name="Flowchart: Process 194"/>
                  <p:cNvSpPr/>
                  <p:nvPr/>
                </p:nvSpPr>
                <p:spPr>
                  <a:xfrm>
                    <a:off x="939196" y="22646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96" name="Group 195"/>
                  <p:cNvGrpSpPr/>
                  <p:nvPr/>
                </p:nvGrpSpPr>
                <p:grpSpPr>
                  <a:xfrm>
                    <a:off x="2046901" y="994803"/>
                    <a:ext cx="576696" cy="265725"/>
                    <a:chOff x="2046901" y="994803"/>
                    <a:chExt cx="1178297" cy="542925"/>
                  </a:xfrm>
                </p:grpSpPr>
                <p:sp>
                  <p:nvSpPr>
                    <p:cNvPr id="203" name="Regular Pentagon 202"/>
                    <p:cNvSpPr/>
                    <p:nvPr/>
                  </p:nvSpPr>
                  <p:spPr>
                    <a:xfrm>
                      <a:off x="2046901" y="99480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204" name="Flowchart: Connector 203"/>
                    <p:cNvSpPr/>
                    <p:nvPr/>
                  </p:nvSpPr>
                  <p:spPr>
                    <a:xfrm>
                      <a:off x="2580301" y="119800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201" name="Regular Pentagon 200"/>
                  <p:cNvSpPr/>
                  <p:nvPr/>
                </p:nvSpPr>
                <p:spPr>
                  <a:xfrm>
                    <a:off x="3532801" y="1161075"/>
                    <a:ext cx="576696" cy="2657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99" name="Regular Pentagon 198"/>
                  <p:cNvSpPr/>
                  <p:nvPr/>
                </p:nvSpPr>
                <p:spPr>
                  <a:xfrm>
                    <a:off x="2956105" y="907782"/>
                    <a:ext cx="576696" cy="2657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48" name="Group 147"/>
                <p:cNvGrpSpPr/>
                <p:nvPr/>
              </p:nvGrpSpPr>
              <p:grpSpPr>
                <a:xfrm>
                  <a:off x="2149786" y="2525256"/>
                  <a:ext cx="4392242" cy="2282523"/>
                  <a:chOff x="905319" y="969410"/>
                  <a:chExt cx="3594703" cy="1868065"/>
                </a:xfrm>
              </p:grpSpPr>
              <p:grpSp>
                <p:nvGrpSpPr>
                  <p:cNvPr id="181" name="Group 180"/>
                  <p:cNvGrpSpPr/>
                  <p:nvPr/>
                </p:nvGrpSpPr>
                <p:grpSpPr>
                  <a:xfrm>
                    <a:off x="1270073" y="1638300"/>
                    <a:ext cx="576696" cy="265725"/>
                    <a:chOff x="1270073" y="1638300"/>
                    <a:chExt cx="1178297" cy="542925"/>
                  </a:xfrm>
                </p:grpSpPr>
                <p:sp>
                  <p:nvSpPr>
                    <p:cNvPr id="192" name="Regular Pentagon 191"/>
                    <p:cNvSpPr/>
                    <p:nvPr/>
                  </p:nvSpPr>
                  <p:spPr>
                    <a:xfrm>
                      <a:off x="1270073" y="1638300"/>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93" name="Flowchart: Connector 192"/>
                    <p:cNvSpPr/>
                    <p:nvPr/>
                  </p:nvSpPr>
                  <p:spPr>
                    <a:xfrm>
                      <a:off x="1803473" y="1841500"/>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182" name="Flowchart: Process 181"/>
                  <p:cNvSpPr/>
                  <p:nvPr/>
                </p:nvSpPr>
                <p:spPr>
                  <a:xfrm>
                    <a:off x="905319" y="969410"/>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83" name="Group 182"/>
                  <p:cNvGrpSpPr/>
                  <p:nvPr/>
                </p:nvGrpSpPr>
                <p:grpSpPr>
                  <a:xfrm>
                    <a:off x="2013023" y="1737753"/>
                    <a:ext cx="576696" cy="265725"/>
                    <a:chOff x="2013023" y="1737753"/>
                    <a:chExt cx="1178297" cy="542925"/>
                  </a:xfrm>
                </p:grpSpPr>
                <p:sp>
                  <p:nvSpPr>
                    <p:cNvPr id="190" name="Regular Pentagon 189"/>
                    <p:cNvSpPr/>
                    <p:nvPr/>
                  </p:nvSpPr>
                  <p:spPr>
                    <a:xfrm>
                      <a:off x="2013023" y="1737753"/>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91" name="Flowchart: Connector 190"/>
                    <p:cNvSpPr/>
                    <p:nvPr/>
                  </p:nvSpPr>
                  <p:spPr>
                    <a:xfrm>
                      <a:off x="2546423" y="1940953"/>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84" name="Group 183"/>
                  <p:cNvGrpSpPr/>
                  <p:nvPr/>
                </p:nvGrpSpPr>
                <p:grpSpPr>
                  <a:xfrm>
                    <a:off x="3498923" y="1904025"/>
                    <a:ext cx="576696" cy="265725"/>
                    <a:chOff x="3498923" y="1904025"/>
                    <a:chExt cx="1178297" cy="542925"/>
                  </a:xfrm>
                </p:grpSpPr>
                <p:sp>
                  <p:nvSpPr>
                    <p:cNvPr id="188" name="Regular Pentagon 187"/>
                    <p:cNvSpPr/>
                    <p:nvPr/>
                  </p:nvSpPr>
                  <p:spPr>
                    <a:xfrm>
                      <a:off x="3498923" y="1904025"/>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89" name="Flowchart: Connector 188"/>
                    <p:cNvSpPr/>
                    <p:nvPr/>
                  </p:nvSpPr>
                  <p:spPr>
                    <a:xfrm>
                      <a:off x="4032323" y="2107225"/>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85" name="Group 184"/>
                  <p:cNvGrpSpPr/>
                  <p:nvPr/>
                </p:nvGrpSpPr>
                <p:grpSpPr>
                  <a:xfrm>
                    <a:off x="2922227" y="1650732"/>
                    <a:ext cx="576696" cy="265725"/>
                    <a:chOff x="2922227" y="1650732"/>
                    <a:chExt cx="1178297" cy="542925"/>
                  </a:xfrm>
                </p:grpSpPr>
                <p:sp>
                  <p:nvSpPr>
                    <p:cNvPr id="186" name="Regular Pentagon 185"/>
                    <p:cNvSpPr/>
                    <p:nvPr/>
                  </p:nvSpPr>
                  <p:spPr>
                    <a:xfrm>
                      <a:off x="2922227" y="16507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87" name="Flowchart: Connector 186"/>
                    <p:cNvSpPr/>
                    <p:nvPr/>
                  </p:nvSpPr>
                  <p:spPr>
                    <a:xfrm>
                      <a:off x="3455627" y="18539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grpSp>
              <p:nvGrpSpPr>
                <p:cNvPr id="149" name="Group 148"/>
                <p:cNvGrpSpPr/>
                <p:nvPr/>
              </p:nvGrpSpPr>
              <p:grpSpPr>
                <a:xfrm>
                  <a:off x="2149786" y="3437475"/>
                  <a:ext cx="4392242" cy="2282523"/>
                  <a:chOff x="905319" y="1715989"/>
                  <a:chExt cx="3594703" cy="1868065"/>
                </a:xfrm>
              </p:grpSpPr>
              <p:grpSp>
                <p:nvGrpSpPr>
                  <p:cNvPr id="165" name="Group 164"/>
                  <p:cNvGrpSpPr/>
                  <p:nvPr/>
                </p:nvGrpSpPr>
                <p:grpSpPr>
                  <a:xfrm>
                    <a:off x="1270073" y="2384879"/>
                    <a:ext cx="576696" cy="265725"/>
                    <a:chOff x="1270073" y="2384879"/>
                    <a:chExt cx="1178297" cy="542925"/>
                  </a:xfrm>
                </p:grpSpPr>
                <p:sp>
                  <p:nvSpPr>
                    <p:cNvPr id="179" name="Regular Pentagon 178"/>
                    <p:cNvSpPr/>
                    <p:nvPr/>
                  </p:nvSpPr>
                  <p:spPr>
                    <a:xfrm>
                      <a:off x="1270073" y="2384879"/>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80" name="Flowchart: Connector 179"/>
                    <p:cNvSpPr/>
                    <p:nvPr/>
                  </p:nvSpPr>
                  <p:spPr>
                    <a:xfrm>
                      <a:off x="1803473" y="2588079"/>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sp>
                <p:nvSpPr>
                  <p:cNvPr id="166" name="Flowchart: Process 165"/>
                  <p:cNvSpPr/>
                  <p:nvPr/>
                </p:nvSpPr>
                <p:spPr>
                  <a:xfrm>
                    <a:off x="905319" y="1715989"/>
                    <a:ext cx="3594703" cy="1868065"/>
                  </a:xfrm>
                  <a:prstGeom prst="flowChartProcess">
                    <a:avLst/>
                  </a:prstGeom>
                  <a:noFill/>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nvGrpSpPr>
                  <p:cNvPr id="167" name="Group 166"/>
                  <p:cNvGrpSpPr/>
                  <p:nvPr/>
                </p:nvGrpSpPr>
                <p:grpSpPr>
                  <a:xfrm>
                    <a:off x="2013023" y="2484332"/>
                    <a:ext cx="576696" cy="265725"/>
                    <a:chOff x="2013023" y="2484332"/>
                    <a:chExt cx="1178297" cy="542925"/>
                  </a:xfrm>
                </p:grpSpPr>
                <p:sp>
                  <p:nvSpPr>
                    <p:cNvPr id="177" name="Regular Pentagon 176"/>
                    <p:cNvSpPr/>
                    <p:nvPr/>
                  </p:nvSpPr>
                  <p:spPr>
                    <a:xfrm>
                      <a:off x="2013023" y="2484332"/>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78" name="Flowchart: Connector 177"/>
                    <p:cNvSpPr/>
                    <p:nvPr/>
                  </p:nvSpPr>
                  <p:spPr>
                    <a:xfrm>
                      <a:off x="2546423" y="2687532"/>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70" name="Group 169"/>
                  <p:cNvGrpSpPr/>
                  <p:nvPr/>
                </p:nvGrpSpPr>
                <p:grpSpPr>
                  <a:xfrm>
                    <a:off x="3498923" y="2650604"/>
                    <a:ext cx="576696" cy="265725"/>
                    <a:chOff x="3498923" y="2650604"/>
                    <a:chExt cx="1178297" cy="542925"/>
                  </a:xfrm>
                </p:grpSpPr>
                <p:sp>
                  <p:nvSpPr>
                    <p:cNvPr id="175" name="Regular Pentagon 174"/>
                    <p:cNvSpPr/>
                    <p:nvPr/>
                  </p:nvSpPr>
                  <p:spPr>
                    <a:xfrm>
                      <a:off x="3498923" y="2650604"/>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76" name="Flowchart: Connector 175"/>
                    <p:cNvSpPr/>
                    <p:nvPr/>
                  </p:nvSpPr>
                  <p:spPr>
                    <a:xfrm>
                      <a:off x="4032323" y="2853804"/>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71" name="Group 170"/>
                  <p:cNvGrpSpPr/>
                  <p:nvPr/>
                </p:nvGrpSpPr>
                <p:grpSpPr>
                  <a:xfrm>
                    <a:off x="2922227" y="2397311"/>
                    <a:ext cx="576696" cy="265725"/>
                    <a:chOff x="2922227" y="2397311"/>
                    <a:chExt cx="1178297" cy="542925"/>
                  </a:xfrm>
                </p:grpSpPr>
                <p:sp>
                  <p:nvSpPr>
                    <p:cNvPr id="172" name="Regular Pentagon 171"/>
                    <p:cNvSpPr/>
                    <p:nvPr/>
                  </p:nvSpPr>
                  <p:spPr>
                    <a:xfrm>
                      <a:off x="2922227" y="2397311"/>
                      <a:ext cx="1178297" cy="542925"/>
                    </a:xfrm>
                    <a:prstGeom prst="pentagon">
                      <a:avLst/>
                    </a:prstGeom>
                    <a:noFill/>
                    <a:ln w="12700">
                      <a:solidFill>
                        <a:schemeClr val="tx1"/>
                      </a:solidFill>
                    </a:ln>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sp>
                  <p:nvSpPr>
                    <p:cNvPr id="173" name="Flowchart: Connector 172"/>
                    <p:cNvSpPr/>
                    <p:nvPr/>
                  </p:nvSpPr>
                  <p:spPr>
                    <a:xfrm>
                      <a:off x="3455627" y="2600511"/>
                      <a:ext cx="161290" cy="161925"/>
                    </a:xfrm>
                    <a:prstGeom prst="flowChartConnector">
                      <a:avLst/>
                    </a:prstGeom>
                    <a:solidFill>
                      <a:schemeClr val="accent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cxnSp>
              <p:nvCxnSpPr>
                <p:cNvPr id="152" name="Straight Connector 151"/>
                <p:cNvCxnSpPr>
                  <a:stCxn id="206" idx="2"/>
                  <a:endCxn id="204" idx="6"/>
                </p:cNvCxnSpPr>
                <p:nvPr/>
              </p:nvCxnSpPr>
              <p:spPr>
                <a:xfrm>
                  <a:off x="2955844" y="2604700"/>
                  <a:ext cx="1004239"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93" idx="4"/>
                  <a:endCxn id="206" idx="0"/>
                </p:cNvCxnSpPr>
                <p:nvPr/>
              </p:nvCxnSpPr>
              <p:spPr>
                <a:xfrm flipV="1">
                  <a:off x="2962678" y="2556283"/>
                  <a:ext cx="41394" cy="10046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a:stCxn id="191" idx="6"/>
                  <a:endCxn id="187" idx="6"/>
                </p:cNvCxnSpPr>
                <p:nvPr/>
              </p:nvCxnSpPr>
              <p:spPr>
                <a:xfrm flipV="1">
                  <a:off x="3918688" y="3527675"/>
                  <a:ext cx="1110925"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89" idx="6"/>
                </p:cNvCxnSpPr>
                <p:nvPr/>
              </p:nvCxnSpPr>
              <p:spPr>
                <a:xfrm>
                  <a:off x="4933159" y="3512236"/>
                  <a:ext cx="801099" cy="3249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4988678" y="2585654"/>
                  <a:ext cx="786974" cy="34372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a:stCxn id="191" idx="5"/>
                  <a:endCxn id="178" idx="4"/>
                </p:cNvCxnSpPr>
                <p:nvPr/>
              </p:nvCxnSpPr>
              <p:spPr>
                <a:xfrm flipH="1">
                  <a:off x="3870461" y="3668238"/>
                  <a:ext cx="34102" cy="9264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173" idx="6"/>
                  <a:endCxn id="178" idx="2"/>
                </p:cNvCxnSpPr>
                <p:nvPr/>
              </p:nvCxnSpPr>
              <p:spPr>
                <a:xfrm flipH="1">
                  <a:off x="3822234" y="4439894"/>
                  <a:ext cx="1207379" cy="1063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a:stCxn id="176" idx="6"/>
                  <a:endCxn id="173" idx="2"/>
                </p:cNvCxnSpPr>
                <p:nvPr/>
              </p:nvCxnSpPr>
              <p:spPr>
                <a:xfrm flipH="1" flipV="1">
                  <a:off x="4933159" y="4439894"/>
                  <a:ext cx="801099" cy="3094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a:stCxn id="178" idx="2"/>
                  <a:endCxn id="180" idx="2"/>
                </p:cNvCxnSpPr>
                <p:nvPr/>
              </p:nvCxnSpPr>
              <p:spPr>
                <a:xfrm flipH="1" flipV="1">
                  <a:off x="2914449" y="4424704"/>
                  <a:ext cx="907785" cy="12151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44" name="Straight Connector 143"/>
              <p:cNvCxnSpPr/>
              <p:nvPr/>
            </p:nvCxnSpPr>
            <p:spPr>
              <a:xfrm flipV="1">
                <a:off x="5687660" y="2876758"/>
                <a:ext cx="41807" cy="1009381"/>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4988679" y="2583848"/>
                <a:ext cx="788601" cy="34609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207" name="Rectangle 206"/>
              <p:cNvSpPr/>
              <p:nvPr/>
            </p:nvSpPr>
            <p:spPr>
              <a:xfrm>
                <a:off x="539552" y="5766521"/>
                <a:ext cx="8352928" cy="41165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𝑙𝑎𝑏</m:t>
                          </m:r>
                        </m:e>
                        <m:sub>
                          <m:r>
                            <a:rPr lang="en-US" i="1">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𝐶𝑜</m:t>
                              </m:r>
                            </m:e>
                            <m:sub>
                              <m:r>
                                <a:rPr lang="en-US" b="0" i="1" smtClean="0">
                                  <a:latin typeface="Cambria Math"/>
                                </a:rPr>
                                <m:t>𝑗</m:t>
                              </m:r>
                              <m:r>
                                <a:rPr lang="en-US" i="1">
                                  <a:latin typeface="Cambria Math"/>
                                </a:rPr>
                                <m:t>,</m:t>
                              </m:r>
                            </m:sub>
                          </m:sSub>
                          <m:sSub>
                            <m:sSubPr>
                              <m:ctrlPr>
                                <a:rPr lang="en-US" i="1">
                                  <a:latin typeface="Cambria Math" panose="02040503050406030204" pitchFamily="18" charset="0"/>
                                </a:rPr>
                              </m:ctrlPr>
                            </m:sSubPr>
                            <m:e>
                              <m:r>
                                <a:rPr lang="en-US" i="1">
                                  <a:latin typeface="Cambria Math"/>
                                </a:rPr>
                                <m:t> </m:t>
                              </m:r>
                              <m:r>
                                <a:rPr lang="en-US" b="0" i="1" smtClean="0">
                                  <a:latin typeface="Cambria Math"/>
                                </a:rPr>
                                <m:t>𝐶𝑜</m:t>
                              </m:r>
                            </m:e>
                            <m:sub>
                              <m:r>
                                <a:rPr lang="en-US" b="0" i="1" smtClean="0">
                                  <a:latin typeface="Cambria Math"/>
                                </a:rPr>
                                <m:t>𝑘</m:t>
                              </m:r>
                            </m:sub>
                          </m:sSub>
                        </m:e>
                      </m:d>
                      <m:r>
                        <a:rPr lang="en-US" i="1">
                          <a:latin typeface="Cambria Math"/>
                        </a:rPr>
                        <m:t>=</m:t>
                      </m:r>
                      <m:r>
                        <m:rPr>
                          <m:sty m:val="p"/>
                        </m:rPr>
                        <a:rPr lang="en-US">
                          <a:latin typeface="Cambria Math"/>
                        </a:rPr>
                        <m:t>min</m:t>
                      </m:r>
                      <m:d>
                        <m:dPr>
                          <m:ctrlPr>
                            <a:rPr lang="en-US" i="1">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𝑑𝑖𝑠</m:t>
                              </m:r>
                            </m:e>
                            <m:sub>
                              <m:r>
                                <a:rPr lang="en-US" b="0" i="1" smtClean="0">
                                  <a:latin typeface="Cambria Math"/>
                                </a:rPr>
                                <m:t>𝑔</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𝑝</m:t>
                                  </m:r>
                                </m:sub>
                              </m:sSub>
                              <m:r>
                                <a:rPr lang="en-US" i="1">
                                  <a:latin typeface="Cambria Math"/>
                                </a:rPr>
                                <m:t>, </m:t>
                              </m:r>
                              <m:sSub>
                                <m:sSubPr>
                                  <m:ctrlPr>
                                    <a:rPr lang="en-US" i="1">
                                      <a:latin typeface="Cambria Math" panose="02040503050406030204" pitchFamily="18" charset="0"/>
                                    </a:rPr>
                                  </m:ctrlPr>
                                </m:sSubPr>
                                <m:e>
                                  <m:r>
                                    <a:rPr lang="en-US" b="0" i="1" smtClean="0">
                                      <a:latin typeface="Cambria Math"/>
                                    </a:rPr>
                                    <m:t>𝑐</m:t>
                                  </m:r>
                                </m:e>
                                <m:sub>
                                  <m:r>
                                    <a:rPr lang="en-US" i="1">
                                      <a:latin typeface="Cambria Math"/>
                                    </a:rPr>
                                    <m:t>𝑞</m:t>
                                  </m:r>
                                </m:sub>
                              </m:sSub>
                            </m:e>
                          </m:d>
                          <m:r>
                            <a:rPr lang="en-US" b="0" i="1" smtClean="0">
                              <a:latin typeface="Cambria Math"/>
                            </a:rPr>
                            <m:t> </m:t>
                          </m:r>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i="1">
                                  <a:latin typeface="Cambria Math"/>
                                  <a:ea typeface="Cambria Math"/>
                                </a:rPr>
                                <m:t>𝑝</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𝐶𝑜</m:t>
                              </m:r>
                            </m:e>
                            <m:sub>
                              <m:r>
                                <a:rPr lang="en-US" i="1">
                                  <a:latin typeface="Cambria Math"/>
                                  <a:ea typeface="Cambria Math"/>
                                </a:rPr>
                                <m:t>𝑗</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𝑆</m:t>
                              </m:r>
                            </m:e>
                            <m:sub>
                              <m:r>
                                <a:rPr lang="en-US" i="1">
                                  <a:latin typeface="Cambria Math"/>
                                  <a:ea typeface="Cambria Math"/>
                                </a:rPr>
                                <m:t>𝑖</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𝑐</m:t>
                              </m:r>
                            </m:e>
                            <m:sub>
                              <m:r>
                                <a:rPr lang="en-US" b="0" i="1" smtClean="0">
                                  <a:latin typeface="Cambria Math"/>
                                  <a:ea typeface="Cambria Math"/>
                                </a:rPr>
                                <m:t>𝑞</m:t>
                              </m:r>
                            </m:sub>
                          </m:sSub>
                          <m:sSub>
                            <m:sSubPr>
                              <m:ctrlPr>
                                <a:rPr lang="en-US" i="1">
                                  <a:latin typeface="Cambria Math" panose="02040503050406030204" pitchFamily="18" charset="0"/>
                                  <a:ea typeface="Cambria Math"/>
                                </a:rPr>
                              </m:ctrlPr>
                            </m:sSubPr>
                            <m:e>
                              <m:r>
                                <a:rPr lang="en-US" i="1">
                                  <a:latin typeface="Cambria Math"/>
                                  <a:ea typeface="Cambria Math"/>
                                </a:rPr>
                                <m:t>∈</m:t>
                              </m:r>
                              <m:r>
                                <a:rPr lang="en-US" i="1">
                                  <a:latin typeface="Cambria Math"/>
                                  <a:ea typeface="Cambria Math"/>
                                </a:rPr>
                                <m:t>𝐶𝑜</m:t>
                              </m:r>
                            </m:e>
                            <m:sub>
                              <m:r>
                                <a:rPr lang="en-US" b="0" i="1" smtClean="0">
                                  <a:latin typeface="Cambria Math"/>
                                  <a:ea typeface="Cambria Math"/>
                                </a:rPr>
                                <m:t>𝑘</m:t>
                              </m:r>
                            </m:sub>
                          </m:sSub>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𝑆</m:t>
                              </m:r>
                            </m:e>
                            <m:sub>
                              <m:r>
                                <a:rPr lang="en-US" i="1">
                                  <a:latin typeface="Cambria Math"/>
                                  <a:ea typeface="Cambria Math"/>
                                </a:rPr>
                                <m:t>𝑖</m:t>
                              </m:r>
                            </m:sub>
                          </m:sSub>
                          <m:r>
                            <a:rPr lang="en-US" b="0" i="1" smtClean="0">
                              <a:latin typeface="Cambria Math"/>
                              <a:ea typeface="Cambria Math"/>
                            </a:rPr>
                            <m:t>;</m:t>
                          </m:r>
                          <m:r>
                            <a:rPr lang="en-US" b="0" i="1" smtClean="0">
                              <a:latin typeface="Cambria Math"/>
                              <a:ea typeface="Cambria Math"/>
                            </a:rPr>
                            <m:t>𝑖</m:t>
                          </m:r>
                          <m:r>
                            <a:rPr lang="en-US" b="0" i="1" smtClean="0">
                              <a:latin typeface="Cambria Math"/>
                              <a:ea typeface="Cambria Math"/>
                            </a:rPr>
                            <m:t>=1,…,</m:t>
                          </m:r>
                          <m:r>
                            <a:rPr lang="en-US" b="0" i="1" smtClean="0">
                              <a:latin typeface="Cambria Math"/>
                              <a:ea typeface="Cambria Math"/>
                            </a:rPr>
                            <m:t>𝑘</m:t>
                          </m:r>
                        </m:e>
                      </m:d>
                      <m:r>
                        <a:rPr lang="en-US" i="1">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𝑡</m:t>
                          </m:r>
                        </m:e>
                        <m:sub>
                          <m:r>
                            <a:rPr lang="en-US" b="0" i="1" smtClean="0">
                              <a:latin typeface="Cambria Math"/>
                              <a:ea typeface="Cambria Math"/>
                            </a:rPr>
                            <m:t>1</m:t>
                          </m:r>
                        </m:sub>
                      </m:sSub>
                    </m:oMath>
                  </m:oMathPara>
                </a14:m>
                <a:endParaRPr lang="en-IN" sz="3200" dirty="0"/>
              </a:p>
            </p:txBody>
          </p:sp>
        </mc:Choice>
        <mc:Fallback xmlns="">
          <p:sp>
            <p:nvSpPr>
              <p:cNvPr id="207" name="Rectangle 206"/>
              <p:cNvSpPr>
                <a:spLocks noRot="1" noChangeAspect="1" noMove="1" noResize="1" noEditPoints="1" noAdjustHandles="1" noChangeArrowheads="1" noChangeShapeType="1" noTextEdit="1"/>
              </p:cNvSpPr>
              <p:nvPr/>
            </p:nvSpPr>
            <p:spPr>
              <a:xfrm>
                <a:off x="539552" y="5766521"/>
                <a:ext cx="8352928" cy="411651"/>
              </a:xfrm>
              <a:prstGeom prst="rect">
                <a:avLst/>
              </a:prstGeom>
              <a:blipFill rotWithShape="1">
                <a:blip r:embed="rId3"/>
                <a:stretch>
                  <a:fillRect b="-7463"/>
                </a:stretch>
              </a:blipFill>
            </p:spPr>
            <p:txBody>
              <a:bodyPr/>
              <a:lstStyle/>
              <a:p>
                <a:r>
                  <a:rPr lang="en-IN">
                    <a:noFill/>
                  </a:rPr>
                  <a:t> </a:t>
                </a:r>
              </a:p>
            </p:txBody>
          </p:sp>
        </mc:Fallback>
      </mc:AlternateContent>
      <p:pic>
        <p:nvPicPr>
          <p:cNvPr id="23554" name="Picture 2" descr="J:\thesis\images\png\result43.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8" y="2647744"/>
            <a:ext cx="5982350" cy="310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84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 decel="90000" fill="hold" nodeType="withEffect">
                                  <p:stCondLst>
                                    <p:cond delay="0"/>
                                  </p:stCondLst>
                                  <p:childTnLst>
                                    <p:animScale>
                                      <p:cBhvr>
                                        <p:cTn id="6" dur="1000" fill="hold"/>
                                        <p:tgtEl>
                                          <p:spTgt spid="6"/>
                                        </p:tgtEl>
                                      </p:cBhvr>
                                      <p:by x="60000" y="60000"/>
                                    </p:animScale>
                                  </p:childTnLst>
                                </p:cTn>
                              </p:par>
                              <p:par>
                                <p:cTn id="7" presetID="35" presetClass="path" presetSubtype="0" accel="10000" decel="88000" fill="hold" nodeType="withEffect">
                                  <p:stCondLst>
                                    <p:cond delay="0"/>
                                  </p:stCondLst>
                                  <p:childTnLst>
                                    <p:animMotion origin="layout" path="M -5.55556E-7 -3.7037E-6 L -0.29236 -0.14861 " pathEditMode="relative" rAng="0" ptsTypes="AA">
                                      <p:cBhvr>
                                        <p:cTn id="8" dur="1000" fill="hold"/>
                                        <p:tgtEl>
                                          <p:spTgt spid="6"/>
                                        </p:tgtEl>
                                        <p:attrNameLst>
                                          <p:attrName>ppt_x</p:attrName>
                                          <p:attrName>ppt_y</p:attrName>
                                        </p:attrNameLst>
                                      </p:cBhvr>
                                      <p:rCtr x="-14618" y="-7431"/>
                                    </p:animMotion>
                                  </p:childTnLst>
                                </p:cTn>
                              </p:par>
                              <p:par>
                                <p:cTn id="9" presetID="10" presetClass="entr" presetSubtype="0" fill="hold" nodeType="with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Corrections Module</a:t>
            </a:r>
            <a:endParaRPr lang="en-IN" dirty="0"/>
          </a:p>
        </p:txBody>
      </p:sp>
      <p:pic>
        <p:nvPicPr>
          <p:cNvPr id="25602" name="Picture 2" descr="J:\thesis\images\png\result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700808"/>
            <a:ext cx="6639664" cy="43426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thesis\images\png\result4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99592" y="1916832"/>
            <a:ext cx="7488832" cy="4149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66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fade">
                                      <p:cBhvr>
                                        <p:cTn id="7" dur="500"/>
                                        <p:tgtEl>
                                          <p:spTgt spid="25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nodeType="clickEffect">
                                  <p:stCondLst>
                                    <p:cond delay="0"/>
                                  </p:stCondLst>
                                  <p:childTnLst>
                                    <p:anim calcmode="lin" valueType="num">
                                      <p:cBhvr additive="base">
                                        <p:cTn id="11" dur="500"/>
                                        <p:tgtEl>
                                          <p:spTgt spid="25602"/>
                                        </p:tgtEl>
                                        <p:attrNameLst>
                                          <p:attrName>ppt_x</p:attrName>
                                        </p:attrNameLst>
                                      </p:cBhvr>
                                      <p:tavLst>
                                        <p:tav tm="0">
                                          <p:val>
                                            <p:strVal val="ppt_x"/>
                                          </p:val>
                                        </p:tav>
                                        <p:tav tm="100000">
                                          <p:val>
                                            <p:strVal val="0-ppt_w/2"/>
                                          </p:val>
                                        </p:tav>
                                      </p:tavLst>
                                    </p:anim>
                                    <p:anim calcmode="lin" valueType="num">
                                      <p:cBhvr additive="base">
                                        <p:cTn id="12" dur="500"/>
                                        <p:tgtEl>
                                          <p:spTgt spid="25602"/>
                                        </p:tgtEl>
                                        <p:attrNameLst>
                                          <p:attrName>ppt_y</p:attrName>
                                        </p:attrNameLst>
                                      </p:cBhvr>
                                      <p:tavLst>
                                        <p:tav tm="0">
                                          <p:val>
                                            <p:strVal val="ppt_y"/>
                                          </p:val>
                                        </p:tav>
                                        <p:tav tm="100000">
                                          <p:val>
                                            <p:strVal val="ppt_y"/>
                                          </p:val>
                                        </p:tav>
                                      </p:tavLst>
                                    </p:anim>
                                    <p:set>
                                      <p:cBhvr>
                                        <p:cTn id="13" dur="1" fill="hold">
                                          <p:stCondLst>
                                            <p:cond delay="499"/>
                                          </p:stCondLst>
                                        </p:cTn>
                                        <p:tgtEl>
                                          <p:spTgt spid="25602"/>
                                        </p:tgtEl>
                                        <p:attrNameLst>
                                          <p:attrName>style.visibility</p:attrName>
                                        </p:attrNameLst>
                                      </p:cBhvr>
                                      <p:to>
                                        <p:strVal val="hidden"/>
                                      </p:to>
                                    </p:set>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The Point Spread Function (PSF</a:t>
            </a:r>
            <a:r>
              <a:rPr lang="en-IN" dirty="0" smtClean="0"/>
              <a:t>)</a:t>
            </a:r>
            <a:endParaRPr lang="en-IN" dirty="0"/>
          </a:p>
        </p:txBody>
      </p:sp>
      <p:pic>
        <p:nvPicPr>
          <p:cNvPr id="2050" name="Picture 2" descr="http://upload.wikimedia.org/wikipedia/en/thumb/f/f1/PSF.jpg/400px-PS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915" y="2084584"/>
            <a:ext cx="5649703" cy="391242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5220072" y="1700808"/>
            <a:ext cx="3658779" cy="3912421"/>
            <a:chOff x="2724070" y="-1067389"/>
            <a:chExt cx="5630103" cy="6020407"/>
          </a:xfrm>
        </p:grpSpPr>
        <p:grpSp>
          <p:nvGrpSpPr>
            <p:cNvPr id="16" name="Group 15"/>
            <p:cNvGrpSpPr/>
            <p:nvPr/>
          </p:nvGrpSpPr>
          <p:grpSpPr>
            <a:xfrm>
              <a:off x="4407124" y="-1067389"/>
              <a:ext cx="2527551" cy="2921443"/>
              <a:chOff x="4407124" y="-1067389"/>
              <a:chExt cx="2527551" cy="2921443"/>
            </a:xfrm>
          </p:grpSpPr>
          <p:sp>
            <p:nvSpPr>
              <p:cNvPr id="23" name="TextBox 22"/>
              <p:cNvSpPr txBox="1"/>
              <p:nvPr/>
            </p:nvSpPr>
            <p:spPr>
              <a:xfrm>
                <a:off x="5050983" y="1484724"/>
                <a:ext cx="992580" cy="369330"/>
              </a:xfrm>
              <a:prstGeom prst="rect">
                <a:avLst/>
              </a:prstGeom>
              <a:noFill/>
            </p:spPr>
            <p:txBody>
              <a:bodyPr wrap="none" rtlCol="0">
                <a:spAutoFit/>
              </a:bodyPr>
              <a:lstStyle/>
              <a:p>
                <a:r>
                  <a:rPr lang="en-US" dirty="0" smtClean="0"/>
                  <a:t>XY plane</a:t>
                </a:r>
                <a:endParaRPr lang="en-IN" dirty="0"/>
              </a:p>
            </p:txBody>
          </p:sp>
          <p:pic>
            <p:nvPicPr>
              <p:cNvPr id="24" name="Picture 12" descr="H:\myresearch\Dataset\CA1spines\PSF\XY - Copy.tif"/>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07124" y="-1067389"/>
                <a:ext cx="2527551" cy="25275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2724070" y="2035163"/>
              <a:ext cx="2527551" cy="2880941"/>
              <a:chOff x="2724070" y="2035163"/>
              <a:chExt cx="2527551" cy="2880941"/>
            </a:xfrm>
          </p:grpSpPr>
          <p:sp>
            <p:nvSpPr>
              <p:cNvPr id="21" name="TextBox 20"/>
              <p:cNvSpPr txBox="1"/>
              <p:nvPr/>
            </p:nvSpPr>
            <p:spPr>
              <a:xfrm>
                <a:off x="3388903" y="4546772"/>
                <a:ext cx="987771" cy="369332"/>
              </a:xfrm>
              <a:prstGeom prst="rect">
                <a:avLst/>
              </a:prstGeom>
              <a:noFill/>
            </p:spPr>
            <p:txBody>
              <a:bodyPr wrap="none" rtlCol="0">
                <a:spAutoFit/>
              </a:bodyPr>
              <a:lstStyle/>
              <a:p>
                <a:r>
                  <a:rPr lang="en-US" dirty="0" smtClean="0"/>
                  <a:t>XZ plane</a:t>
                </a:r>
                <a:endParaRPr lang="en-IN" dirty="0"/>
              </a:p>
            </p:txBody>
          </p:sp>
          <p:pic>
            <p:nvPicPr>
              <p:cNvPr id="22" name="Picture 13" descr="H:\myresearch\Dataset\CA1spines\PSF\XZ - Copy.tif"/>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724070" y="2035163"/>
                <a:ext cx="2527551" cy="25275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826622" y="2035163"/>
              <a:ext cx="2527551" cy="2917855"/>
              <a:chOff x="5826622" y="2035163"/>
              <a:chExt cx="2527551" cy="2917855"/>
            </a:xfrm>
          </p:grpSpPr>
          <p:sp>
            <p:nvSpPr>
              <p:cNvPr id="19" name="TextBox 18"/>
              <p:cNvSpPr txBox="1"/>
              <p:nvPr/>
            </p:nvSpPr>
            <p:spPr>
              <a:xfrm>
                <a:off x="6491453" y="4583686"/>
                <a:ext cx="978602" cy="369332"/>
              </a:xfrm>
              <a:prstGeom prst="rect">
                <a:avLst/>
              </a:prstGeom>
              <a:noFill/>
            </p:spPr>
            <p:txBody>
              <a:bodyPr wrap="none" rtlCol="0">
                <a:spAutoFit/>
              </a:bodyPr>
              <a:lstStyle/>
              <a:p>
                <a:r>
                  <a:rPr lang="en-US" dirty="0" smtClean="0"/>
                  <a:t>YZ plane</a:t>
                </a:r>
                <a:endParaRPr lang="en-IN" dirty="0"/>
              </a:p>
            </p:txBody>
          </p:sp>
          <p:pic>
            <p:nvPicPr>
              <p:cNvPr id="20" name="Picture 14" descr="H:\myresearch\Dataset\CA1spines\PSF\YZ - Copy.tif"/>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5826622" y="2035163"/>
                <a:ext cx="2527551" cy="252755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5" name="TextBox 24"/>
          <p:cNvSpPr txBox="1"/>
          <p:nvPr/>
        </p:nvSpPr>
        <p:spPr>
          <a:xfrm>
            <a:off x="5092809" y="5822916"/>
            <a:ext cx="3752630" cy="338554"/>
          </a:xfrm>
          <a:prstGeom prst="rect">
            <a:avLst/>
          </a:prstGeom>
          <a:noFill/>
        </p:spPr>
        <p:txBody>
          <a:bodyPr wrap="none" rtlCol="0">
            <a:spAutoFit/>
          </a:bodyPr>
          <a:lstStyle/>
          <a:p>
            <a:r>
              <a:rPr lang="en-US" sz="1600" dirty="0" smtClean="0"/>
              <a:t>Image Courtesy : </a:t>
            </a:r>
            <a:r>
              <a:rPr lang="en-US" sz="1600" dirty="0" err="1" smtClean="0"/>
              <a:t>Kalyan</a:t>
            </a:r>
            <a:r>
              <a:rPr lang="en-US" sz="1600" dirty="0"/>
              <a:t> </a:t>
            </a:r>
            <a:r>
              <a:rPr lang="en-US" sz="1600" dirty="0" smtClean="0"/>
              <a:t>and Dr. S. K. </a:t>
            </a:r>
            <a:r>
              <a:rPr lang="en-US" sz="1600" dirty="0" err="1" smtClean="0"/>
              <a:t>Sikdar</a:t>
            </a:r>
            <a:endParaRPr lang="en-IN" sz="1600" dirty="0"/>
          </a:p>
        </p:txBody>
      </p:sp>
    </p:spTree>
    <p:extLst>
      <p:ext uri="{BB962C8B-B14F-4D97-AF65-F5344CB8AC3E}">
        <p14:creationId xmlns:p14="http://schemas.microsoft.com/office/powerpoint/2010/main" val="42547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3.7037E-7 L -0.17223 -0.06806 " pathEditMode="relative" rAng="0" ptsTypes="AA">
                                      <p:cBhvr>
                                        <p:cTn id="6" dur="500" fill="hold"/>
                                        <p:tgtEl>
                                          <p:spTgt spid="2050"/>
                                        </p:tgtEl>
                                        <p:attrNameLst>
                                          <p:attrName>ppt_x</p:attrName>
                                          <p:attrName>ppt_y</p:attrName>
                                        </p:attrNameLst>
                                      </p:cBhvr>
                                      <p:rCtr x="-8611" y="-3403"/>
                                    </p:animMotion>
                                  </p:childTnLst>
                                </p:cTn>
                              </p:par>
                              <p:par>
                                <p:cTn id="7" presetID="10"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500"/>
                                        <p:tgtEl>
                                          <p:spTgt spid="15"/>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 Half Edge</a:t>
            </a:r>
            <a:endParaRPr lang="en-IN" dirty="0"/>
          </a:p>
        </p:txBody>
      </p:sp>
      <p:sp>
        <p:nvSpPr>
          <p:cNvPr id="3" name="Content Placeholder 2"/>
          <p:cNvSpPr>
            <a:spLocks noGrp="1"/>
          </p:cNvSpPr>
          <p:nvPr>
            <p:ph idx="1"/>
          </p:nvPr>
        </p:nvSpPr>
        <p:spPr/>
        <p:txBody>
          <a:bodyPr/>
          <a:lstStyle/>
          <a:p>
            <a:r>
              <a:rPr lang="en-US" dirty="0"/>
              <a:t>e</a:t>
            </a:r>
            <a:r>
              <a:rPr lang="en-US" dirty="0" smtClean="0"/>
              <a:t>fficient implementation</a:t>
            </a:r>
          </a:p>
          <a:p>
            <a:r>
              <a:rPr lang="en-US" dirty="0"/>
              <a:t>c</a:t>
            </a:r>
            <a:r>
              <a:rPr lang="en-US" dirty="0" smtClean="0"/>
              <a:t>ombinatorial operations like “update of neighborhood” can be done in linear time</a:t>
            </a:r>
          </a:p>
          <a:p>
            <a:endParaRPr lang="en-IN" dirty="0"/>
          </a:p>
        </p:txBody>
      </p:sp>
    </p:spTree>
    <p:extLst>
      <p:ext uri="{BB962C8B-B14F-4D97-AF65-F5344CB8AC3E}">
        <p14:creationId xmlns:p14="http://schemas.microsoft.com/office/powerpoint/2010/main" val="35605160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Complexity and Performance of the Framework</a:t>
            </a:r>
            <a:r>
              <a:rPr lang="en-US" dirty="0" smtClean="0"/>
              <a:t/>
            </a:r>
            <a:br>
              <a:rPr lang="en-US" dirty="0" smtClean="0"/>
            </a:br>
            <a:r>
              <a:rPr lang="en-US" sz="2200" dirty="0" smtClean="0"/>
              <a:t>(Tested on Intel Xeon Quad Core, HP xw6600 Workstation)</a:t>
            </a:r>
            <a:endParaRPr lang="en-IN"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730093208"/>
                  </p:ext>
                </p:extLst>
              </p:nvPr>
            </p:nvGraphicFramePr>
            <p:xfrm>
              <a:off x="310829" y="1628800"/>
              <a:ext cx="4540608" cy="2736303"/>
            </p:xfrm>
            <a:graphic>
              <a:graphicData uri="http://schemas.openxmlformats.org/drawingml/2006/table">
                <a:tbl>
                  <a:tblPr firstRow="1" firstCol="1" lastRow="1" bandRow="1">
                    <a:tableStyleId>{5C22544A-7EE6-4342-B048-85BDC9FD1C3A}</a:tableStyleId>
                  </a:tblPr>
                  <a:tblGrid>
                    <a:gridCol w="1409154"/>
                    <a:gridCol w="930268"/>
                    <a:gridCol w="687651"/>
                    <a:gridCol w="782863"/>
                    <a:gridCol w="730672"/>
                  </a:tblGrid>
                  <a:tr h="298238">
                    <a:tc gridSpan="3">
                      <a:txBody>
                        <a:bodyPr/>
                        <a:lstStyle/>
                        <a:p>
                          <a:pPr algn="ctr"/>
                          <a:r>
                            <a:rPr lang="en-US" sz="1500" dirty="0" smtClean="0"/>
                            <a:t>Segmentation</a:t>
                          </a:r>
                          <a:endParaRPr lang="en-IN" sz="1500" dirty="0"/>
                        </a:p>
                      </a:txBody>
                      <a:tcPr marL="66275" marR="66275" marT="33138" marB="33138" anchor="ctr"/>
                    </a:tc>
                    <a:tc hMerge="1">
                      <a:txBody>
                        <a:bodyPr/>
                        <a:lstStyle/>
                        <a:p>
                          <a:endParaRPr lang="en-IN"/>
                        </a:p>
                      </a:txBody>
                      <a:tcPr/>
                    </a:tc>
                    <a:tc hMerge="1">
                      <a:txBody>
                        <a:bodyPr/>
                        <a:lstStyle/>
                        <a:p>
                          <a:endParaRPr lang="en-IN" dirty="0"/>
                        </a:p>
                      </a:txBody>
                      <a:tcPr/>
                    </a:tc>
                    <a:tc>
                      <a:txBody>
                        <a:bodyPr/>
                        <a:lstStyle/>
                        <a:p>
                          <a:pPr algn="ctr"/>
                          <a:r>
                            <a:rPr lang="en-US" sz="1500" dirty="0" smtClean="0"/>
                            <a:t>Linear</a:t>
                          </a:r>
                          <a:endParaRPr lang="en-IN" sz="1500" dirty="0"/>
                        </a:p>
                      </a:txBody>
                      <a:tcPr marL="66275" marR="66275" marT="33138" marB="33138" anchor="ctr"/>
                    </a:tc>
                    <a:tc>
                      <a:txBody>
                        <a:bodyPr/>
                        <a:lstStyle/>
                        <a:p>
                          <a:pPr algn="ctr"/>
                          <a:r>
                            <a:rPr lang="en-US" sz="1500" dirty="0" smtClean="0"/>
                            <a:t>Parallel</a:t>
                          </a:r>
                          <a:endParaRPr lang="en-IN" sz="1500" dirty="0"/>
                        </a:p>
                      </a:txBody>
                      <a:tcPr marL="66275" marR="66275" marT="33138" marB="33138" anchor="ctr"/>
                    </a:tc>
                  </a:tr>
                  <a:tr h="268782">
                    <a:tc gridSpan="2">
                      <a:txBody>
                        <a:bodyPr/>
                        <a:lstStyle/>
                        <a:p>
                          <a:r>
                            <a:rPr lang="en-US" sz="1000" dirty="0" err="1" smtClean="0"/>
                            <a:t>Thresholding</a:t>
                          </a:r>
                          <a:endParaRPr lang="en-IN" sz="1000" dirty="0"/>
                        </a:p>
                      </a:txBody>
                      <a:tcPr marL="66275" marR="66275" marT="33138" marB="33138" anchor="ctr"/>
                    </a:tc>
                    <a:tc hMerge="1">
                      <a:txBody>
                        <a:bodyPr/>
                        <a:lstStyle/>
                        <a:p>
                          <a:endParaRPr lang="en-IN"/>
                        </a:p>
                      </a:txBody>
                      <a:tcPr/>
                    </a:tc>
                    <a:tc>
                      <a:txBody>
                        <a:bodyPr/>
                        <a:lstStyle/>
                        <a:p>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275" marR="66275" marT="33138" marB="33138" anchor="ctr"/>
                    </a:tc>
                    <a:tc>
                      <a:txBody>
                        <a:bodyPr/>
                        <a:lstStyle/>
                        <a:p>
                          <a:pPr algn="ctr"/>
                          <a:r>
                            <a:rPr lang="en-IN" sz="1000" b="0" i="0" u="none" strike="noStrike" baseline="0" dirty="0" smtClean="0">
                              <a:latin typeface="CMR12"/>
                            </a:rPr>
                            <a:t>3.760</a:t>
                          </a:r>
                          <a:endParaRPr lang="en-IN" sz="1000" dirty="0">
                            <a:latin typeface="CMR12"/>
                          </a:endParaRPr>
                        </a:p>
                      </a:txBody>
                      <a:tcPr marL="66275" marR="66275" marT="33138" marB="33138" anchor="ctr"/>
                    </a:tc>
                    <a:tc>
                      <a:txBody>
                        <a:bodyPr/>
                        <a:lstStyle/>
                        <a:p>
                          <a:pPr algn="ctr"/>
                          <a:r>
                            <a:rPr lang="en-IN" sz="1000" b="0" i="0" u="none" strike="noStrike" baseline="0" dirty="0" smtClean="0">
                              <a:latin typeface="CMR12"/>
                            </a:rPr>
                            <a:t> 2.153</a:t>
                          </a:r>
                          <a:endParaRPr lang="en-IN" sz="1000" dirty="0">
                            <a:latin typeface="CMR12"/>
                          </a:endParaRPr>
                        </a:p>
                      </a:txBody>
                      <a:tcPr marL="66275" marR="66275" marT="33138" marB="33138" anchor="ctr"/>
                    </a:tc>
                  </a:tr>
                  <a:tr h="268782">
                    <a:tc gridSpan="2">
                      <a:txBody>
                        <a:bodyPr/>
                        <a:lstStyle/>
                        <a:p>
                          <a:r>
                            <a:rPr lang="en-US" sz="1000" dirty="0" smtClean="0"/>
                            <a:t>Morphological Operations</a:t>
                          </a:r>
                          <a:endParaRPr lang="en-IN" sz="1000" dirty="0"/>
                        </a:p>
                      </a:txBody>
                      <a:tcPr marL="66275" marR="66275" marT="33138" marB="33138" anchor="ctr"/>
                    </a:tc>
                    <a:tc h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3.682</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2.715</a:t>
                          </a:r>
                          <a:endParaRPr lang="en-IN" sz="1000" dirty="0">
                            <a:latin typeface="CMR12"/>
                          </a:endParaRPr>
                        </a:p>
                      </a:txBody>
                      <a:tcPr marL="66275" marR="66275" marT="33138" marB="33138" anchor="ctr"/>
                    </a:tc>
                  </a:tr>
                  <a:tr h="268782">
                    <a:tc gridSpan="2">
                      <a:txBody>
                        <a:bodyPr/>
                        <a:lstStyle/>
                        <a:p>
                          <a:r>
                            <a:rPr lang="en-US" sz="1000" dirty="0" smtClean="0"/>
                            <a:t>Boundary Extraction</a:t>
                          </a:r>
                          <a:endParaRPr lang="en-IN" sz="1000" dirty="0"/>
                        </a:p>
                      </a:txBody>
                      <a:tcPr marL="66275" marR="66275" marT="33138" marB="33138" anchor="ctr"/>
                    </a:tc>
                    <a:tc h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3.120</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1.809</a:t>
                          </a:r>
                          <a:endParaRPr lang="en-IN" sz="1000" dirty="0">
                            <a:latin typeface="CMR12"/>
                          </a:endParaRPr>
                        </a:p>
                      </a:txBody>
                      <a:tcPr marL="66275" marR="66275" marT="33138" marB="33138" anchor="ctr"/>
                    </a:tc>
                  </a:tr>
                  <a:tr h="26878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Contour Extraction</a:t>
                          </a:r>
                          <a:endParaRPr lang="en-IN" sz="1000" dirty="0" smtClean="0"/>
                        </a:p>
                      </a:txBody>
                      <a:tcPr marL="66275" marR="66275" marT="33138" marB="33138" anchor="ctr"/>
                    </a:tc>
                    <a:tc h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3.900</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1.982</a:t>
                          </a:r>
                          <a:endParaRPr lang="en-IN" sz="1000" dirty="0">
                            <a:latin typeface="CMR12"/>
                          </a:endParaRPr>
                        </a:p>
                      </a:txBody>
                      <a:tcPr marL="66275" marR="66275" marT="33138" marB="33138" anchor="ctr"/>
                    </a:tc>
                  </a:tr>
                  <a:tr h="37555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Component Extraction</a:t>
                          </a:r>
                          <a:endParaRPr lang="en-IN" sz="1000" dirty="0" smtClean="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 Computing Distances</a:t>
                          </a:r>
                          <a:endParaRPr lang="en-IN" sz="1000" dirty="0" smtClean="0"/>
                        </a:p>
                      </a:txBody>
                      <a:tcPr marL="66275" marR="66275" marT="33138" marB="331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sSup>
                                  <m:sSupPr>
                                    <m:ctrlPr>
                                      <a:rPr lang="en-US" sz="1000" b="0" i="1" smtClean="0">
                                        <a:latin typeface="Cambria Math" panose="02040503050406030204" pitchFamily="18" charset="0"/>
                                      </a:rPr>
                                    </m:ctrlPr>
                                  </m:sSupPr>
                                  <m:e>
                                    <m:r>
                                      <a:rPr lang="en-US" sz="1000" b="0" i="1" smtClean="0">
                                        <a:latin typeface="Cambria Math"/>
                                      </a:rPr>
                                      <m:t>𝑧𝑛</m:t>
                                    </m:r>
                                  </m:e>
                                  <m:sup>
                                    <m:r>
                                      <a:rPr lang="en-US" sz="1000" b="0" i="1" smtClean="0">
                                        <a:latin typeface="Cambria Math"/>
                                      </a:rPr>
                                      <m:t>2</m:t>
                                    </m:r>
                                  </m:sup>
                                </m:sSup>
                                <m:r>
                                  <a:rPr lang="en-US" sz="1000" b="0" i="1" smtClean="0">
                                    <a:latin typeface="Cambria Math"/>
                                  </a:rPr>
                                  <m:t>)</m:t>
                                </m:r>
                              </m:oMath>
                            </m:oMathPara>
                          </a14:m>
                          <a:endParaRPr lang="en-IN" sz="1000" dirty="0"/>
                        </a:p>
                      </a:txBody>
                      <a:tcPr marL="66275" marR="66275" marT="33138" marB="3313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213.378</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313581">
                    <a:tc vMerge="1">
                      <a:txBody>
                        <a:bodyPr/>
                        <a:lstStyle/>
                        <a:p>
                          <a:endParaRPr lang="en-IN"/>
                        </a:p>
                      </a:txBody>
                      <a:tcPr/>
                    </a:tc>
                    <a:tc>
                      <a:txBody>
                        <a:bodyPr/>
                        <a:lstStyle/>
                        <a:p>
                          <a:r>
                            <a:rPr lang="en-US" sz="1000" b="0" dirty="0" smtClean="0"/>
                            <a:t>Building Graph</a:t>
                          </a:r>
                          <a:endParaRPr lang="en-IN" sz="1000" b="0" dirty="0"/>
                        </a:p>
                      </a:txBody>
                      <a:tcPr marL="66275" marR="66275" marT="33138" marB="331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𝑧𝑐</m:t>
                                </m:r>
                                <m:r>
                                  <a:rPr lang="en-US" sz="1000" b="0" i="1" smtClean="0">
                                    <a:latin typeface="Cambria Math"/>
                                  </a:rPr>
                                  <m:t>)</m:t>
                                </m:r>
                              </m:oMath>
                            </m:oMathPara>
                          </a14:m>
                          <a:endParaRPr lang="en-IN" sz="1000" dirty="0"/>
                        </a:p>
                      </a:txBody>
                      <a:tcPr marL="66275" marR="66275" marT="33138" marB="3313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3.81</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375559">
                    <a:tc vMerge="1">
                      <a:txBody>
                        <a:bodyPr/>
                        <a:lstStyle/>
                        <a:p>
                          <a:endParaRPr lang="en-IN"/>
                        </a:p>
                      </a:txBody>
                      <a:tcPr/>
                    </a:tc>
                    <a:tc>
                      <a:txBody>
                        <a:bodyPr/>
                        <a:lstStyle/>
                        <a:p>
                          <a:pPr algn="ctr"/>
                          <a:r>
                            <a:rPr lang="en-US" sz="1000" dirty="0" smtClean="0"/>
                            <a:t>Extracting Component</a:t>
                          </a:r>
                          <a:endParaRPr lang="en-IN" sz="1000" dirty="0"/>
                        </a:p>
                      </a:txBody>
                      <a:tcPr marL="66275" marR="66275" marT="33138" marB="3313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𝑧𝑐</m:t>
                                </m:r>
                                <m:r>
                                  <a:rPr lang="en-US" sz="1000" b="0" i="1" smtClean="0">
                                    <a:latin typeface="Cambria Math"/>
                                  </a:rPr>
                                  <m:t>)</m:t>
                                </m:r>
                              </m:oMath>
                            </m:oMathPara>
                          </a14:m>
                          <a:endParaRPr lang="en-IN" sz="1000" dirty="0"/>
                        </a:p>
                      </a:txBody>
                      <a:tcPr marL="66275" marR="66275" marT="33138" marB="33138"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1.82</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2982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275" marR="66275" marT="33138" marB="33138" anchor="ctr"/>
                    </a:tc>
                    <a:tc hMerge="1">
                      <a:txBody>
                        <a:bodyPr/>
                        <a:lstStyle/>
                        <a:p>
                          <a:endParaRPr lang="en-IN"/>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300" b="0" i="1" smtClean="0">
                                    <a:latin typeface="Cambria Math"/>
                                  </a:rPr>
                                  <m:t>𝑂</m:t>
                                </m:r>
                                <m:r>
                                  <a:rPr lang="en-US" sz="1300" b="0" i="1" smtClean="0">
                                    <a:latin typeface="Cambria Math"/>
                                  </a:rPr>
                                  <m:t>(</m:t>
                                </m:r>
                                <m:sSup>
                                  <m:sSupPr>
                                    <m:ctrlPr>
                                      <a:rPr lang="en-US" sz="1300" b="0" i="1" smtClean="0">
                                        <a:latin typeface="Cambria Math" panose="02040503050406030204" pitchFamily="18" charset="0"/>
                                      </a:rPr>
                                    </m:ctrlPr>
                                  </m:sSupPr>
                                  <m:e>
                                    <m:r>
                                      <a:rPr lang="en-US" sz="1300" b="0" i="1" smtClean="0">
                                        <a:latin typeface="Cambria Math"/>
                                      </a:rPr>
                                      <m:t>𝑧𝑛</m:t>
                                    </m:r>
                                  </m:e>
                                  <m:sup>
                                    <m:r>
                                      <a:rPr lang="en-US" sz="1300" b="0" i="1" smtClean="0">
                                        <a:latin typeface="Cambria Math"/>
                                      </a:rPr>
                                      <m:t>2</m:t>
                                    </m:r>
                                  </m:sup>
                                </m:sSup>
                                <m:r>
                                  <a:rPr lang="en-US" sz="1300" b="0" i="1" smtClean="0">
                                    <a:latin typeface="Cambria Math"/>
                                  </a:rPr>
                                  <m:t>)</m:t>
                                </m:r>
                              </m:oMath>
                            </m:oMathPara>
                          </a14:m>
                          <a:endParaRPr lang="en-IN" sz="13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mn-lt"/>
                              <a:ea typeface="+mn-ea"/>
                              <a:cs typeface="+mn-cs"/>
                            </a:rPr>
                            <a:t>230.35</a:t>
                          </a:r>
                          <a:endParaRPr lang="en-IN" sz="9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mn-lt"/>
                              <a:ea typeface="+mn-ea"/>
                              <a:cs typeface="+mn-cs"/>
                            </a:rPr>
                            <a:t>227.667</a:t>
                          </a:r>
                          <a:endParaRPr lang="en-IN" sz="1300" dirty="0"/>
                        </a:p>
                      </a:txBody>
                      <a:tcPr marL="66275" marR="66275" marT="33138" marB="33138" anchor="ct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730093208"/>
                  </p:ext>
                </p:extLst>
              </p:nvPr>
            </p:nvGraphicFramePr>
            <p:xfrm>
              <a:off x="310829" y="1628800"/>
              <a:ext cx="4540608" cy="2736303"/>
            </p:xfrm>
            <a:graphic>
              <a:graphicData uri="http://schemas.openxmlformats.org/drawingml/2006/table">
                <a:tbl>
                  <a:tblPr firstRow="1" firstCol="1" lastRow="1" bandRow="1">
                    <a:tableStyleId>{5C22544A-7EE6-4342-B048-85BDC9FD1C3A}</a:tableStyleId>
                  </a:tblPr>
                  <a:tblGrid>
                    <a:gridCol w="1409154"/>
                    <a:gridCol w="930268"/>
                    <a:gridCol w="687651"/>
                    <a:gridCol w="782863"/>
                    <a:gridCol w="730672"/>
                  </a:tblGrid>
                  <a:tr h="298238">
                    <a:tc gridSpan="3">
                      <a:txBody>
                        <a:bodyPr/>
                        <a:lstStyle/>
                        <a:p>
                          <a:pPr algn="ctr"/>
                          <a:r>
                            <a:rPr lang="en-US" sz="1500" dirty="0" smtClean="0"/>
                            <a:t>Segmentation</a:t>
                          </a:r>
                          <a:endParaRPr lang="en-IN" sz="1500" dirty="0"/>
                        </a:p>
                      </a:txBody>
                      <a:tcPr marL="66275" marR="66275" marT="33138" marB="33138" anchor="ctr"/>
                    </a:tc>
                    <a:tc hMerge="1">
                      <a:txBody>
                        <a:bodyPr/>
                        <a:lstStyle/>
                        <a:p>
                          <a:endParaRPr lang="en-IN"/>
                        </a:p>
                      </a:txBody>
                      <a:tcPr/>
                    </a:tc>
                    <a:tc hMerge="1">
                      <a:txBody>
                        <a:bodyPr/>
                        <a:lstStyle/>
                        <a:p>
                          <a:endParaRPr lang="en-IN" dirty="0"/>
                        </a:p>
                      </a:txBody>
                      <a:tcPr/>
                    </a:tc>
                    <a:tc>
                      <a:txBody>
                        <a:bodyPr/>
                        <a:lstStyle/>
                        <a:p>
                          <a:pPr algn="ctr"/>
                          <a:r>
                            <a:rPr lang="en-US" sz="1500" dirty="0" smtClean="0"/>
                            <a:t>Linear</a:t>
                          </a:r>
                          <a:endParaRPr lang="en-IN" sz="1500" dirty="0"/>
                        </a:p>
                      </a:txBody>
                      <a:tcPr marL="66275" marR="66275" marT="33138" marB="33138" anchor="ctr"/>
                    </a:tc>
                    <a:tc>
                      <a:txBody>
                        <a:bodyPr/>
                        <a:lstStyle/>
                        <a:p>
                          <a:pPr algn="ctr"/>
                          <a:r>
                            <a:rPr lang="en-US" sz="1500" dirty="0" smtClean="0"/>
                            <a:t>Parallel</a:t>
                          </a:r>
                          <a:endParaRPr lang="en-IN" sz="1500" dirty="0"/>
                        </a:p>
                      </a:txBody>
                      <a:tcPr marL="66275" marR="66275" marT="33138" marB="33138" anchor="ctr"/>
                    </a:tc>
                  </a:tr>
                  <a:tr h="268782">
                    <a:tc gridSpan="2">
                      <a:txBody>
                        <a:bodyPr/>
                        <a:lstStyle/>
                        <a:p>
                          <a:r>
                            <a:rPr lang="en-US" sz="1000" dirty="0" err="1" smtClean="0"/>
                            <a:t>Thresholding</a:t>
                          </a:r>
                          <a:endParaRPr lang="en-IN" sz="1000" dirty="0"/>
                        </a:p>
                      </a:txBody>
                      <a:tcPr marL="66275" marR="66275" marT="33138" marB="33138" anchor="ctr"/>
                    </a:tc>
                    <a:tc hMerge="1">
                      <a:txBody>
                        <a:bodyPr/>
                        <a:lstStyle/>
                        <a:p>
                          <a:endParaRPr lang="en-IN"/>
                        </a:p>
                      </a:txBody>
                      <a:tcPr/>
                    </a:tc>
                    <a:tc>
                      <a:txBody>
                        <a:bodyPr/>
                        <a:lstStyle/>
                        <a:p>
                          <a:endParaRPr lang="en-US"/>
                        </a:p>
                      </a:txBody>
                      <a:tcPr marL="66275" marR="66275" marT="33138" marB="33138" anchor="ctr">
                        <a:blipFill rotWithShape="0">
                          <a:blip r:embed="rId2"/>
                          <a:stretch>
                            <a:fillRect l="-339823" t="-120455" r="-220354" b="-827273"/>
                          </a:stretch>
                        </a:blipFill>
                      </a:tcPr>
                    </a:tc>
                    <a:tc>
                      <a:txBody>
                        <a:bodyPr/>
                        <a:lstStyle/>
                        <a:p>
                          <a:pPr algn="ctr"/>
                          <a:r>
                            <a:rPr lang="en-IN" sz="1000" b="0" i="0" u="none" strike="noStrike" baseline="0" dirty="0" smtClean="0">
                              <a:latin typeface="CMR12"/>
                            </a:rPr>
                            <a:t>3.760</a:t>
                          </a:r>
                          <a:endParaRPr lang="en-IN" sz="1000" dirty="0">
                            <a:latin typeface="CMR12"/>
                          </a:endParaRPr>
                        </a:p>
                      </a:txBody>
                      <a:tcPr marL="66275" marR="66275" marT="33138" marB="33138" anchor="ctr"/>
                    </a:tc>
                    <a:tc>
                      <a:txBody>
                        <a:bodyPr/>
                        <a:lstStyle/>
                        <a:p>
                          <a:pPr algn="ctr"/>
                          <a:r>
                            <a:rPr lang="en-IN" sz="1000" b="0" i="0" u="none" strike="noStrike" baseline="0" dirty="0" smtClean="0">
                              <a:latin typeface="CMR12"/>
                            </a:rPr>
                            <a:t> 2.153</a:t>
                          </a:r>
                          <a:endParaRPr lang="en-IN" sz="1000" dirty="0">
                            <a:latin typeface="CMR12"/>
                          </a:endParaRPr>
                        </a:p>
                      </a:txBody>
                      <a:tcPr marL="66275" marR="66275" marT="33138" marB="33138" anchor="ctr"/>
                    </a:tc>
                  </a:tr>
                  <a:tr h="268782">
                    <a:tc gridSpan="2">
                      <a:txBody>
                        <a:bodyPr/>
                        <a:lstStyle/>
                        <a:p>
                          <a:r>
                            <a:rPr lang="en-US" sz="1000" dirty="0" smtClean="0"/>
                            <a:t>Morphological Operations</a:t>
                          </a:r>
                          <a:endParaRPr lang="en-IN" sz="1000" dirty="0"/>
                        </a:p>
                      </a:txBody>
                      <a:tcPr marL="66275" marR="66275" marT="33138" marB="33138" anchor="ctr"/>
                    </a:tc>
                    <a:tc hMerge="1">
                      <a:txBody>
                        <a:bodyPr/>
                        <a:lstStyle/>
                        <a:p>
                          <a:endParaRPr lang="en-IN"/>
                        </a:p>
                      </a:txBody>
                      <a:tcPr/>
                    </a:tc>
                    <a:tc>
                      <a:txBody>
                        <a:bodyPr/>
                        <a:lstStyle/>
                        <a:p>
                          <a:endParaRPr lang="en-US"/>
                        </a:p>
                      </a:txBody>
                      <a:tcPr marL="66275" marR="66275" marT="33138" marB="33138" anchor="ctr">
                        <a:blipFill rotWithShape="0">
                          <a:blip r:embed="rId2"/>
                          <a:stretch>
                            <a:fillRect l="-339823" t="-220455" r="-220354" b="-727273"/>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3.682</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2.715</a:t>
                          </a:r>
                          <a:endParaRPr lang="en-IN" sz="1000" dirty="0">
                            <a:latin typeface="CMR12"/>
                          </a:endParaRPr>
                        </a:p>
                      </a:txBody>
                      <a:tcPr marL="66275" marR="66275" marT="33138" marB="33138" anchor="ctr"/>
                    </a:tc>
                  </a:tr>
                  <a:tr h="268782">
                    <a:tc gridSpan="2">
                      <a:txBody>
                        <a:bodyPr/>
                        <a:lstStyle/>
                        <a:p>
                          <a:r>
                            <a:rPr lang="en-US" sz="1000" dirty="0" smtClean="0"/>
                            <a:t>Boundary Extraction</a:t>
                          </a:r>
                          <a:endParaRPr lang="en-IN" sz="1000" dirty="0"/>
                        </a:p>
                      </a:txBody>
                      <a:tcPr marL="66275" marR="66275" marT="33138" marB="33138" anchor="ctr"/>
                    </a:tc>
                    <a:tc hMerge="1">
                      <a:txBody>
                        <a:bodyPr/>
                        <a:lstStyle/>
                        <a:p>
                          <a:endParaRPr lang="en-IN"/>
                        </a:p>
                      </a:txBody>
                      <a:tcPr/>
                    </a:tc>
                    <a:tc>
                      <a:txBody>
                        <a:bodyPr/>
                        <a:lstStyle/>
                        <a:p>
                          <a:endParaRPr lang="en-US"/>
                        </a:p>
                      </a:txBody>
                      <a:tcPr marL="66275" marR="66275" marT="33138" marB="33138" anchor="ctr">
                        <a:blipFill rotWithShape="0">
                          <a:blip r:embed="rId2"/>
                          <a:stretch>
                            <a:fillRect l="-339823" t="-313333" r="-220354" b="-611111"/>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3.120</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1.809</a:t>
                          </a:r>
                          <a:endParaRPr lang="en-IN" sz="1000" dirty="0">
                            <a:latin typeface="CMR12"/>
                          </a:endParaRPr>
                        </a:p>
                      </a:txBody>
                      <a:tcPr marL="66275" marR="66275" marT="33138" marB="33138" anchor="ctr"/>
                    </a:tc>
                  </a:tr>
                  <a:tr h="26878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Contour Extraction</a:t>
                          </a:r>
                          <a:endParaRPr lang="en-IN" sz="1000" dirty="0" smtClean="0"/>
                        </a:p>
                      </a:txBody>
                      <a:tcPr marL="66275" marR="66275" marT="33138" marB="33138" anchor="ctr"/>
                    </a:tc>
                    <a:tc hMerge="1">
                      <a:txBody>
                        <a:bodyPr/>
                        <a:lstStyle/>
                        <a:p>
                          <a:endParaRPr lang="en-IN"/>
                        </a:p>
                      </a:txBody>
                      <a:tcPr/>
                    </a:tc>
                    <a:tc>
                      <a:txBody>
                        <a:bodyPr/>
                        <a:lstStyle/>
                        <a:p>
                          <a:endParaRPr lang="en-US"/>
                        </a:p>
                      </a:txBody>
                      <a:tcPr marL="66275" marR="66275" marT="33138" marB="33138" anchor="ctr">
                        <a:blipFill rotWithShape="0">
                          <a:blip r:embed="rId2"/>
                          <a:stretch>
                            <a:fillRect l="-339823" t="-422727" r="-220354" b="-525000"/>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3.900</a:t>
                          </a:r>
                          <a:endParaRPr lang="en-IN" sz="1000" dirty="0">
                            <a:latin typeface="CMR12"/>
                          </a:endParaRPr>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1.982</a:t>
                          </a:r>
                          <a:endParaRPr lang="en-IN" sz="1000" dirty="0">
                            <a:latin typeface="CMR12"/>
                          </a:endParaRPr>
                        </a:p>
                      </a:txBody>
                      <a:tcPr marL="66275" marR="66275" marT="33138" marB="33138" anchor="ctr"/>
                    </a:tc>
                  </a:tr>
                  <a:tr h="375559">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Component Extraction</a:t>
                          </a:r>
                          <a:endParaRPr lang="en-IN" sz="1000" dirty="0" smtClean="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t> Computing Distances</a:t>
                          </a:r>
                          <a:endParaRPr lang="en-IN" sz="1000" dirty="0" smtClean="0"/>
                        </a:p>
                      </a:txBody>
                      <a:tcPr marL="66275" marR="66275" marT="33138" marB="33138" anchor="ctr"/>
                    </a:tc>
                    <a:tc>
                      <a:txBody>
                        <a:bodyPr/>
                        <a:lstStyle/>
                        <a:p>
                          <a:endParaRPr lang="en-US"/>
                        </a:p>
                      </a:txBody>
                      <a:tcPr marL="66275" marR="66275" marT="33138" marB="33138" anchor="ctr">
                        <a:blipFill rotWithShape="0">
                          <a:blip r:embed="rId2"/>
                          <a:stretch>
                            <a:fillRect l="-339823" t="-370968" r="-220354" b="-272581"/>
                          </a:stretch>
                        </a:blip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213.378</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313581">
                    <a:tc vMerge="1">
                      <a:txBody>
                        <a:bodyPr/>
                        <a:lstStyle/>
                        <a:p>
                          <a:endParaRPr lang="en-IN"/>
                        </a:p>
                      </a:txBody>
                      <a:tcPr/>
                    </a:tc>
                    <a:tc>
                      <a:txBody>
                        <a:bodyPr/>
                        <a:lstStyle/>
                        <a:p>
                          <a:r>
                            <a:rPr lang="en-US" sz="1000" b="0" dirty="0" smtClean="0"/>
                            <a:t>Building Graph</a:t>
                          </a:r>
                          <a:endParaRPr lang="en-IN" sz="1000" b="0" dirty="0"/>
                        </a:p>
                      </a:txBody>
                      <a:tcPr marL="66275" marR="66275" marT="33138" marB="33138" anchor="ctr"/>
                    </a:tc>
                    <a:tc>
                      <a:txBody>
                        <a:bodyPr/>
                        <a:lstStyle/>
                        <a:p>
                          <a:endParaRPr lang="en-US"/>
                        </a:p>
                      </a:txBody>
                      <a:tcPr marL="66275" marR="66275" marT="33138" marB="33138" anchor="ctr">
                        <a:blipFill rotWithShape="0">
                          <a:blip r:embed="rId2"/>
                          <a:stretch>
                            <a:fillRect l="-339823" t="-572549" r="-220354" b="-231373"/>
                          </a:stretch>
                        </a:blip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3.81</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375559">
                    <a:tc vMerge="1">
                      <a:txBody>
                        <a:bodyPr/>
                        <a:lstStyle/>
                        <a:p>
                          <a:endParaRPr lang="en-IN"/>
                        </a:p>
                      </a:txBody>
                      <a:tcPr/>
                    </a:tc>
                    <a:tc>
                      <a:txBody>
                        <a:bodyPr/>
                        <a:lstStyle/>
                        <a:p>
                          <a:pPr algn="ctr"/>
                          <a:r>
                            <a:rPr lang="en-US" sz="1000" dirty="0" smtClean="0"/>
                            <a:t>Extracting Component</a:t>
                          </a:r>
                          <a:endParaRPr lang="en-IN" sz="1000" dirty="0"/>
                        </a:p>
                      </a:txBody>
                      <a:tcPr marL="66275" marR="66275" marT="33138" marB="33138" anchor="ctr"/>
                    </a:tc>
                    <a:tc>
                      <a:txBody>
                        <a:bodyPr/>
                        <a:lstStyle/>
                        <a:p>
                          <a:endParaRPr lang="en-US"/>
                        </a:p>
                      </a:txBody>
                      <a:tcPr marL="66275" marR="66275" marT="33138" marB="33138" anchor="ctr">
                        <a:blipFill rotWithShape="0">
                          <a:blip r:embed="rId2"/>
                          <a:stretch>
                            <a:fillRect l="-339823" t="-553226" r="-220354" b="-90323"/>
                          </a:stretch>
                        </a:blip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kern="1200" baseline="0" dirty="0" smtClean="0">
                              <a:solidFill>
                                <a:schemeClr val="dk1"/>
                              </a:solidFill>
                              <a:latin typeface="CMR12"/>
                              <a:ea typeface="+mn-ea"/>
                              <a:cs typeface="+mn-cs"/>
                            </a:rPr>
                            <a:t>1.82</a:t>
                          </a:r>
                          <a:endParaRPr lang="en-IN" sz="1000" dirty="0">
                            <a:latin typeface="CMR12"/>
                          </a:endParaRPr>
                        </a:p>
                      </a:txBody>
                      <a:tcPr marL="66275" marR="66275" marT="33138" marB="33138"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400" dirty="0"/>
                        </a:p>
                      </a:txBody>
                      <a:tcPr anchor="ctr"/>
                    </a:tc>
                  </a:tr>
                  <a:tr h="29823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275" marR="66275" marT="33138" marB="33138" anchor="ctr"/>
                    </a:tc>
                    <a:tc hMerge="1">
                      <a:txBody>
                        <a:bodyPr/>
                        <a:lstStyle/>
                        <a:p>
                          <a:endParaRPr lang="en-IN"/>
                        </a:p>
                      </a:txBody>
                      <a:tcPr/>
                    </a:tc>
                    <a:tc>
                      <a:txBody>
                        <a:bodyPr/>
                        <a:lstStyle/>
                        <a:p>
                          <a:endParaRPr lang="en-US"/>
                        </a:p>
                      </a:txBody>
                      <a:tcPr marL="66275" marR="66275" marT="33138" marB="33138" anchor="ctr">
                        <a:blipFill rotWithShape="0">
                          <a:blip r:embed="rId2"/>
                          <a:stretch>
                            <a:fillRect l="-339823" t="-826531" r="-220354" b="-14286"/>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mn-lt"/>
                              <a:ea typeface="+mn-ea"/>
                              <a:cs typeface="+mn-cs"/>
                            </a:rPr>
                            <a:t>230.35</a:t>
                          </a:r>
                          <a:endParaRPr lang="en-IN" sz="900" dirty="0"/>
                        </a:p>
                      </a:txBody>
                      <a:tcPr marL="66275" marR="66275" marT="33138" marB="3313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mn-lt"/>
                              <a:ea typeface="+mn-ea"/>
                              <a:cs typeface="+mn-cs"/>
                            </a:rPr>
                            <a:t>227.667</a:t>
                          </a:r>
                          <a:endParaRPr lang="en-IN" sz="1300" dirty="0"/>
                        </a:p>
                      </a:txBody>
                      <a:tcPr marL="66275" marR="66275" marT="33138" marB="33138"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813162806"/>
                  </p:ext>
                </p:extLst>
              </p:nvPr>
            </p:nvGraphicFramePr>
            <p:xfrm>
              <a:off x="5050656" y="1628800"/>
              <a:ext cx="3849736" cy="2451614"/>
            </p:xfrm>
            <a:graphic>
              <a:graphicData uri="http://schemas.openxmlformats.org/drawingml/2006/table">
                <a:tbl>
                  <a:tblPr firstRow="1" firstCol="1" lastRow="1" bandRow="1">
                    <a:tableStyleId>{5C22544A-7EE6-4342-B048-85BDC9FD1C3A}</a:tableStyleId>
                  </a:tblPr>
                  <a:tblGrid>
                    <a:gridCol w="2363861"/>
                    <a:gridCol w="694834"/>
                    <a:gridCol w="791041"/>
                  </a:tblGrid>
                  <a:tr h="301353">
                    <a:tc gridSpan="2">
                      <a:txBody>
                        <a:bodyPr/>
                        <a:lstStyle/>
                        <a:p>
                          <a:pPr algn="ctr"/>
                          <a:r>
                            <a:rPr lang="en-US" sz="1500" dirty="0" smtClean="0"/>
                            <a:t>Correction</a:t>
                          </a:r>
                          <a:endParaRPr lang="en-IN" sz="1500" dirty="0"/>
                        </a:p>
                      </a:txBody>
                      <a:tcPr marL="66967" marR="66967" marT="33484" marB="33484" anchor="ctr"/>
                    </a:tc>
                    <a:tc hMerge="1">
                      <a:txBody>
                        <a:bodyPr/>
                        <a:lstStyle/>
                        <a:p>
                          <a:endParaRPr lang="en-IN" dirty="0"/>
                        </a:p>
                      </a:txBody>
                      <a:tcPr/>
                    </a:tc>
                    <a:tc>
                      <a:txBody>
                        <a:bodyPr/>
                        <a:lstStyle/>
                        <a:p>
                          <a:pPr algn="ctr"/>
                          <a:r>
                            <a:rPr lang="en-US" sz="1500" dirty="0" smtClean="0"/>
                            <a:t>Linear</a:t>
                          </a:r>
                          <a:endParaRPr lang="en-IN" sz="1500" dirty="0"/>
                        </a:p>
                      </a:txBody>
                      <a:tcPr marL="66967" marR="66967" marT="33484" marB="33484" anchor="ctr"/>
                    </a:tc>
                  </a:tr>
                  <a:tr h="271590">
                    <a:tc>
                      <a:txBody>
                        <a:bodyPr/>
                        <a:lstStyle/>
                        <a:p>
                          <a:r>
                            <a:rPr lang="en-US" sz="1000" dirty="0" smtClean="0"/>
                            <a:t>Computing distances</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sSup>
                                  <m:sSupPr>
                                    <m:ctrlPr>
                                      <a:rPr lang="en-US" sz="1000" b="0" i="1" smtClean="0">
                                        <a:latin typeface="Cambria Math" panose="02040503050406030204" pitchFamily="18" charset="0"/>
                                      </a:rPr>
                                    </m:ctrlPr>
                                  </m:sSupPr>
                                  <m:e>
                                    <m:r>
                                      <a:rPr lang="en-US" sz="1000" b="0" i="1" smtClean="0">
                                        <a:latin typeface="Cambria Math"/>
                                      </a:rPr>
                                      <m:t>𝑧𝑛</m:t>
                                    </m:r>
                                  </m:e>
                                  <m:sup>
                                    <m:r>
                                      <a:rPr lang="en-US" sz="1000" b="0" i="1" smtClean="0">
                                        <a:latin typeface="Cambria Math"/>
                                      </a:rPr>
                                      <m:t>2</m:t>
                                    </m:r>
                                  </m:sup>
                                </m:sSup>
                                <m:r>
                                  <a:rPr lang="en-US" sz="1000" b="0" i="1" smtClean="0">
                                    <a:latin typeface="Cambria Math"/>
                                  </a:rPr>
                                  <m:t>)</m:t>
                                </m:r>
                              </m:oMath>
                            </m:oMathPara>
                          </a14:m>
                          <a:endParaRPr lang="en-IN" sz="1000" dirty="0"/>
                        </a:p>
                      </a:txBody>
                      <a:tcPr marL="66967" marR="66967" marT="33484" marB="33484" anchor="ctr"/>
                    </a:tc>
                    <a:tc>
                      <a:txBody>
                        <a:bodyPr/>
                        <a:lstStyle/>
                        <a:p>
                          <a:pPr algn="ctr"/>
                          <a:r>
                            <a:rPr lang="en-IN" sz="1000" b="0" i="0" u="none" strike="noStrike" baseline="0" dirty="0" smtClean="0">
                              <a:latin typeface="CMR12"/>
                            </a:rPr>
                            <a:t>54.366</a:t>
                          </a:r>
                          <a:endParaRPr lang="en-IN" sz="1000" dirty="0">
                            <a:latin typeface="CMR12"/>
                          </a:endParaRPr>
                        </a:p>
                      </a:txBody>
                      <a:tcPr marL="66967" marR="66967" marT="33484" marB="33484" anchor="ctr"/>
                    </a:tc>
                  </a:tr>
                  <a:tr h="271590">
                    <a:tc>
                      <a:txBody>
                        <a:bodyPr/>
                        <a:lstStyle/>
                        <a:p>
                          <a:r>
                            <a:rPr lang="en-US" sz="1000" dirty="0" smtClean="0"/>
                            <a:t>Building Connections Graph</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𝑧𝑐</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1.856</a:t>
                          </a:r>
                          <a:endParaRPr lang="en-IN" sz="1000" dirty="0">
                            <a:latin typeface="CMR12"/>
                          </a:endParaRPr>
                        </a:p>
                      </a:txBody>
                      <a:tcPr marL="66967" marR="66967" marT="33484" marB="33484" anchor="ctr"/>
                    </a:tc>
                  </a:tr>
                  <a:tr h="271590">
                    <a:tc>
                      <a:txBody>
                        <a:bodyPr/>
                        <a:lstStyle/>
                        <a:p>
                          <a:r>
                            <a:rPr lang="en-US" sz="1000" dirty="0" smtClean="0"/>
                            <a:t>Building Component Graph</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𝐶</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0.07</a:t>
                          </a:r>
                          <a:endParaRPr lang="en-IN" sz="1000" dirty="0">
                            <a:latin typeface="CMR12"/>
                          </a:endParaRPr>
                        </a:p>
                      </a:txBody>
                      <a:tcPr marL="66967" marR="66967" marT="33484" marB="33484" anchor="ctr"/>
                    </a:tc>
                  </a:tr>
                  <a:tr h="271590">
                    <a:tc>
                      <a:txBody>
                        <a:bodyPr/>
                        <a:lstStyle/>
                        <a:p>
                          <a:r>
                            <a:rPr lang="en-US" sz="1000" dirty="0" smtClean="0"/>
                            <a:t>Computing</a:t>
                          </a:r>
                          <a:r>
                            <a:rPr lang="en-US" sz="1000" baseline="0" dirty="0" smtClean="0"/>
                            <a:t> MST</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𝐸𝑙𝑜𝑔𝐶</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0.05</a:t>
                          </a:r>
                          <a:endParaRPr lang="en-IN" sz="1000" dirty="0">
                            <a:latin typeface="CMR12"/>
                          </a:endParaRPr>
                        </a:p>
                      </a:txBody>
                      <a:tcPr marL="66967" marR="66967" marT="33484" marB="33484" anchor="ctr"/>
                    </a:tc>
                  </a:tr>
                  <a:tr h="27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Rasterized Operation</a:t>
                          </a:r>
                          <a:endParaRPr lang="en-IN" sz="1000" dirty="0" smtClean="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1.378</a:t>
                          </a:r>
                          <a:endParaRPr lang="en-IN" sz="1000" dirty="0" smtClean="0">
                            <a:latin typeface="CMR12"/>
                          </a:endParaRPr>
                        </a:p>
                      </a:txBody>
                      <a:tcPr marL="66967" marR="66967" marT="33484" marB="33484" anchor="ctr"/>
                    </a:tc>
                  </a:tr>
                  <a:tr h="2129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Boundary Extraction</a:t>
                          </a:r>
                          <a:endParaRPr lang="en-IN" sz="1000" dirty="0" smtClean="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𝑧𝑝</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4.81</a:t>
                          </a:r>
                          <a:endParaRPr lang="en-IN" sz="1000" dirty="0" smtClean="0">
                            <a:latin typeface="CMR12"/>
                          </a:endParaRPr>
                        </a:p>
                      </a:txBody>
                      <a:tcPr marL="66967" marR="66967" marT="33484" marB="33484" anchor="ctr"/>
                    </a:tc>
                  </a:tr>
                  <a:tr h="27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Component Extraction</a:t>
                          </a:r>
                          <a:endParaRPr lang="en-IN" sz="1000" dirty="0" smtClean="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sSup>
                                  <m:sSupPr>
                                    <m:ctrlPr>
                                      <a:rPr lang="en-US" sz="1000" b="0" i="1" smtClean="0">
                                        <a:latin typeface="Cambria Math" panose="02040503050406030204" pitchFamily="18" charset="0"/>
                                      </a:rPr>
                                    </m:ctrlPr>
                                  </m:sSupPr>
                                  <m:e>
                                    <m:r>
                                      <a:rPr lang="en-US" sz="1000" b="0" i="1" smtClean="0">
                                        <a:latin typeface="Cambria Math"/>
                                      </a:rPr>
                                      <m:t>𝑧𝑛</m:t>
                                    </m:r>
                                  </m:e>
                                  <m:sup>
                                    <m:r>
                                      <a:rPr lang="en-US" sz="1000" b="0" i="1" smtClean="0">
                                        <a:latin typeface="Cambria Math"/>
                                      </a:rPr>
                                      <m:t>2</m:t>
                                    </m:r>
                                  </m:sup>
                                </m:sSup>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81.463</a:t>
                          </a:r>
                          <a:endParaRPr lang="en-IN" sz="1000" dirty="0">
                            <a:latin typeface="CMR12"/>
                          </a:endParaRPr>
                        </a:p>
                      </a:txBody>
                      <a:tcPr marL="66967" marR="66967" marT="33484" marB="33484" anchor="ctr"/>
                    </a:tc>
                  </a:tr>
                  <a:tr h="30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300" b="0" i="1" smtClean="0">
                                    <a:latin typeface="Cambria Math"/>
                                  </a:rPr>
                                  <m:t>𝑂</m:t>
                                </m:r>
                                <m:r>
                                  <a:rPr lang="en-US" sz="1300" b="0" i="1" smtClean="0">
                                    <a:latin typeface="Cambria Math"/>
                                  </a:rPr>
                                  <m:t>(</m:t>
                                </m:r>
                                <m:sSup>
                                  <m:sSupPr>
                                    <m:ctrlPr>
                                      <a:rPr lang="en-US" sz="1300" b="0" i="1" smtClean="0">
                                        <a:latin typeface="Cambria Math" panose="02040503050406030204" pitchFamily="18" charset="0"/>
                                      </a:rPr>
                                    </m:ctrlPr>
                                  </m:sSupPr>
                                  <m:e>
                                    <m:r>
                                      <a:rPr lang="en-US" sz="1300" b="0" i="1" smtClean="0">
                                        <a:latin typeface="Cambria Math"/>
                                      </a:rPr>
                                      <m:t>𝑧𝑛</m:t>
                                    </m:r>
                                  </m:e>
                                  <m:sup>
                                    <m:r>
                                      <a:rPr lang="en-US" sz="1300" b="0" i="1" smtClean="0">
                                        <a:latin typeface="Cambria Math"/>
                                      </a:rPr>
                                      <m:t>2</m:t>
                                    </m:r>
                                  </m:sup>
                                </m:sSup>
                                <m:r>
                                  <a:rPr lang="en-US" sz="1300" b="0" i="1" smtClean="0">
                                    <a:latin typeface="Cambria Math"/>
                                  </a:rPr>
                                  <m:t>)</m:t>
                                </m:r>
                              </m:oMath>
                            </m:oMathPara>
                          </a14:m>
                          <a:endParaRPr lang="en-IN" sz="13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CMR12"/>
                              <a:ea typeface="+mn-ea"/>
                              <a:cs typeface="+mn-cs"/>
                            </a:rPr>
                            <a:t>143.993</a:t>
                          </a:r>
                          <a:endParaRPr lang="en-IN" sz="1000" dirty="0">
                            <a:latin typeface="CMR12"/>
                          </a:endParaRPr>
                        </a:p>
                      </a:txBody>
                      <a:tcPr marL="66967" marR="66967" marT="33484" marB="33484" anchor="ct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813162806"/>
                  </p:ext>
                </p:extLst>
              </p:nvPr>
            </p:nvGraphicFramePr>
            <p:xfrm>
              <a:off x="5050656" y="1628800"/>
              <a:ext cx="3849736" cy="2451614"/>
            </p:xfrm>
            <a:graphic>
              <a:graphicData uri="http://schemas.openxmlformats.org/drawingml/2006/table">
                <a:tbl>
                  <a:tblPr firstRow="1" firstCol="1" lastRow="1" bandRow="1">
                    <a:tableStyleId>{5C22544A-7EE6-4342-B048-85BDC9FD1C3A}</a:tableStyleId>
                  </a:tblPr>
                  <a:tblGrid>
                    <a:gridCol w="2363861"/>
                    <a:gridCol w="694834"/>
                    <a:gridCol w="791041"/>
                  </a:tblGrid>
                  <a:tr h="301353">
                    <a:tc gridSpan="2">
                      <a:txBody>
                        <a:bodyPr/>
                        <a:lstStyle/>
                        <a:p>
                          <a:pPr algn="ctr"/>
                          <a:r>
                            <a:rPr lang="en-US" sz="1500" dirty="0" smtClean="0"/>
                            <a:t>Correction</a:t>
                          </a:r>
                          <a:endParaRPr lang="en-IN" sz="1500" dirty="0"/>
                        </a:p>
                      </a:txBody>
                      <a:tcPr marL="66967" marR="66967" marT="33484" marB="33484" anchor="ctr"/>
                    </a:tc>
                    <a:tc hMerge="1">
                      <a:txBody>
                        <a:bodyPr/>
                        <a:lstStyle/>
                        <a:p>
                          <a:endParaRPr lang="en-IN" dirty="0"/>
                        </a:p>
                      </a:txBody>
                      <a:tcPr/>
                    </a:tc>
                    <a:tc>
                      <a:txBody>
                        <a:bodyPr/>
                        <a:lstStyle/>
                        <a:p>
                          <a:pPr algn="ctr"/>
                          <a:r>
                            <a:rPr lang="en-US" sz="1500" dirty="0" smtClean="0"/>
                            <a:t>Linear</a:t>
                          </a:r>
                          <a:endParaRPr lang="en-IN" sz="1500" dirty="0"/>
                        </a:p>
                      </a:txBody>
                      <a:tcPr marL="66967" marR="66967" marT="33484" marB="33484" anchor="ctr"/>
                    </a:tc>
                  </a:tr>
                  <a:tr h="271590">
                    <a:tc>
                      <a:txBody>
                        <a:bodyPr/>
                        <a:lstStyle/>
                        <a:p>
                          <a:r>
                            <a:rPr lang="en-US" sz="1000" dirty="0" smtClean="0"/>
                            <a:t>Computing distances</a:t>
                          </a:r>
                          <a:endParaRPr lang="en-IN" sz="1000" dirty="0"/>
                        </a:p>
                      </a:txBody>
                      <a:tcPr marL="66967" marR="66967" marT="33484" marB="33484" anchor="ctr"/>
                    </a:tc>
                    <a:tc>
                      <a:txBody>
                        <a:bodyPr/>
                        <a:lstStyle/>
                        <a:p>
                          <a:endParaRPr lang="en-US"/>
                        </a:p>
                      </a:txBody>
                      <a:tcPr marL="66967" marR="66967" marT="33484" marB="33484" anchor="ctr">
                        <a:blipFill rotWithShape="1">
                          <a:blip r:embed="rId3"/>
                          <a:stretch>
                            <a:fillRect l="-340351" t="-115556" r="-114912" b="-702222"/>
                          </a:stretch>
                        </a:blipFill>
                      </a:tcPr>
                    </a:tc>
                    <a:tc>
                      <a:txBody>
                        <a:bodyPr/>
                        <a:lstStyle/>
                        <a:p>
                          <a:pPr algn="ctr"/>
                          <a:r>
                            <a:rPr lang="en-IN" sz="1000" b="0" i="0" u="none" strike="noStrike" baseline="0" dirty="0" smtClean="0">
                              <a:latin typeface="CMR12"/>
                            </a:rPr>
                            <a:t>54.366</a:t>
                          </a:r>
                          <a:endParaRPr lang="en-IN" sz="1000" dirty="0">
                            <a:latin typeface="CMR12"/>
                          </a:endParaRPr>
                        </a:p>
                      </a:txBody>
                      <a:tcPr marL="66967" marR="66967" marT="33484" marB="33484" anchor="ctr"/>
                    </a:tc>
                  </a:tr>
                  <a:tr h="271590">
                    <a:tc>
                      <a:txBody>
                        <a:bodyPr/>
                        <a:lstStyle/>
                        <a:p>
                          <a:r>
                            <a:rPr lang="en-US" sz="1000" dirty="0" smtClean="0"/>
                            <a:t>Building Connections Graph</a:t>
                          </a:r>
                          <a:endParaRPr lang="en-IN" sz="1000" dirty="0"/>
                        </a:p>
                      </a:txBody>
                      <a:tcPr marL="66967" marR="66967" marT="33484" marB="33484" anchor="ctr"/>
                    </a:tc>
                    <a:tc>
                      <a:txBody>
                        <a:bodyPr/>
                        <a:lstStyle/>
                        <a:p>
                          <a:endParaRPr lang="en-US"/>
                        </a:p>
                      </a:txBody>
                      <a:tcPr marL="66967" marR="66967" marT="33484" marB="33484" anchor="ctr">
                        <a:blipFill rotWithShape="1">
                          <a:blip r:embed="rId3"/>
                          <a:stretch>
                            <a:fillRect l="-340351" t="-220455" r="-114912" b="-618182"/>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1.856</a:t>
                          </a:r>
                          <a:endParaRPr lang="en-IN" sz="1000" dirty="0">
                            <a:latin typeface="CMR12"/>
                          </a:endParaRPr>
                        </a:p>
                      </a:txBody>
                      <a:tcPr marL="66967" marR="66967" marT="33484" marB="33484" anchor="ctr"/>
                    </a:tc>
                  </a:tr>
                  <a:tr h="271590">
                    <a:tc>
                      <a:txBody>
                        <a:bodyPr/>
                        <a:lstStyle/>
                        <a:p>
                          <a:r>
                            <a:rPr lang="en-US" sz="1000" dirty="0" smtClean="0"/>
                            <a:t>Building Component Graph</a:t>
                          </a:r>
                          <a:endParaRPr lang="en-IN" sz="1000" dirty="0"/>
                        </a:p>
                      </a:txBody>
                      <a:tcPr marL="66967" marR="66967" marT="33484" marB="33484" anchor="ctr"/>
                    </a:tc>
                    <a:tc>
                      <a:txBody>
                        <a:bodyPr/>
                        <a:lstStyle/>
                        <a:p>
                          <a:endParaRPr lang="en-US"/>
                        </a:p>
                      </a:txBody>
                      <a:tcPr marL="66967" marR="66967" marT="33484" marB="33484" anchor="ctr">
                        <a:blipFill rotWithShape="1">
                          <a:blip r:embed="rId3"/>
                          <a:stretch>
                            <a:fillRect l="-340351" t="-313333" r="-114912" b="-504444"/>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0.07</a:t>
                          </a:r>
                          <a:endParaRPr lang="en-IN" sz="1000" dirty="0">
                            <a:latin typeface="CMR12"/>
                          </a:endParaRPr>
                        </a:p>
                      </a:txBody>
                      <a:tcPr marL="66967" marR="66967" marT="33484" marB="33484" anchor="ctr"/>
                    </a:tc>
                  </a:tr>
                  <a:tr h="271590">
                    <a:tc>
                      <a:txBody>
                        <a:bodyPr/>
                        <a:lstStyle/>
                        <a:p>
                          <a:r>
                            <a:rPr lang="en-US" sz="1000" dirty="0" smtClean="0"/>
                            <a:t>Computing</a:t>
                          </a:r>
                          <a:r>
                            <a:rPr lang="en-US" sz="1000" baseline="0" dirty="0" smtClean="0"/>
                            <a:t> MST</a:t>
                          </a:r>
                          <a:endParaRPr lang="en-IN" sz="1000" dirty="0"/>
                        </a:p>
                      </a:txBody>
                      <a:tcPr marL="66967" marR="66967" marT="33484" marB="33484" anchor="ctr"/>
                    </a:tc>
                    <a:tc>
                      <a:txBody>
                        <a:bodyPr/>
                        <a:lstStyle/>
                        <a:p>
                          <a:endParaRPr lang="en-US"/>
                        </a:p>
                      </a:txBody>
                      <a:tcPr marL="66967" marR="66967" marT="33484" marB="33484" anchor="ctr">
                        <a:blipFill rotWithShape="1">
                          <a:blip r:embed="rId3"/>
                          <a:stretch>
                            <a:fillRect l="-340351" t="-413333" r="-114912" b="-404444"/>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0.05</a:t>
                          </a:r>
                          <a:endParaRPr lang="en-IN" sz="1000" dirty="0">
                            <a:latin typeface="CMR12"/>
                          </a:endParaRPr>
                        </a:p>
                      </a:txBody>
                      <a:tcPr marL="66967" marR="66967" marT="33484" marB="33484" anchor="ctr"/>
                    </a:tc>
                  </a:tr>
                  <a:tr h="27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Rasterized Operation</a:t>
                          </a:r>
                          <a:endParaRPr lang="en-IN" sz="1000" dirty="0" smtClean="0"/>
                        </a:p>
                      </a:txBody>
                      <a:tcPr marL="66967" marR="66967" marT="33484" marB="33484" anchor="ctr"/>
                    </a:tc>
                    <a:tc>
                      <a:txBody>
                        <a:bodyPr/>
                        <a:lstStyle/>
                        <a:p>
                          <a:endParaRPr lang="en-US"/>
                        </a:p>
                      </a:txBody>
                      <a:tcPr marL="66967" marR="66967" marT="33484" marB="33484" anchor="ctr">
                        <a:blipFill rotWithShape="1">
                          <a:blip r:embed="rId3"/>
                          <a:stretch>
                            <a:fillRect l="-340351" t="-525000" r="-114912" b="-313636"/>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1.378</a:t>
                          </a:r>
                          <a:endParaRPr lang="en-IN" sz="1000" dirty="0" smtClean="0">
                            <a:latin typeface="CMR12"/>
                          </a:endParaRPr>
                        </a:p>
                      </a:txBody>
                      <a:tcPr marL="66967" marR="66967" marT="33484" marB="33484" anchor="ctr"/>
                    </a:tc>
                  </a:tr>
                  <a:tr h="2193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Boundary Extraction</a:t>
                          </a:r>
                          <a:endParaRPr lang="en-IN" sz="1000" dirty="0" smtClean="0"/>
                        </a:p>
                      </a:txBody>
                      <a:tcPr marL="66967" marR="66967" marT="33484" marB="33484" anchor="ctr"/>
                    </a:tc>
                    <a:tc>
                      <a:txBody>
                        <a:bodyPr/>
                        <a:lstStyle/>
                        <a:p>
                          <a:endParaRPr lang="en-US"/>
                        </a:p>
                      </a:txBody>
                      <a:tcPr marL="66967" marR="66967" marT="33484" marB="33484" anchor="ctr">
                        <a:blipFill rotWithShape="1">
                          <a:blip r:embed="rId3"/>
                          <a:stretch>
                            <a:fillRect l="-340351" t="-763889" r="-114912" b="-283333"/>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4.81</a:t>
                          </a:r>
                          <a:endParaRPr lang="en-IN" sz="1000" dirty="0" smtClean="0">
                            <a:latin typeface="CMR12"/>
                          </a:endParaRPr>
                        </a:p>
                      </a:txBody>
                      <a:tcPr marL="66967" marR="66967" marT="33484" marB="33484" anchor="ctr"/>
                    </a:tc>
                  </a:tr>
                  <a:tr h="2715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Component Extraction</a:t>
                          </a:r>
                          <a:endParaRPr lang="en-IN" sz="1000" dirty="0" smtClean="0"/>
                        </a:p>
                      </a:txBody>
                      <a:tcPr marL="66967" marR="66967" marT="33484" marB="33484" anchor="ctr"/>
                    </a:tc>
                    <a:tc>
                      <a:txBody>
                        <a:bodyPr/>
                        <a:lstStyle/>
                        <a:p>
                          <a:endParaRPr lang="en-US"/>
                        </a:p>
                      </a:txBody>
                      <a:tcPr marL="66967" marR="66967" marT="33484" marB="33484" anchor="ctr">
                        <a:blipFill rotWithShape="1">
                          <a:blip r:embed="rId3"/>
                          <a:stretch>
                            <a:fillRect l="-340351" t="-691111" r="-114912" b="-12666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81.463</a:t>
                          </a:r>
                          <a:endParaRPr lang="en-IN" sz="1000" dirty="0">
                            <a:latin typeface="CMR12"/>
                          </a:endParaRPr>
                        </a:p>
                      </a:txBody>
                      <a:tcPr marL="66967" marR="66967" marT="33484" marB="33484" anchor="ctr"/>
                    </a:tc>
                  </a:tr>
                  <a:tr h="30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967" marR="66967" marT="33484" marB="33484" anchor="ctr"/>
                    </a:tc>
                    <a:tc>
                      <a:txBody>
                        <a:bodyPr/>
                        <a:lstStyle/>
                        <a:p>
                          <a:endParaRPr lang="en-US"/>
                        </a:p>
                      </a:txBody>
                      <a:tcPr marL="66967" marR="66967" marT="33484" marB="33484" anchor="ctr">
                        <a:blipFill rotWithShape="1">
                          <a:blip r:embed="rId3"/>
                          <a:stretch>
                            <a:fillRect l="-340351" t="-726531" r="-114912" b="-1632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CMR12"/>
                              <a:ea typeface="+mn-ea"/>
                              <a:cs typeface="+mn-cs"/>
                            </a:rPr>
                            <a:t>143.993</a:t>
                          </a:r>
                          <a:endParaRPr lang="en-IN" sz="1000" dirty="0">
                            <a:latin typeface="CMR12"/>
                          </a:endParaRPr>
                        </a:p>
                      </a:txBody>
                      <a:tcPr marL="66967" marR="66967" marT="33484" marB="33484" anchor="ctr"/>
                    </a:tc>
                  </a:tr>
                </a:tbl>
              </a:graphicData>
            </a:graphic>
          </p:graphicFrame>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962942536"/>
                  </p:ext>
                </p:extLst>
              </p:nvPr>
            </p:nvGraphicFramePr>
            <p:xfrm>
              <a:off x="323528" y="4437112"/>
              <a:ext cx="4752528" cy="1417476"/>
            </p:xfrm>
            <a:graphic>
              <a:graphicData uri="http://schemas.openxmlformats.org/drawingml/2006/table">
                <a:tbl>
                  <a:tblPr firstRow="1" firstCol="1" lastRow="1" bandRow="1">
                    <a:tableStyleId>{5C22544A-7EE6-4342-B048-85BDC9FD1C3A}</a:tableStyleId>
                  </a:tblPr>
                  <a:tblGrid>
                    <a:gridCol w="2288545"/>
                    <a:gridCol w="735791"/>
                    <a:gridCol w="864096"/>
                    <a:gridCol w="864096"/>
                  </a:tblGrid>
                  <a:tr h="301353">
                    <a:tc gridSpan="2">
                      <a:txBody>
                        <a:bodyPr/>
                        <a:lstStyle/>
                        <a:p>
                          <a:pPr algn="ctr"/>
                          <a:r>
                            <a:rPr lang="en-US" sz="1500" dirty="0" smtClean="0"/>
                            <a:t>Reconstruction</a:t>
                          </a:r>
                          <a:endParaRPr lang="en-IN" sz="1500" dirty="0"/>
                        </a:p>
                      </a:txBody>
                      <a:tcPr marL="66967" marR="66967" marT="33484" marB="33484" anchor="ctr"/>
                    </a:tc>
                    <a:tc hMerge="1">
                      <a:txBody>
                        <a:bodyPr/>
                        <a:lstStyle/>
                        <a:p>
                          <a:endParaRPr lang="en-IN" dirty="0"/>
                        </a:p>
                      </a:txBody>
                      <a:tcPr/>
                    </a:tc>
                    <a:tc>
                      <a:txBody>
                        <a:bodyPr/>
                        <a:lstStyle/>
                        <a:p>
                          <a:pPr algn="ctr"/>
                          <a:r>
                            <a:rPr lang="en-US" sz="1500" dirty="0" smtClean="0"/>
                            <a:t>Linear</a:t>
                          </a:r>
                          <a:endParaRPr lang="en-IN" sz="1500" dirty="0"/>
                        </a:p>
                      </a:txBody>
                      <a:tcPr marL="66967" marR="66967" marT="33484" marB="33484" anchor="ctr"/>
                    </a:tc>
                    <a:tc>
                      <a:txBody>
                        <a:bodyPr/>
                        <a:lstStyle/>
                        <a:p>
                          <a:pPr algn="ctr"/>
                          <a:r>
                            <a:rPr lang="en-US" sz="1500" dirty="0" smtClean="0"/>
                            <a:t>Parallel</a:t>
                          </a:r>
                          <a:endParaRPr lang="en-IN" sz="1500" dirty="0"/>
                        </a:p>
                      </a:txBody>
                      <a:tcPr marL="66967" marR="66967" marT="33484" marB="33484" anchor="ctr"/>
                    </a:tc>
                  </a:tr>
                  <a:tr h="271590">
                    <a:tc>
                      <a:txBody>
                        <a:bodyPr/>
                        <a:lstStyle/>
                        <a:p>
                          <a:r>
                            <a:rPr lang="en-US" sz="1000" dirty="0" smtClean="0"/>
                            <a:t>Computing 3D Delaunay Triangulation</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sSup>
                                  <m:sSupPr>
                                    <m:ctrlPr>
                                      <a:rPr lang="en-US" sz="1000" b="0" i="1" smtClean="0">
                                        <a:latin typeface="Cambria Math" panose="02040503050406030204" pitchFamily="18" charset="0"/>
                                      </a:rPr>
                                    </m:ctrlPr>
                                  </m:sSupPr>
                                  <m:e>
                                    <m:r>
                                      <a:rPr lang="en-US" sz="1000" b="0" i="1" smtClean="0">
                                        <a:latin typeface="Cambria Math"/>
                                      </a:rPr>
                                      <m:t>𝑧𝑛</m:t>
                                    </m:r>
                                  </m:e>
                                  <m:sup>
                                    <m:r>
                                      <a:rPr lang="en-US" sz="1000" b="0" i="1" smtClean="0">
                                        <a:latin typeface="Cambria Math"/>
                                      </a:rPr>
                                      <m:t>2</m:t>
                                    </m:r>
                                  </m:sup>
                                </m:sSup>
                                <m:r>
                                  <a:rPr lang="en-US" sz="1000" b="0" i="1" smtClean="0">
                                    <a:latin typeface="Cambria Math"/>
                                  </a:rPr>
                                  <m:t>)</m:t>
                                </m:r>
                              </m:oMath>
                            </m:oMathPara>
                          </a14:m>
                          <a:endParaRPr lang="en-IN" sz="1000" dirty="0"/>
                        </a:p>
                      </a:txBody>
                      <a:tcPr marL="66967" marR="66967" marT="33484" marB="33484" anchor="ctr"/>
                    </a:tc>
                    <a:tc>
                      <a:txBody>
                        <a:bodyPr/>
                        <a:lstStyle/>
                        <a:p>
                          <a:pPr algn="ctr"/>
                          <a:r>
                            <a:rPr lang="en-IN" sz="1000" b="0" i="0" u="none" strike="noStrike" baseline="0" dirty="0" smtClean="0">
                              <a:latin typeface="CMR12"/>
                            </a:rPr>
                            <a:t>23.83</a:t>
                          </a:r>
                          <a:endParaRPr lang="en-IN" sz="1000" dirty="0">
                            <a:latin typeface="CMR12"/>
                          </a:endParaRPr>
                        </a:p>
                      </a:txBody>
                      <a:tcPr marL="66967" marR="66967" marT="33484" marB="33484" anchor="ctr"/>
                    </a:tc>
                    <a:tc>
                      <a:txBody>
                        <a:bodyPr/>
                        <a:lstStyle/>
                        <a:p>
                          <a:pPr algn="ctr"/>
                          <a:r>
                            <a:rPr lang="en-US" sz="1000" dirty="0" smtClean="0">
                              <a:latin typeface="CMR12"/>
                            </a:rPr>
                            <a:t>6.83</a:t>
                          </a:r>
                          <a:endParaRPr lang="en-IN" sz="1000" dirty="0">
                            <a:latin typeface="CMR12"/>
                          </a:endParaRPr>
                        </a:p>
                      </a:txBody>
                      <a:tcPr marL="66967" marR="66967" marT="33484" marB="33484" anchor="ctr"/>
                    </a:tc>
                  </a:tr>
                  <a:tr h="271590">
                    <a:tc>
                      <a:txBody>
                        <a:bodyPr/>
                        <a:lstStyle/>
                        <a:p>
                          <a:r>
                            <a:rPr lang="en-US" sz="1000" dirty="0" smtClean="0"/>
                            <a:t>Reconstruction</a:t>
                          </a:r>
                          <a:r>
                            <a:rPr lang="en-US" sz="1000" baseline="0" dirty="0" smtClean="0"/>
                            <a:t> </a:t>
                          </a:r>
                          <a:r>
                            <a:rPr lang="en-US" sz="1000" dirty="0" smtClean="0"/>
                            <a:t>of surface</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𝑧𝑁𝑇</m:t>
                                </m:r>
                                <m:r>
                                  <a:rPr lang="en-US" sz="1000" b="0" i="1" smtClean="0">
                                    <a:latin typeface="Cambria Math"/>
                                  </a:rPr>
                                  <m:t>)</m:t>
                                </m:r>
                              </m:oMath>
                            </m:oMathPara>
                          </a14:m>
                          <a:endParaRPr lang="en-IN" sz="10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771.72</a:t>
                          </a:r>
                          <a:endParaRPr lang="en-IN" sz="1000" dirty="0">
                            <a:latin typeface="CMR12"/>
                          </a:endParaRPr>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 244.62</a:t>
                          </a:r>
                          <a:endParaRPr lang="en-IN" sz="1000" dirty="0">
                            <a:latin typeface="CMR12"/>
                          </a:endParaRPr>
                        </a:p>
                      </a:txBody>
                      <a:tcPr marL="66967" marR="66967" marT="33484" marB="33484" anchor="ctr"/>
                    </a:tc>
                  </a:tr>
                  <a:tr h="271590">
                    <a:tc>
                      <a:txBody>
                        <a:bodyPr/>
                        <a:lstStyle/>
                        <a:p>
                          <a:r>
                            <a:rPr lang="en-US" sz="1000" dirty="0" smtClean="0"/>
                            <a:t>Building overall mesh</a:t>
                          </a:r>
                          <a:endParaRPr lang="en-IN" sz="10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000" b="0" i="1" smtClean="0">
                                    <a:latin typeface="Cambria Math"/>
                                  </a:rPr>
                                  <m:t>𝑂</m:t>
                                </m:r>
                                <m:r>
                                  <a:rPr lang="en-US" sz="1000" b="0" i="1" smtClean="0">
                                    <a:latin typeface="Cambria Math"/>
                                  </a:rPr>
                                  <m:t>(</m:t>
                                </m:r>
                                <m:r>
                                  <a:rPr lang="en-US" sz="1000" b="0" i="1" smtClean="0">
                                    <a:latin typeface="Cambria Math"/>
                                  </a:rPr>
                                  <m:t>𝑧</m:t>
                                </m:r>
                                <m:r>
                                  <a:rPr lang="en-US" sz="1000" b="0" i="1" smtClean="0">
                                    <a:latin typeface="Cambria Math"/>
                                  </a:rPr>
                                  <m:t>)</m:t>
                                </m:r>
                              </m:oMath>
                            </m:oMathPara>
                          </a14:m>
                          <a:endParaRPr lang="en-IN" sz="1000" dirty="0"/>
                        </a:p>
                      </a:txBody>
                      <a:tcPr marL="66967" marR="66967" marT="33484" marB="33484"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0.967</a:t>
                          </a:r>
                          <a:endParaRPr lang="en-IN" sz="1000" dirty="0">
                            <a:latin typeface="CMR12"/>
                          </a:endParaRPr>
                        </a:p>
                      </a:txBody>
                      <a:tcPr marL="66967" marR="66967" marT="33484" marB="3348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000" dirty="0"/>
                        </a:p>
                      </a:txBody>
                      <a:tcPr marL="66967" marR="66967" marT="33484" marB="33484" anchor="ctr"/>
                    </a:tc>
                  </a:tr>
                  <a:tr h="30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967" marR="66967" marT="33484" marB="3348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300" b="0" i="1" smtClean="0">
                                    <a:latin typeface="Cambria Math"/>
                                  </a:rPr>
                                  <m:t>𝑂</m:t>
                                </m:r>
                                <m:r>
                                  <a:rPr lang="en-US" sz="1300" b="0" i="1" smtClean="0">
                                    <a:latin typeface="Cambria Math"/>
                                  </a:rPr>
                                  <m:t>(</m:t>
                                </m:r>
                                <m:sSup>
                                  <m:sSupPr>
                                    <m:ctrlPr>
                                      <a:rPr lang="en-US" sz="1300" b="0" i="1" smtClean="0">
                                        <a:latin typeface="Cambria Math" panose="02040503050406030204" pitchFamily="18" charset="0"/>
                                      </a:rPr>
                                    </m:ctrlPr>
                                  </m:sSupPr>
                                  <m:e>
                                    <m:r>
                                      <a:rPr lang="en-US" sz="1300" b="0" i="1" smtClean="0">
                                        <a:latin typeface="Cambria Math"/>
                                      </a:rPr>
                                      <m:t>𝑧𝑛</m:t>
                                    </m:r>
                                  </m:e>
                                  <m:sup>
                                    <m:r>
                                      <a:rPr lang="en-US" sz="1300" b="0" i="1" smtClean="0">
                                        <a:latin typeface="Cambria Math"/>
                                      </a:rPr>
                                      <m:t>2</m:t>
                                    </m:r>
                                  </m:sup>
                                </m:sSup>
                                <m:r>
                                  <a:rPr lang="en-US" sz="1300" b="0" i="1" smtClean="0">
                                    <a:latin typeface="Cambria Math"/>
                                  </a:rPr>
                                  <m:t>)</m:t>
                                </m:r>
                              </m:oMath>
                            </m:oMathPara>
                          </a14:m>
                          <a:endParaRPr lang="en-IN" sz="1300" dirty="0"/>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CMR12"/>
                              <a:ea typeface="+mn-ea"/>
                              <a:cs typeface="+mn-cs"/>
                            </a:rPr>
                            <a:t>796.51</a:t>
                          </a:r>
                          <a:endParaRPr lang="en-IN" sz="1000" dirty="0">
                            <a:latin typeface="CMR12"/>
                          </a:endParaRPr>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dirty="0" smtClean="0">
                              <a:latin typeface="CMR12"/>
                            </a:rPr>
                            <a:t>252.41</a:t>
                          </a:r>
                          <a:endParaRPr lang="en-IN" sz="1300" b="0" dirty="0">
                            <a:latin typeface="CMR12"/>
                          </a:endParaRPr>
                        </a:p>
                      </a:txBody>
                      <a:tcPr marL="66967" marR="66967" marT="33484" marB="33484" anchor="ctr"/>
                    </a:tc>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962942536"/>
                  </p:ext>
                </p:extLst>
              </p:nvPr>
            </p:nvGraphicFramePr>
            <p:xfrm>
              <a:off x="323528" y="4437112"/>
              <a:ext cx="4752528" cy="1417476"/>
            </p:xfrm>
            <a:graphic>
              <a:graphicData uri="http://schemas.openxmlformats.org/drawingml/2006/table">
                <a:tbl>
                  <a:tblPr firstRow="1" firstCol="1" lastRow="1" bandRow="1">
                    <a:tableStyleId>{5C22544A-7EE6-4342-B048-85BDC9FD1C3A}</a:tableStyleId>
                  </a:tblPr>
                  <a:tblGrid>
                    <a:gridCol w="2288545"/>
                    <a:gridCol w="735791"/>
                    <a:gridCol w="864096"/>
                    <a:gridCol w="864096"/>
                  </a:tblGrid>
                  <a:tr h="301353">
                    <a:tc gridSpan="2">
                      <a:txBody>
                        <a:bodyPr/>
                        <a:lstStyle/>
                        <a:p>
                          <a:pPr algn="ctr"/>
                          <a:r>
                            <a:rPr lang="en-US" sz="1500" dirty="0" smtClean="0"/>
                            <a:t>Reconstruction</a:t>
                          </a:r>
                          <a:endParaRPr lang="en-IN" sz="1500" dirty="0"/>
                        </a:p>
                      </a:txBody>
                      <a:tcPr marL="66967" marR="66967" marT="33484" marB="33484" anchor="ctr"/>
                    </a:tc>
                    <a:tc hMerge="1">
                      <a:txBody>
                        <a:bodyPr/>
                        <a:lstStyle/>
                        <a:p>
                          <a:endParaRPr lang="en-IN" dirty="0"/>
                        </a:p>
                      </a:txBody>
                      <a:tcPr/>
                    </a:tc>
                    <a:tc>
                      <a:txBody>
                        <a:bodyPr/>
                        <a:lstStyle/>
                        <a:p>
                          <a:pPr algn="ctr"/>
                          <a:r>
                            <a:rPr lang="en-US" sz="1500" dirty="0" smtClean="0"/>
                            <a:t>Linear</a:t>
                          </a:r>
                          <a:endParaRPr lang="en-IN" sz="1500" dirty="0"/>
                        </a:p>
                      </a:txBody>
                      <a:tcPr marL="66967" marR="66967" marT="33484" marB="33484" anchor="ctr"/>
                    </a:tc>
                    <a:tc>
                      <a:txBody>
                        <a:bodyPr/>
                        <a:lstStyle/>
                        <a:p>
                          <a:pPr algn="ctr"/>
                          <a:r>
                            <a:rPr lang="en-US" sz="1500" dirty="0" smtClean="0"/>
                            <a:t>Parallel</a:t>
                          </a:r>
                          <a:endParaRPr lang="en-IN" sz="1500" dirty="0"/>
                        </a:p>
                      </a:txBody>
                      <a:tcPr marL="66967" marR="66967" marT="33484" marB="33484" anchor="ctr"/>
                    </a:tc>
                  </a:tr>
                  <a:tr h="271590">
                    <a:tc>
                      <a:txBody>
                        <a:bodyPr/>
                        <a:lstStyle/>
                        <a:p>
                          <a:r>
                            <a:rPr lang="en-US" sz="1000" dirty="0" smtClean="0"/>
                            <a:t>Computing 3D Delaunay Triangulation</a:t>
                          </a:r>
                          <a:endParaRPr lang="en-IN" sz="1000" dirty="0"/>
                        </a:p>
                      </a:txBody>
                      <a:tcPr marL="66967" marR="66967" marT="33484" marB="33484" anchor="ctr"/>
                    </a:tc>
                    <a:tc>
                      <a:txBody>
                        <a:bodyPr/>
                        <a:lstStyle/>
                        <a:p>
                          <a:endParaRPr lang="en-US"/>
                        </a:p>
                      </a:txBody>
                      <a:tcPr marL="66967" marR="66967" marT="33484" marB="33484" anchor="ctr">
                        <a:blipFill rotWithShape="1">
                          <a:blip r:embed="rId4"/>
                          <a:stretch>
                            <a:fillRect l="-313333" t="-117778" r="-236667" b="-324444"/>
                          </a:stretch>
                        </a:blipFill>
                      </a:tcPr>
                    </a:tc>
                    <a:tc>
                      <a:txBody>
                        <a:bodyPr/>
                        <a:lstStyle/>
                        <a:p>
                          <a:pPr algn="ctr"/>
                          <a:r>
                            <a:rPr lang="en-IN" sz="1000" b="0" i="0" u="none" strike="noStrike" baseline="0" dirty="0" smtClean="0">
                              <a:latin typeface="CMR12"/>
                            </a:rPr>
                            <a:t>23.83</a:t>
                          </a:r>
                          <a:endParaRPr lang="en-IN" sz="1000" dirty="0">
                            <a:latin typeface="CMR12"/>
                          </a:endParaRPr>
                        </a:p>
                      </a:txBody>
                      <a:tcPr marL="66967" marR="66967" marT="33484" marB="33484" anchor="ctr"/>
                    </a:tc>
                    <a:tc>
                      <a:txBody>
                        <a:bodyPr/>
                        <a:lstStyle/>
                        <a:p>
                          <a:pPr algn="ctr"/>
                          <a:r>
                            <a:rPr lang="en-US" sz="1000" dirty="0" smtClean="0">
                              <a:latin typeface="CMR12"/>
                            </a:rPr>
                            <a:t>6.83</a:t>
                          </a:r>
                          <a:endParaRPr lang="en-IN" sz="1000" dirty="0">
                            <a:latin typeface="CMR12"/>
                          </a:endParaRPr>
                        </a:p>
                      </a:txBody>
                      <a:tcPr marL="66967" marR="66967" marT="33484" marB="33484" anchor="ctr"/>
                    </a:tc>
                  </a:tr>
                  <a:tr h="271590">
                    <a:tc>
                      <a:txBody>
                        <a:bodyPr/>
                        <a:lstStyle/>
                        <a:p>
                          <a:r>
                            <a:rPr lang="en-US" sz="1000" dirty="0" smtClean="0"/>
                            <a:t>Reconstruction</a:t>
                          </a:r>
                          <a:r>
                            <a:rPr lang="en-US" sz="1000" baseline="0" dirty="0" smtClean="0"/>
                            <a:t> </a:t>
                          </a:r>
                          <a:r>
                            <a:rPr lang="en-US" sz="1000" dirty="0" smtClean="0"/>
                            <a:t>of surface</a:t>
                          </a:r>
                          <a:endParaRPr lang="en-IN" sz="1000" dirty="0"/>
                        </a:p>
                      </a:txBody>
                      <a:tcPr marL="66967" marR="66967" marT="33484" marB="33484" anchor="ctr"/>
                    </a:tc>
                    <a:tc>
                      <a:txBody>
                        <a:bodyPr/>
                        <a:lstStyle/>
                        <a:p>
                          <a:endParaRPr lang="en-US"/>
                        </a:p>
                      </a:txBody>
                      <a:tcPr marL="66967" marR="66967" marT="33484" marB="33484" anchor="ctr">
                        <a:blipFill rotWithShape="1">
                          <a:blip r:embed="rId4"/>
                          <a:stretch>
                            <a:fillRect l="-313333" t="-222727" r="-236667" b="-231818"/>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771.72</a:t>
                          </a:r>
                          <a:endParaRPr lang="en-IN" sz="1000" dirty="0">
                            <a:latin typeface="CMR12"/>
                          </a:endParaRPr>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000" b="0" i="0" u="none" strike="noStrike" baseline="0" dirty="0" smtClean="0">
                              <a:latin typeface="CMR12"/>
                            </a:rPr>
                            <a:t> 244.62</a:t>
                          </a:r>
                          <a:endParaRPr lang="en-IN" sz="1000" dirty="0">
                            <a:latin typeface="CMR12"/>
                          </a:endParaRPr>
                        </a:p>
                      </a:txBody>
                      <a:tcPr marL="66967" marR="66967" marT="33484" marB="33484" anchor="ctr"/>
                    </a:tc>
                  </a:tr>
                  <a:tr h="271590">
                    <a:tc>
                      <a:txBody>
                        <a:bodyPr/>
                        <a:lstStyle/>
                        <a:p>
                          <a:r>
                            <a:rPr lang="en-US" sz="1000" dirty="0" smtClean="0"/>
                            <a:t>Building overall mesh</a:t>
                          </a:r>
                          <a:endParaRPr lang="en-IN" sz="1000" dirty="0"/>
                        </a:p>
                      </a:txBody>
                      <a:tcPr marL="66967" marR="66967" marT="33484" marB="33484" anchor="ctr"/>
                    </a:tc>
                    <a:tc>
                      <a:txBody>
                        <a:bodyPr/>
                        <a:lstStyle/>
                        <a:p>
                          <a:endParaRPr lang="en-US"/>
                        </a:p>
                      </a:txBody>
                      <a:tcPr marL="66967" marR="66967" marT="33484" marB="33484" anchor="ctr">
                        <a:blipFill rotWithShape="1">
                          <a:blip r:embed="rId4"/>
                          <a:stretch>
                            <a:fillRect l="-313333" t="-315556" r="-236667" b="-126667"/>
                          </a:stretch>
                        </a:blip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latin typeface="CMR12"/>
                            </a:rPr>
                            <a:t>0.967</a:t>
                          </a:r>
                          <a:endParaRPr lang="en-IN" sz="1000" dirty="0">
                            <a:latin typeface="CMR12"/>
                          </a:endParaRPr>
                        </a:p>
                      </a:txBody>
                      <a:tcPr marL="66967" marR="66967" marT="33484" marB="33484"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IN" sz="1000" dirty="0"/>
                        </a:p>
                      </a:txBody>
                      <a:tcPr marL="66967" marR="66967" marT="33484" marB="33484" anchor="ctr"/>
                    </a:tc>
                  </a:tr>
                  <a:tr h="30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Total</a:t>
                          </a:r>
                          <a:endParaRPr lang="en-IN" sz="1300" dirty="0"/>
                        </a:p>
                      </a:txBody>
                      <a:tcPr marL="66967" marR="66967" marT="33484" marB="33484" anchor="ctr"/>
                    </a:tc>
                    <a:tc>
                      <a:txBody>
                        <a:bodyPr/>
                        <a:lstStyle/>
                        <a:p>
                          <a:endParaRPr lang="en-US"/>
                        </a:p>
                      </a:txBody>
                      <a:tcPr marL="66967" marR="66967" marT="33484" marB="33484" anchor="ctr">
                        <a:blipFill rotWithShape="1">
                          <a:blip r:embed="rId4"/>
                          <a:stretch>
                            <a:fillRect l="-313333" t="-381633" r="-236667" b="-16327"/>
                          </a:stretch>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i="0" u="none" strike="noStrike" kern="1200" baseline="0" dirty="0" smtClean="0">
                              <a:solidFill>
                                <a:schemeClr val="lt1"/>
                              </a:solidFill>
                              <a:latin typeface="CMR12"/>
                              <a:ea typeface="+mn-ea"/>
                              <a:cs typeface="+mn-cs"/>
                            </a:rPr>
                            <a:t>796.51</a:t>
                          </a:r>
                          <a:endParaRPr lang="en-IN" sz="1000" dirty="0">
                            <a:latin typeface="CMR12"/>
                          </a:endParaRPr>
                        </a:p>
                      </a:txBody>
                      <a:tcPr marL="66967" marR="66967" marT="33484" marB="3348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300" b="0" dirty="0" smtClean="0">
                              <a:latin typeface="CMR12"/>
                            </a:rPr>
                            <a:t>252.41</a:t>
                          </a:r>
                          <a:endParaRPr lang="en-IN" sz="1300" b="0" dirty="0">
                            <a:latin typeface="CMR12"/>
                          </a:endParaRPr>
                        </a:p>
                      </a:txBody>
                      <a:tcPr marL="66967" marR="66967" marT="33484" marB="33484" anchor="ctr"/>
                    </a:tc>
                  </a:tr>
                </a:tbl>
              </a:graphicData>
            </a:graphic>
          </p:graphicFrame>
        </mc:Fallback>
      </mc:AlternateContent>
      <p:graphicFrame>
        <p:nvGraphicFramePr>
          <p:cNvPr id="10" name="Table 9"/>
          <p:cNvGraphicFramePr>
            <a:graphicFrameLocks noGrp="1"/>
          </p:cNvGraphicFramePr>
          <p:nvPr>
            <p:extLst>
              <p:ext uri="{D42A27DB-BD31-4B8C-83A1-F6EECF244321}">
                <p14:modId xmlns:p14="http://schemas.microsoft.com/office/powerpoint/2010/main" val="2315726243"/>
              </p:ext>
            </p:extLst>
          </p:nvPr>
        </p:nvGraphicFramePr>
        <p:xfrm>
          <a:off x="5364088" y="4158605"/>
          <a:ext cx="3456384" cy="2174632"/>
        </p:xfrm>
        <a:graphic>
          <a:graphicData uri="http://schemas.openxmlformats.org/drawingml/2006/table">
            <a:tbl>
              <a:tblPr firstRow="1" bandRow="1">
                <a:tableStyleId>{5C22544A-7EE6-4342-B048-85BDC9FD1C3A}</a:tableStyleId>
              </a:tblPr>
              <a:tblGrid>
                <a:gridCol w="288032"/>
                <a:gridCol w="3168352"/>
              </a:tblGrid>
              <a:tr h="271829">
                <a:tc gridSpan="2">
                  <a:txBody>
                    <a:bodyPr/>
                    <a:lstStyle/>
                    <a:p>
                      <a:pPr algn="ctr"/>
                      <a:r>
                        <a:rPr lang="en-US" sz="1300" dirty="0" smtClean="0"/>
                        <a:t>Legend</a:t>
                      </a:r>
                      <a:endParaRPr lang="en-IN" sz="1300" dirty="0"/>
                    </a:p>
                  </a:txBody>
                  <a:tcPr marL="67026" marR="67026" marT="33513" marB="33513"/>
                </a:tc>
                <a:tc hMerge="1">
                  <a:txBody>
                    <a:bodyPr/>
                    <a:lstStyle/>
                    <a:p>
                      <a:endParaRPr lang="en-IN" dirty="0"/>
                    </a:p>
                  </a:txBody>
                  <a:tcPr/>
                </a:tc>
              </a:tr>
              <a:tr h="271829">
                <a:tc>
                  <a:txBody>
                    <a:bodyPr/>
                    <a:lstStyle/>
                    <a:p>
                      <a:r>
                        <a:rPr lang="en-US" sz="1300" dirty="0" smtClean="0"/>
                        <a:t>z</a:t>
                      </a:r>
                      <a:endParaRPr lang="en-IN" sz="1300" dirty="0"/>
                    </a:p>
                  </a:txBody>
                  <a:tcPr marL="67026" marR="67026" marT="33513" marB="33513"/>
                </a:tc>
                <a:tc>
                  <a:txBody>
                    <a:bodyPr/>
                    <a:lstStyle/>
                    <a:p>
                      <a:r>
                        <a:rPr lang="en-US" sz="1300" dirty="0" smtClean="0"/>
                        <a:t>number of sections</a:t>
                      </a:r>
                      <a:endParaRPr lang="en-IN" sz="1300" dirty="0"/>
                    </a:p>
                  </a:txBody>
                  <a:tcPr marL="67026" marR="67026" marT="33513" marB="33513"/>
                </a:tc>
              </a:tr>
              <a:tr h="271829">
                <a:tc>
                  <a:txBody>
                    <a:bodyPr/>
                    <a:lstStyle/>
                    <a:p>
                      <a:r>
                        <a:rPr lang="en-US" sz="1300" baseline="0" dirty="0" smtClean="0"/>
                        <a:t>p</a:t>
                      </a:r>
                      <a:endParaRPr lang="en-IN" sz="1300" baseline="-25000" dirty="0"/>
                    </a:p>
                  </a:txBody>
                  <a:tcPr marL="67026" marR="67026" marT="33513" marB="33513"/>
                </a:tc>
                <a:tc>
                  <a:txBody>
                    <a:bodyPr/>
                    <a:lstStyle/>
                    <a:p>
                      <a:r>
                        <a:rPr lang="en-US" sz="1300" dirty="0" smtClean="0"/>
                        <a:t>number of pixels in a</a:t>
                      </a:r>
                      <a:r>
                        <a:rPr lang="en-US" sz="1300" baseline="0" dirty="0" smtClean="0"/>
                        <a:t> slice</a:t>
                      </a:r>
                      <a:endParaRPr lang="en-IN" sz="1300" dirty="0"/>
                    </a:p>
                  </a:txBody>
                  <a:tcPr marL="67026" marR="67026" marT="33513" marB="33513"/>
                </a:tc>
              </a:tr>
              <a:tr h="2718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t>n</a:t>
                      </a:r>
                      <a:endParaRPr lang="en-IN" sz="1300" baseline="-25000" dirty="0" smtClean="0"/>
                    </a:p>
                  </a:txBody>
                  <a:tcPr marL="67026" marR="67026" marT="33513" marB="33513"/>
                </a:tc>
                <a:tc>
                  <a:txBody>
                    <a:bodyPr/>
                    <a:lstStyle/>
                    <a:p>
                      <a:r>
                        <a:rPr lang="en-US" sz="1300" dirty="0" smtClean="0"/>
                        <a:t>number of vertices in a pair</a:t>
                      </a:r>
                      <a:r>
                        <a:rPr lang="en-US" sz="1300" baseline="0" dirty="0" smtClean="0"/>
                        <a:t> of slices</a:t>
                      </a:r>
                      <a:endParaRPr lang="en-IN" sz="1300" dirty="0"/>
                    </a:p>
                  </a:txBody>
                  <a:tcPr marL="67026" marR="67026" marT="33513" marB="33513"/>
                </a:tc>
              </a:tr>
              <a:tr h="271829">
                <a:tc>
                  <a:txBody>
                    <a:bodyPr/>
                    <a:lstStyle/>
                    <a:p>
                      <a:r>
                        <a:rPr lang="en-US" sz="1300" dirty="0" smtClean="0"/>
                        <a:t>c</a:t>
                      </a:r>
                      <a:endParaRPr lang="en-IN" sz="1300" dirty="0"/>
                    </a:p>
                  </a:txBody>
                  <a:tcPr marL="67026" marR="67026" marT="33513" marB="33513"/>
                </a:tc>
                <a:tc>
                  <a:txBody>
                    <a:bodyPr/>
                    <a:lstStyle/>
                    <a:p>
                      <a:r>
                        <a:rPr lang="en-US" sz="1300" dirty="0" smtClean="0"/>
                        <a:t>number of contours in a pair of slices</a:t>
                      </a:r>
                      <a:endParaRPr lang="en-IN" sz="1300" dirty="0"/>
                    </a:p>
                  </a:txBody>
                  <a:tcPr marL="67026" marR="67026" marT="33513" marB="33513"/>
                </a:tc>
              </a:tr>
              <a:tr h="271829">
                <a:tc>
                  <a:txBody>
                    <a:bodyPr/>
                    <a:lstStyle/>
                    <a:p>
                      <a:r>
                        <a:rPr lang="en-US" sz="1300" dirty="0" smtClean="0"/>
                        <a:t>C</a:t>
                      </a:r>
                      <a:endParaRPr lang="en-IN" sz="1300" dirty="0"/>
                    </a:p>
                  </a:txBody>
                  <a:tcPr marL="67026" marR="67026" marT="33513" marB="33513"/>
                </a:tc>
                <a:tc>
                  <a:txBody>
                    <a:bodyPr/>
                    <a:lstStyle/>
                    <a:p>
                      <a:r>
                        <a:rPr lang="en-US" sz="1300" dirty="0" smtClean="0"/>
                        <a:t>number of components in connections graph</a:t>
                      </a:r>
                      <a:endParaRPr lang="en-IN" sz="1300" dirty="0"/>
                    </a:p>
                  </a:txBody>
                  <a:tcPr marL="67026" marR="67026" marT="33513" marB="33513"/>
                </a:tc>
              </a:tr>
              <a:tr h="271829">
                <a:tc>
                  <a:txBody>
                    <a:bodyPr/>
                    <a:lstStyle/>
                    <a:p>
                      <a:r>
                        <a:rPr lang="en-US" sz="1300" dirty="0" smtClean="0"/>
                        <a:t>N</a:t>
                      </a:r>
                      <a:endParaRPr lang="en-IN" sz="1300" dirty="0"/>
                    </a:p>
                  </a:txBody>
                  <a:tcPr marL="67026" marR="67026" marT="33513" marB="33513"/>
                </a:tc>
                <a:tc>
                  <a:txBody>
                    <a:bodyPr/>
                    <a:lstStyle/>
                    <a:p>
                      <a:r>
                        <a:rPr lang="en-US" sz="1300" dirty="0" smtClean="0"/>
                        <a:t>size</a:t>
                      </a:r>
                      <a:r>
                        <a:rPr lang="en-US" sz="1300" baseline="0" dirty="0" smtClean="0"/>
                        <a:t> of neighborhood of tetrahedron</a:t>
                      </a:r>
                      <a:endParaRPr lang="en-IN" sz="1300" dirty="0"/>
                    </a:p>
                  </a:txBody>
                  <a:tcPr marL="67026" marR="67026" marT="33513" marB="33513"/>
                </a:tc>
              </a:tr>
              <a:tr h="271829">
                <a:tc>
                  <a:txBody>
                    <a:bodyPr/>
                    <a:lstStyle/>
                    <a:p>
                      <a:r>
                        <a:rPr lang="en-US" sz="1300" dirty="0" smtClean="0"/>
                        <a:t>T</a:t>
                      </a:r>
                      <a:endParaRPr lang="en-IN" sz="1300" dirty="0"/>
                    </a:p>
                  </a:txBody>
                  <a:tcPr marL="67026" marR="67026" marT="33513" marB="33513"/>
                </a:tc>
                <a:tc>
                  <a:txBody>
                    <a:bodyPr/>
                    <a:lstStyle/>
                    <a:p>
                      <a:r>
                        <a:rPr lang="en-US" sz="1300" dirty="0" smtClean="0"/>
                        <a:t>number of tetrahedrons in DT</a:t>
                      </a:r>
                      <a:endParaRPr lang="en-IN" sz="1300" dirty="0"/>
                    </a:p>
                  </a:txBody>
                  <a:tcPr marL="67026" marR="67026" marT="33513" marB="33513"/>
                </a:tc>
              </a:tr>
            </a:tbl>
          </a:graphicData>
        </a:graphic>
      </p:graphicFrame>
      <p:sp>
        <p:nvSpPr>
          <p:cNvPr id="12" name="TextBox 11"/>
          <p:cNvSpPr txBox="1"/>
          <p:nvPr/>
        </p:nvSpPr>
        <p:spPr>
          <a:xfrm>
            <a:off x="323528" y="5949280"/>
            <a:ext cx="2381572" cy="369332"/>
          </a:xfrm>
          <a:prstGeom prst="rect">
            <a:avLst/>
          </a:prstGeom>
          <a:solidFill>
            <a:schemeClr val="accent1">
              <a:lumMod val="60000"/>
              <a:lumOff val="40000"/>
            </a:schemeClr>
          </a:solidFill>
        </p:spPr>
        <p:txBody>
          <a:bodyPr wrap="square" rtlCol="0">
            <a:spAutoFit/>
          </a:bodyPr>
          <a:lstStyle/>
          <a:p>
            <a:r>
              <a:rPr lang="en-US" dirty="0" smtClean="0">
                <a:solidFill>
                  <a:schemeClr val="bg1"/>
                </a:solidFill>
              </a:rPr>
              <a:t>N &lt; z &lt; C &lt; c &lt; n &lt; p &lt; T</a:t>
            </a:r>
            <a:endParaRPr lang="en-IN" dirty="0">
              <a:solidFill>
                <a:schemeClr val="bg1"/>
              </a:solidFill>
            </a:endParaRPr>
          </a:p>
        </p:txBody>
      </p:sp>
      <mc:AlternateContent xmlns:mc="http://schemas.openxmlformats.org/markup-compatibility/2006" xmlns:a14="http://schemas.microsoft.com/office/drawing/2010/main">
        <mc:Choice Requires="a14">
          <p:sp>
            <p:nvSpPr>
              <p:cNvPr id="11" name="TextBox 10"/>
              <p:cNvSpPr txBox="1"/>
              <p:nvPr/>
            </p:nvSpPr>
            <p:spPr>
              <a:xfrm>
                <a:off x="2843808" y="5961980"/>
                <a:ext cx="2232248" cy="33855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600" dirty="0" smtClean="0">
                    <a:solidFill>
                      <a:schemeClr val="bg1"/>
                    </a:solidFill>
                  </a:rPr>
                  <a:t>Total : 624.06 </a:t>
                </a:r>
                <a14:m>
                  <m:oMath xmlns:m="http://schemas.openxmlformats.org/officeDocument/2006/math">
                    <m:r>
                      <a:rPr lang="en-US" sz="1600" i="1" smtClean="0">
                        <a:solidFill>
                          <a:schemeClr val="bg1"/>
                        </a:solidFill>
                        <a:latin typeface="Cambria Math"/>
                        <a:ea typeface="Cambria Math"/>
                      </a:rPr>
                      <m:t>≈</m:t>
                    </m:r>
                  </m:oMath>
                </a14:m>
                <a:r>
                  <a:rPr lang="en-IN" sz="1600" dirty="0" smtClean="0">
                    <a:solidFill>
                      <a:schemeClr val="bg1"/>
                    </a:solidFill>
                  </a:rPr>
                  <a:t> 10 min</a:t>
                </a:r>
                <a:endParaRPr lang="en-IN" sz="16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843808" y="5961980"/>
                <a:ext cx="2232248" cy="338554"/>
              </a:xfrm>
              <a:prstGeom prst="rect">
                <a:avLst/>
              </a:prstGeom>
              <a:blipFill rotWithShape="1">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58148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Key contribution towards reconstruction of neuron</a:t>
            </a:r>
            <a:endParaRPr lang="en-IN" dirty="0"/>
          </a:p>
        </p:txBody>
      </p:sp>
      <p:sp>
        <p:nvSpPr>
          <p:cNvPr id="4" name="Content Placeholder 3"/>
          <p:cNvSpPr>
            <a:spLocks noGrp="1"/>
          </p:cNvSpPr>
          <p:nvPr>
            <p:ph idx="1"/>
          </p:nvPr>
        </p:nvSpPr>
        <p:spPr/>
        <p:txBody>
          <a:bodyPr>
            <a:normAutofit fontScale="62500" lnSpcReduction="20000"/>
          </a:bodyPr>
          <a:lstStyle/>
          <a:p>
            <a:r>
              <a:rPr lang="en-IN" dirty="0"/>
              <a:t>accurate metrics due to geometric reconstruction rather than compartment model</a:t>
            </a:r>
          </a:p>
          <a:p>
            <a:r>
              <a:rPr lang="en-IN" dirty="0"/>
              <a:t>eliminates subjective estimations and imprecision due to users haste or exhaustion.</a:t>
            </a:r>
          </a:p>
          <a:p>
            <a:r>
              <a:rPr lang="en-IN" dirty="0"/>
              <a:t>minimal user time investment by use of automatic methods, while the user can keep control over the algorithm to generate a flexible reconstruction.</a:t>
            </a:r>
          </a:p>
          <a:p>
            <a:r>
              <a:rPr lang="en-IN" dirty="0"/>
              <a:t>independence from imaging modalities, making it capable of working with varying or discontinuous background intensities, contrast, size, or resolution in images.</a:t>
            </a:r>
          </a:p>
          <a:p>
            <a:r>
              <a:rPr lang="en-IN" dirty="0" smtClean="0"/>
              <a:t>introduces </a:t>
            </a:r>
            <a:r>
              <a:rPr lang="en-IN" dirty="0"/>
              <a:t>a novel approach to handle discontinuities in structures often present in microscopy imagery to produce a connected model.</a:t>
            </a:r>
          </a:p>
          <a:p>
            <a:r>
              <a:rPr lang="en-IN" dirty="0"/>
              <a:t>an accelerated framework capable of processing adjacent pair of images in parallel.</a:t>
            </a:r>
          </a:p>
          <a:p>
            <a:r>
              <a:rPr lang="en-IN" dirty="0"/>
              <a:t>reconstructed mesh is free of singularities which enables the resulting models to be used in simulations without any need for post-processing</a:t>
            </a:r>
            <a:r>
              <a:rPr lang="en-IN" dirty="0" smtClean="0"/>
              <a:t>.</a:t>
            </a:r>
            <a:endParaRPr lang="en-IN" dirty="0"/>
          </a:p>
        </p:txBody>
      </p:sp>
    </p:spTree>
    <p:extLst>
      <p:ext uri="{BB962C8B-B14F-4D97-AF65-F5344CB8AC3E}">
        <p14:creationId xmlns:p14="http://schemas.microsoft.com/office/powerpoint/2010/main" val="7641158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References</a:t>
            </a:r>
            <a:endParaRPr lang="en-IN" dirty="0"/>
          </a:p>
        </p:txBody>
      </p:sp>
      <p:sp>
        <p:nvSpPr>
          <p:cNvPr id="3" name="Content Placeholder 2"/>
          <p:cNvSpPr>
            <a:spLocks noGrp="1"/>
          </p:cNvSpPr>
          <p:nvPr>
            <p:ph idx="1"/>
          </p:nvPr>
        </p:nvSpPr>
        <p:spPr/>
        <p:txBody>
          <a:bodyPr>
            <a:normAutofit fontScale="85000" lnSpcReduction="10000"/>
          </a:bodyPr>
          <a:lstStyle/>
          <a:p>
            <a:r>
              <a:rPr lang="en-IN" dirty="0" err="1" smtClean="0"/>
              <a:t>Nonato</a:t>
            </a:r>
            <a:r>
              <a:rPr lang="en-IN" dirty="0" smtClean="0"/>
              <a:t> et al, “</a:t>
            </a:r>
            <a:r>
              <a:rPr lang="en-IN" dirty="0"/>
              <a:t>Beta Connection -  </a:t>
            </a:r>
            <a:r>
              <a:rPr lang="en-IN" dirty="0" smtClean="0"/>
              <a:t>Generating </a:t>
            </a:r>
            <a:r>
              <a:rPr lang="en-IN" dirty="0"/>
              <a:t>a family of models from planar cross </a:t>
            </a:r>
            <a:r>
              <a:rPr lang="en-IN" dirty="0" smtClean="0"/>
              <a:t>sections ”</a:t>
            </a:r>
            <a:r>
              <a:rPr lang="en-IN" dirty="0"/>
              <a:t>ACM </a:t>
            </a:r>
            <a:r>
              <a:rPr lang="en-IN" dirty="0" smtClean="0"/>
              <a:t>Transaction </a:t>
            </a:r>
            <a:r>
              <a:rPr lang="en-IN" dirty="0"/>
              <a:t>on Graphics, pp.1239-1258, </a:t>
            </a:r>
            <a:r>
              <a:rPr lang="en-IN" dirty="0" smtClean="0"/>
              <a:t>2005</a:t>
            </a:r>
          </a:p>
          <a:p>
            <a:r>
              <a:rPr lang="en-IN" dirty="0"/>
              <a:t>J. D. </a:t>
            </a:r>
            <a:r>
              <a:rPr lang="en-IN" dirty="0" err="1"/>
              <a:t>Boissonnat</a:t>
            </a:r>
            <a:r>
              <a:rPr lang="en-IN" dirty="0"/>
              <a:t>, “Shape reconstruction from planar cross sections”, </a:t>
            </a:r>
            <a:r>
              <a:rPr lang="en-IN" dirty="0" smtClean="0"/>
              <a:t>Computer Vision</a:t>
            </a:r>
            <a:r>
              <a:rPr lang="en-IN" dirty="0"/>
              <a:t>, Graphics, and Image Processing, pp.1-29, 1988</a:t>
            </a:r>
            <a:r>
              <a:rPr lang="en-IN" dirty="0" smtClean="0"/>
              <a:t>.</a:t>
            </a:r>
          </a:p>
          <a:p>
            <a:r>
              <a:rPr lang="en-IN" dirty="0" smtClean="0"/>
              <a:t>Meyers et al, “</a:t>
            </a:r>
            <a:r>
              <a:rPr lang="fr-FR" dirty="0" smtClean="0"/>
              <a:t>Surfaces </a:t>
            </a:r>
            <a:r>
              <a:rPr lang="fr-FR" dirty="0" err="1"/>
              <a:t>from</a:t>
            </a:r>
            <a:r>
              <a:rPr lang="fr-FR" dirty="0"/>
              <a:t> contours”, ACM Transactions </a:t>
            </a:r>
            <a:r>
              <a:rPr lang="fr-FR" dirty="0" smtClean="0"/>
              <a:t>on </a:t>
            </a:r>
            <a:r>
              <a:rPr lang="fr-FR" dirty="0" err="1" smtClean="0"/>
              <a:t>Graphics</a:t>
            </a:r>
            <a:r>
              <a:rPr lang="fr-FR" dirty="0"/>
              <a:t>, </a:t>
            </a:r>
            <a:r>
              <a:rPr lang="fr-FR" dirty="0" smtClean="0"/>
              <a:t>pp.228-258</a:t>
            </a:r>
            <a:r>
              <a:rPr lang="fr-FR" dirty="0"/>
              <a:t>, </a:t>
            </a:r>
            <a:r>
              <a:rPr lang="fr-FR" dirty="0" smtClean="0"/>
              <a:t>1992</a:t>
            </a:r>
            <a:endParaRPr lang="fr-FR" dirty="0"/>
          </a:p>
          <a:p>
            <a:r>
              <a:rPr lang="en-IN" dirty="0" smtClean="0"/>
              <a:t>Schmitt et al, </a:t>
            </a:r>
            <a:r>
              <a:rPr lang="en-IN" dirty="0"/>
              <a:t>“New methods </a:t>
            </a:r>
            <a:r>
              <a:rPr lang="en-IN" dirty="0" smtClean="0"/>
              <a:t>for the </a:t>
            </a:r>
            <a:r>
              <a:rPr lang="en-IN" dirty="0"/>
              <a:t>computer-assisted 3D reconstruction of neurons from confocal image stacks</a:t>
            </a:r>
            <a:r>
              <a:rPr lang="en-IN" dirty="0" smtClean="0"/>
              <a:t>”, </a:t>
            </a:r>
            <a:r>
              <a:rPr lang="en-IN" dirty="0" err="1" smtClean="0"/>
              <a:t>NeuroImage</a:t>
            </a:r>
            <a:r>
              <a:rPr lang="en-IN" dirty="0"/>
              <a:t>, </a:t>
            </a:r>
            <a:r>
              <a:rPr lang="en-IN" dirty="0" smtClean="0"/>
              <a:t> p.1283-1298</a:t>
            </a:r>
            <a:r>
              <a:rPr lang="en-IN" dirty="0"/>
              <a:t>, 2004.</a:t>
            </a:r>
          </a:p>
          <a:p>
            <a:endParaRPr lang="fr-FR" dirty="0"/>
          </a:p>
          <a:p>
            <a:endParaRPr lang="en-IN" dirty="0"/>
          </a:p>
          <a:p>
            <a:endParaRPr lang="en-IN" dirty="0"/>
          </a:p>
        </p:txBody>
      </p:sp>
    </p:spTree>
    <p:extLst>
      <p:ext uri="{BB962C8B-B14F-4D97-AF65-F5344CB8AC3E}">
        <p14:creationId xmlns:p14="http://schemas.microsoft.com/office/powerpoint/2010/main" val="1564017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Framework Pipeline</a:t>
            </a:r>
            <a:endParaRPr lang="en-IN" dirty="0"/>
          </a:p>
        </p:txBody>
      </p:sp>
      <p:pic>
        <p:nvPicPr>
          <p:cNvPr id="4" name="Picture 3" descr="J:\thesis\images\png\dataset1.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915816" y="2060848"/>
            <a:ext cx="3456384" cy="32403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5" name="Picture 4" descr="J:\thesis\images\png\dataset1.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63888" y="2996952"/>
            <a:ext cx="1656184" cy="16561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Picture 6" descr="J:\thesis\images\png\dataset1.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63888" y="2348880"/>
            <a:ext cx="1656184" cy="16561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7" descr="J:\thesis\images\png\dataset1.png"/>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563888" y="1844824"/>
            <a:ext cx="1656184" cy="16561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4" name="Picture 13"/>
          <p:cNvPicPr/>
          <p:nvPr/>
        </p:nvPicPr>
        <p:blipFill>
          <a:blip r:embed="rId5">
            <a:extLst>
              <a:ext uri="{28A0092B-C50C-407E-A947-70E740481C1C}">
                <a14:useLocalDpi xmlns:a14="http://schemas.microsoft.com/office/drawing/2010/main" val="0"/>
              </a:ext>
            </a:extLst>
          </a:blip>
          <a:srcRect/>
          <a:stretch>
            <a:fillRect/>
          </a:stretch>
        </p:blipFill>
        <p:spPr bwMode="auto">
          <a:xfrm>
            <a:off x="1448685" y="1161578"/>
            <a:ext cx="5022185" cy="50389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3" name="Group 12"/>
          <p:cNvGrpSpPr/>
          <p:nvPr/>
        </p:nvGrpSpPr>
        <p:grpSpPr>
          <a:xfrm>
            <a:off x="1708467" y="1359535"/>
            <a:ext cx="5727065" cy="4138930"/>
            <a:chOff x="1708467" y="1359535"/>
            <a:chExt cx="5727065" cy="4138930"/>
          </a:xfrm>
        </p:grpSpPr>
        <p:pic>
          <p:nvPicPr>
            <p:cNvPr id="9" name="Picture 8" descr="H:\thesis\images\png\Untitled1.png"/>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08467" y="1359535"/>
              <a:ext cx="5727065" cy="413893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4945681" y="3227152"/>
              <a:ext cx="2301402" cy="1753082"/>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pic>
        <p:nvPicPr>
          <p:cNvPr id="15" name="Picture 14" descr="D:\neuron\neuronfinal\Data\single\old\boundary\tiff\23.tiff"/>
          <p:cNvPicPr/>
          <p:nvPr/>
        </p:nvPicPr>
        <p:blipFill>
          <a:blip r:embed="rId8">
            <a:clrChange>
              <a:clrFrom>
                <a:srgbClr val="000000"/>
              </a:clrFrom>
              <a:clrTo>
                <a:srgbClr val="000000">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987824" y="1124744"/>
            <a:ext cx="4876800" cy="48768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0883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50000" y="50000"/>
                                    </p:animScale>
                                  </p:childTnLst>
                                </p:cTn>
                              </p:par>
                              <p:par>
                                <p:cTn id="7" presetID="42" presetClass="path" presetSubtype="0" accel="50000" decel="50000" fill="hold" nodeType="withEffect">
                                  <p:stCondLst>
                                    <p:cond delay="0"/>
                                  </p:stCondLst>
                                  <p:childTnLst>
                                    <p:animMotion origin="layout" path="M -2.5E-6 -4.07407E-6 L -0.03142 0.07894 " pathEditMode="relative" rAng="0" ptsTypes="AA">
                                      <p:cBhvr>
                                        <p:cTn id="8" dur="500" fill="hold"/>
                                        <p:tgtEl>
                                          <p:spTgt spid="4"/>
                                        </p:tgtEl>
                                        <p:attrNameLst>
                                          <p:attrName>ppt_x</p:attrName>
                                          <p:attrName>ppt_y</p:attrName>
                                        </p:attrNameLst>
                                      </p:cBhvr>
                                      <p:rCtr x="-1580" y="3935"/>
                                    </p:animMotion>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03142 0.07894 L -0.37014 0.07894 " pathEditMode="relative" rAng="0" ptsTypes="AA">
                                      <p:cBhvr>
                                        <p:cTn id="30" dur="500" fill="hold"/>
                                        <p:tgtEl>
                                          <p:spTgt spid="4"/>
                                        </p:tgtEl>
                                        <p:attrNameLst>
                                          <p:attrName>ppt_x</p:attrName>
                                          <p:attrName>ppt_y</p:attrName>
                                        </p:attrNameLst>
                                      </p:cBhvr>
                                      <p:rCtr x="-16944" y="0"/>
                                    </p:animMotion>
                                  </p:childTnLst>
                                </p:cTn>
                              </p:par>
                              <p:par>
                                <p:cTn id="31" presetID="42" presetClass="path" presetSubtype="0" accel="50000" decel="50000" fill="hold" nodeType="withEffect">
                                  <p:stCondLst>
                                    <p:cond delay="0"/>
                                  </p:stCondLst>
                                  <p:childTnLst>
                                    <p:animMotion origin="layout" path="M 1.66667E-6 1.11111E-6 L -0.34254 0.00301 " pathEditMode="relative" rAng="0" ptsTypes="AA">
                                      <p:cBhvr>
                                        <p:cTn id="32" dur="500" fill="hold"/>
                                        <p:tgtEl>
                                          <p:spTgt spid="5"/>
                                        </p:tgtEl>
                                        <p:attrNameLst>
                                          <p:attrName>ppt_x</p:attrName>
                                          <p:attrName>ppt_y</p:attrName>
                                        </p:attrNameLst>
                                      </p:cBhvr>
                                      <p:rCtr x="-17135" y="139"/>
                                    </p:animMotion>
                                  </p:childTnLst>
                                </p:cTn>
                              </p:par>
                              <p:par>
                                <p:cTn id="33" presetID="42" presetClass="path" presetSubtype="0" accel="50000" decel="50000" fill="hold" nodeType="withEffect">
                                  <p:stCondLst>
                                    <p:cond delay="0"/>
                                  </p:stCondLst>
                                  <p:childTnLst>
                                    <p:animMotion origin="layout" path="M 1.66667E-6 -4.44444E-6 L -0.34254 -0.00509 " pathEditMode="relative" rAng="0" ptsTypes="AA">
                                      <p:cBhvr>
                                        <p:cTn id="34" dur="500" fill="hold"/>
                                        <p:tgtEl>
                                          <p:spTgt spid="7"/>
                                        </p:tgtEl>
                                        <p:attrNameLst>
                                          <p:attrName>ppt_x</p:attrName>
                                          <p:attrName>ppt_y</p:attrName>
                                        </p:attrNameLst>
                                      </p:cBhvr>
                                      <p:rCtr x="-17135" y="-255"/>
                                    </p:animMotion>
                                  </p:childTnLst>
                                </p:cTn>
                              </p:par>
                              <p:par>
                                <p:cTn id="35" presetID="42" presetClass="path" presetSubtype="0" accel="50000" decel="50000" fill="hold" nodeType="withEffect">
                                  <p:stCondLst>
                                    <p:cond delay="0"/>
                                  </p:stCondLst>
                                  <p:childTnLst>
                                    <p:animMotion origin="layout" path="M 1.66667E-6 -3.33333E-6 L -0.34254 -0.00509 " pathEditMode="relative" rAng="0" ptsTypes="AA">
                                      <p:cBhvr>
                                        <p:cTn id="36" dur="500" fill="hold"/>
                                        <p:tgtEl>
                                          <p:spTgt spid="8"/>
                                        </p:tgtEl>
                                        <p:attrNameLst>
                                          <p:attrName>ppt_x</p:attrName>
                                          <p:attrName>ppt_y</p:attrName>
                                        </p:attrNameLst>
                                      </p:cBhvr>
                                      <p:rCtr x="-17135" y="-255"/>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nodeType="clickEffect">
                                  <p:stCondLst>
                                    <p:cond delay="0"/>
                                  </p:stCondLst>
                                  <p:childTnLst>
                                    <p:animScale>
                                      <p:cBhvr>
                                        <p:cTn id="44" dur="500" fill="hold"/>
                                        <p:tgtEl>
                                          <p:spTgt spid="14"/>
                                        </p:tgtEl>
                                      </p:cBhvr>
                                      <p:by x="50000" y="50000"/>
                                    </p:animScale>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500" fill="hold"/>
                                        <p:tgtEl>
                                          <p:spTgt spid="13"/>
                                        </p:tgtEl>
                                      </p:cBhvr>
                                      <p:by x="50000" y="50000"/>
                                    </p:animScale>
                                  </p:childTnLst>
                                </p:cTn>
                              </p:par>
                              <p:par>
                                <p:cTn id="53" presetID="42" presetClass="path" presetSubtype="0" accel="50000" decel="50000" fill="hold" nodeType="withEffect">
                                  <p:stCondLst>
                                    <p:cond delay="0"/>
                                  </p:stCondLst>
                                  <p:childTnLst>
                                    <p:animMotion origin="layout" path="M 0 0 L 0.29253 0.03935 " pathEditMode="relative" rAng="0" ptsTypes="AA">
                                      <p:cBhvr>
                                        <p:cTn id="54" dur="500" fill="hold"/>
                                        <p:tgtEl>
                                          <p:spTgt spid="13"/>
                                        </p:tgtEl>
                                        <p:attrNameLst>
                                          <p:attrName>ppt_x</p:attrName>
                                          <p:attrName>ppt_y</p:attrName>
                                        </p:attrNameLst>
                                      </p:cBhvr>
                                      <p:rCtr x="14618" y="1968"/>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4"/>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5"/>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8"/>
                                        </p:tgtEl>
                                        <p:attrNameLst>
                                          <p:attrName>style.visibility</p:attrName>
                                        </p:attrNameLst>
                                      </p:cBhvr>
                                      <p:to>
                                        <p:strVal val="hidden"/>
                                      </p:to>
                                    </p:set>
                                  </p:childTnLst>
                                </p:cTn>
                              </p:par>
                              <p:par>
                                <p:cTn id="67" presetID="42" presetClass="path" presetSubtype="0" accel="50000" decel="50000" fill="hold" nodeType="withEffect">
                                  <p:stCondLst>
                                    <p:cond delay="0"/>
                                  </p:stCondLst>
                                  <p:childTnLst>
                                    <p:animMotion origin="layout" path="M 0.29253 0.03935 L -0.27569 0.03935 " pathEditMode="relative" rAng="0" ptsTypes="AA">
                                      <p:cBhvr>
                                        <p:cTn id="68" dur="500" fill="hold"/>
                                        <p:tgtEl>
                                          <p:spTgt spid="13"/>
                                        </p:tgtEl>
                                        <p:attrNameLst>
                                          <p:attrName>ppt_x</p:attrName>
                                          <p:attrName>ppt_y</p:attrName>
                                        </p:attrNameLst>
                                      </p:cBhvr>
                                      <p:rCtr x="-28420"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nodeType="clickEffect">
                                  <p:stCondLst>
                                    <p:cond delay="0"/>
                                  </p:stCondLst>
                                  <p:childTnLst>
                                    <p:animScale>
                                      <p:cBhvr>
                                        <p:cTn id="76" dur="500" fill="hold"/>
                                        <p:tgtEl>
                                          <p:spTgt spid="1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9920" y="1628800"/>
            <a:ext cx="8804567" cy="4608512"/>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IN"/>
          </a:p>
        </p:txBody>
      </p:sp>
      <p:sp>
        <p:nvSpPr>
          <p:cNvPr id="2" name="Title 1"/>
          <p:cNvSpPr>
            <a:spLocks noGrp="1"/>
          </p:cNvSpPr>
          <p:nvPr>
            <p:ph type="title"/>
          </p:nvPr>
        </p:nvSpPr>
        <p:spPr/>
        <p:txBody>
          <a:bodyPr/>
          <a:lstStyle/>
          <a:p>
            <a:r>
              <a:rPr lang="en-IN" dirty="0"/>
              <a:t>Framework Pipeline</a:t>
            </a:r>
          </a:p>
        </p:txBody>
      </p:sp>
      <p:pic>
        <p:nvPicPr>
          <p:cNvPr id="8" name="Picture 7" descr="J:\paper\images\temp\dataset\dataset1result9.png"/>
          <p:cNvPicPr/>
          <p:nvPr/>
        </p:nvPicPr>
        <p:blipFill>
          <a:blip r:embed="rId3">
            <a:clrChange>
              <a:clrFrom>
                <a:srgbClr val="000000"/>
              </a:clrFrom>
              <a:clrTo>
                <a:srgbClr val="000000">
                  <a:alpha val="0"/>
                </a:srgbClr>
              </a:clrTo>
            </a:clrChange>
            <a:duotone>
              <a:prstClr val="black"/>
              <a:srgbClr val="FF0000">
                <a:tint val="45000"/>
                <a:satMod val="400000"/>
              </a:srgbClr>
            </a:duotone>
            <a:extLst>
              <a:ext uri="{BEBA8EAE-BF5A-486C-A8C5-ECC9F3942E4B}">
                <a14:imgProps xmlns:a14="http://schemas.microsoft.com/office/drawing/2010/main">
                  <a14:imgLayer r:embed="rId4">
                    <a14:imgEffect>
                      <a14:saturation sat="0"/>
                    </a14:imgEffect>
                    <a14:imgEffect>
                      <a14:brightnessContrast bright="70000" contrast="70000"/>
                    </a14:imgEffect>
                  </a14:imgLayer>
                </a14:imgProps>
              </a:ext>
              <a:ext uri="{28A0092B-C50C-407E-A947-70E740481C1C}">
                <a14:useLocalDpi xmlns:a14="http://schemas.microsoft.com/office/drawing/2010/main" val="0"/>
              </a:ext>
            </a:extLst>
          </a:blip>
          <a:srcRect/>
          <a:stretch>
            <a:fillRect/>
          </a:stretch>
        </p:blipFill>
        <p:spPr bwMode="auto">
          <a:xfrm>
            <a:off x="1403648" y="1916334"/>
            <a:ext cx="6398169" cy="4174013"/>
          </a:xfrm>
          <a:prstGeom prst="rect">
            <a:avLst/>
          </a:prstGeom>
          <a:noFill/>
          <a:ln>
            <a:noFill/>
          </a:ln>
        </p:spPr>
      </p:pic>
      <p:pic>
        <p:nvPicPr>
          <p:cNvPr id="9" name="Picture 8" descr="J:\paper\images\temp\dataset\dataset1result9.png"/>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03648" y="1916334"/>
            <a:ext cx="6398169" cy="4174013"/>
          </a:xfrm>
          <a:prstGeom prst="rect">
            <a:avLst/>
          </a:prstGeom>
          <a:noFill/>
          <a:ln>
            <a:noFill/>
          </a:ln>
        </p:spPr>
      </p:pic>
      <p:pic>
        <p:nvPicPr>
          <p:cNvPr id="10" name="Picture 9" descr="J:\paper\images\temp\dataset\dataset1result10.png"/>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403648" y="1916832"/>
            <a:ext cx="6398169" cy="4174013"/>
          </a:xfrm>
          <a:prstGeom prst="rect">
            <a:avLst/>
          </a:prstGeom>
          <a:noFill/>
          <a:ln>
            <a:noFill/>
          </a:ln>
          <a:effectLst/>
        </p:spPr>
      </p:pic>
      <p:pic>
        <p:nvPicPr>
          <p:cNvPr id="11" name="Picture 10" descr="J:\thesis\images\temp\dataset\dataset1result14.png"/>
          <p:cNvPicPr/>
          <p:nvPr/>
        </p:nvPicPr>
        <p:blipFill>
          <a:blip r:embed="rId7">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467544" y="2400295"/>
            <a:ext cx="7912641" cy="3837017"/>
          </a:xfrm>
          <a:prstGeom prst="rect">
            <a:avLst/>
          </a:prstGeom>
          <a:noFill/>
          <a:ln>
            <a:noFill/>
          </a:ln>
        </p:spPr>
      </p:pic>
      <p:pic>
        <p:nvPicPr>
          <p:cNvPr id="12" name="Picture 1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tretch>
            <a:fillRect/>
          </a:stretch>
        </p:blipFill>
        <p:spPr bwMode="auto">
          <a:xfrm>
            <a:off x="1710000" y="2116800"/>
            <a:ext cx="5723890" cy="3616960"/>
          </a:xfrm>
          <a:prstGeom prst="star10">
            <a:avLst/>
          </a:prstGeom>
          <a:noFill/>
          <a:ln>
            <a:noFill/>
          </a:ln>
        </p:spPr>
      </p:pic>
      <p:pic>
        <p:nvPicPr>
          <p:cNvPr id="13" name="Picture 12" descr="J:\paper\images\dataset\dataset1result4.png"/>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709420" y="2115661"/>
            <a:ext cx="5725160" cy="3617595"/>
          </a:xfrm>
          <a:prstGeom prst="star10">
            <a:avLst/>
          </a:prstGeom>
          <a:noFill/>
          <a:ln>
            <a:noFill/>
          </a:ln>
          <a:effectLst>
            <a:outerShdw blurRad="127000" dist="431800" dir="5400000" algn="ctr" rotWithShape="0">
              <a:srgbClr val="000000">
                <a:alpha val="17000"/>
              </a:srgbClr>
            </a:outerShdw>
          </a:effectLst>
        </p:spPr>
      </p:pic>
      <p:pic>
        <p:nvPicPr>
          <p:cNvPr id="14" name="Picture 13" descr="J:\paper\images\temp\dataset\dataset1result12.png"/>
          <p:cNvPicPr/>
          <p:nvPr/>
        </p:nvPicPr>
        <p:blipFill>
          <a:blip r:embed="rId10">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251520" y="2060848"/>
            <a:ext cx="8231063" cy="3987505"/>
          </a:xfrm>
          <a:prstGeom prst="rect">
            <a:avLst/>
          </a:prstGeom>
          <a:noFill/>
          <a:ln>
            <a:noFill/>
          </a:ln>
          <a:effectLst>
            <a:glow rad="25400">
              <a:schemeClr val="accent1">
                <a:alpha val="28000"/>
              </a:schemeClr>
            </a:glow>
            <a:outerShdw blurRad="50800" dist="38100" dir="5400000" algn="t" rotWithShape="0">
              <a:prstClr val="black">
                <a:alpha val="40000"/>
              </a:prstClr>
            </a:outerShdw>
          </a:effectLst>
        </p:spPr>
      </p:pic>
      <p:pic>
        <p:nvPicPr>
          <p:cNvPr id="15" name="Picture 14" descr="J:\paper\images\temp\dataset\dataset1result14.png"/>
          <p:cNvPicPr/>
          <p:nvPr/>
        </p:nvPicPr>
        <p:blipFill>
          <a:blip r:embed="rId7">
            <a:clrChange>
              <a:clrFrom>
                <a:srgbClr val="52576E"/>
              </a:clrFrom>
              <a:clrTo>
                <a:srgbClr val="52576E">
                  <a:alpha val="0"/>
                </a:srgbClr>
              </a:clrTo>
            </a:clrChange>
            <a:extLst>
              <a:ext uri="{28A0092B-C50C-407E-A947-70E740481C1C}">
                <a14:useLocalDpi xmlns:a14="http://schemas.microsoft.com/office/drawing/2010/main" val="0"/>
              </a:ext>
            </a:extLst>
          </a:blip>
          <a:srcRect/>
          <a:stretch>
            <a:fillRect/>
          </a:stretch>
        </p:blipFill>
        <p:spPr bwMode="auto">
          <a:xfrm>
            <a:off x="253426" y="2062035"/>
            <a:ext cx="8225597" cy="3985683"/>
          </a:xfrm>
          <a:prstGeom prst="rect">
            <a:avLst/>
          </a:prstGeom>
          <a:noFill/>
          <a:ln>
            <a:noFill/>
          </a:ln>
          <a:effectLst>
            <a:glow rad="50800">
              <a:schemeClr val="bg1">
                <a:lumMod val="85000"/>
                <a:alpha val="12000"/>
              </a:scheme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326282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0-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xit" presetSubtype="8" fill="hold" nodeType="with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0-ppt_w/2"/>
                                          </p:val>
                                        </p:tav>
                                      </p:tavLst>
                                    </p:anim>
                                    <p:anim calcmode="lin" valueType="num">
                                      <p:cBhvr additive="base">
                                        <p:cTn id="17" dur="500"/>
                                        <p:tgtEl>
                                          <p:spTgt spid="9"/>
                                        </p:tgtEl>
                                        <p:attrNameLst>
                                          <p:attrName>ppt_y</p:attrName>
                                        </p:attrNameLst>
                                      </p:cBhvr>
                                      <p:tavLst>
                                        <p:tav tm="0">
                                          <p:val>
                                            <p:strVal val="ppt_y"/>
                                          </p:val>
                                        </p:tav>
                                        <p:tav tm="100000">
                                          <p:val>
                                            <p:strVal val="ppt_y"/>
                                          </p:val>
                                        </p:tav>
                                      </p:tavLst>
                                    </p:anim>
                                    <p:set>
                                      <p:cBhvr>
                                        <p:cTn id="18" dur="1" fill="hold">
                                          <p:stCondLst>
                                            <p:cond delay="499"/>
                                          </p:stCondLst>
                                        </p:cTn>
                                        <p:tgtEl>
                                          <p:spTgt spid="9"/>
                                        </p:tgtEl>
                                        <p:attrNameLst>
                                          <p:attrName>style.visibility</p:attrName>
                                        </p:attrNameLst>
                                      </p:cBhvr>
                                      <p:to>
                                        <p:strVal val="hidden"/>
                                      </p:to>
                                    </p:set>
                                  </p:childTnLst>
                                </p:cTn>
                              </p:par>
                              <p:par>
                                <p:cTn id="19" presetID="2" presetClass="exit" presetSubtype="8" fill="hold" nodeType="withEffect">
                                  <p:stCondLst>
                                    <p:cond delay="0"/>
                                  </p:stCondLst>
                                  <p:childTnLst>
                                    <p:anim calcmode="lin" valueType="num">
                                      <p:cBhvr additive="base">
                                        <p:cTn id="20" dur="500"/>
                                        <p:tgtEl>
                                          <p:spTgt spid="10"/>
                                        </p:tgtEl>
                                        <p:attrNameLst>
                                          <p:attrName>ppt_x</p:attrName>
                                        </p:attrNameLst>
                                      </p:cBhvr>
                                      <p:tavLst>
                                        <p:tav tm="0">
                                          <p:val>
                                            <p:strVal val="ppt_x"/>
                                          </p:val>
                                        </p:tav>
                                        <p:tav tm="100000">
                                          <p:val>
                                            <p:strVal val="0-ppt_w/2"/>
                                          </p:val>
                                        </p:tav>
                                      </p:tavLst>
                                    </p:anim>
                                    <p:anim calcmode="lin" valueType="num">
                                      <p:cBhvr additive="base">
                                        <p:cTn id="21" dur="500"/>
                                        <p:tgtEl>
                                          <p:spTgt spid="10"/>
                                        </p:tgtEl>
                                        <p:attrNameLst>
                                          <p:attrName>ppt_y</p:attrName>
                                        </p:attrNameLst>
                                      </p:cBhvr>
                                      <p:tavLst>
                                        <p:tav tm="0">
                                          <p:val>
                                            <p:strVal val="ppt_y"/>
                                          </p:val>
                                        </p:tav>
                                        <p:tav tm="100000">
                                          <p:val>
                                            <p:strVal val="ppt_y"/>
                                          </p:val>
                                        </p:tav>
                                      </p:tavLst>
                                    </p:anim>
                                    <p:set>
                                      <p:cBhvr>
                                        <p:cTn id="22" dur="1" fill="hold">
                                          <p:stCondLst>
                                            <p:cond delay="499"/>
                                          </p:stCondLst>
                                        </p:cTn>
                                        <p:tgtEl>
                                          <p:spTgt spid="10"/>
                                        </p:tgtEl>
                                        <p:attrNameLst>
                                          <p:attrName>style.visibility</p:attrName>
                                        </p:attrNameLst>
                                      </p:cBhvr>
                                      <p:to>
                                        <p:strVal val="hidden"/>
                                      </p:to>
                                    </p:set>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nodeType="clickEffect">
                                  <p:stCondLst>
                                    <p:cond delay="0"/>
                                  </p:stCondLst>
                                  <p:childTnLst>
                                    <p:anim calcmode="lin" valueType="num">
                                      <p:cBhvr additive="base">
                                        <p:cTn id="30" dur="500"/>
                                        <p:tgtEl>
                                          <p:spTgt spid="11"/>
                                        </p:tgtEl>
                                        <p:attrNameLst>
                                          <p:attrName>ppt_x</p:attrName>
                                        </p:attrNameLst>
                                      </p:cBhvr>
                                      <p:tavLst>
                                        <p:tav tm="0">
                                          <p:val>
                                            <p:strVal val="ppt_x"/>
                                          </p:val>
                                        </p:tav>
                                        <p:tav tm="100000">
                                          <p:val>
                                            <p:strVal val="0-ppt_w/2"/>
                                          </p:val>
                                        </p:tav>
                                      </p:tavLst>
                                    </p:anim>
                                    <p:anim calcmode="lin" valueType="num">
                                      <p:cBhvr additive="base">
                                        <p:cTn id="31" dur="500"/>
                                        <p:tgtEl>
                                          <p:spTgt spid="11"/>
                                        </p:tgtEl>
                                        <p:attrNameLst>
                                          <p:attrName>ppt_y</p:attrName>
                                        </p:attrNameLst>
                                      </p:cBhvr>
                                      <p:tavLst>
                                        <p:tav tm="0">
                                          <p:val>
                                            <p:strVal val="ppt_y"/>
                                          </p:val>
                                        </p:tav>
                                        <p:tav tm="100000">
                                          <p:val>
                                            <p:strVal val="ppt_y"/>
                                          </p:val>
                                        </p:tav>
                                      </p:tavLst>
                                    </p:anim>
                                    <p:set>
                                      <p:cBhvr>
                                        <p:cTn id="32" dur="1" fill="hold">
                                          <p:stCondLst>
                                            <p:cond delay="499"/>
                                          </p:stCondLst>
                                        </p:cTn>
                                        <p:tgtEl>
                                          <p:spTgt spid="11"/>
                                        </p:tgtEl>
                                        <p:attrNameLst>
                                          <p:attrName>style.visibility</p:attrName>
                                        </p:attrNameLst>
                                      </p:cBhvr>
                                      <p:to>
                                        <p:strVal val="hidden"/>
                                      </p:to>
                                    </p:set>
                                  </p:childTnLst>
                                </p:cTn>
                              </p:par>
                              <p:par>
                                <p:cTn id="33" presetID="2" presetClass="entr" presetSubtype="2"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8" fill="hold" nodeType="clickEffect">
                                  <p:stCondLst>
                                    <p:cond delay="0"/>
                                  </p:stCondLst>
                                  <p:childTnLst>
                                    <p:anim calcmode="lin" valueType="num">
                                      <p:cBhvr additive="base">
                                        <p:cTn id="44" dur="500"/>
                                        <p:tgtEl>
                                          <p:spTgt spid="12"/>
                                        </p:tgtEl>
                                        <p:attrNameLst>
                                          <p:attrName>ppt_x</p:attrName>
                                        </p:attrNameLst>
                                      </p:cBhvr>
                                      <p:tavLst>
                                        <p:tav tm="0">
                                          <p:val>
                                            <p:strVal val="ppt_x"/>
                                          </p:val>
                                        </p:tav>
                                        <p:tav tm="100000">
                                          <p:val>
                                            <p:strVal val="0-ppt_w/2"/>
                                          </p:val>
                                        </p:tav>
                                      </p:tavLst>
                                    </p:anim>
                                    <p:anim calcmode="lin" valueType="num">
                                      <p:cBhvr additive="base">
                                        <p:cTn id="45" dur="500"/>
                                        <p:tgtEl>
                                          <p:spTgt spid="12"/>
                                        </p:tgtEl>
                                        <p:attrNameLst>
                                          <p:attrName>ppt_y</p:attrName>
                                        </p:attrNameLst>
                                      </p:cBhvr>
                                      <p:tavLst>
                                        <p:tav tm="0">
                                          <p:val>
                                            <p:strVal val="ppt_y"/>
                                          </p:val>
                                        </p:tav>
                                        <p:tav tm="100000">
                                          <p:val>
                                            <p:strVal val="ppt_y"/>
                                          </p:val>
                                        </p:tav>
                                      </p:tavLst>
                                    </p:anim>
                                    <p:set>
                                      <p:cBhvr>
                                        <p:cTn id="46" dur="1" fill="hold">
                                          <p:stCondLst>
                                            <p:cond delay="499"/>
                                          </p:stCondLst>
                                        </p:cTn>
                                        <p:tgtEl>
                                          <p:spTgt spid="12"/>
                                        </p:tgtEl>
                                        <p:attrNameLst>
                                          <p:attrName>style.visibility</p:attrName>
                                        </p:attrNameLst>
                                      </p:cBhvr>
                                      <p:to>
                                        <p:strVal val="hidden"/>
                                      </p:to>
                                    </p:set>
                                  </p:childTnLst>
                                </p:cTn>
                              </p:par>
                              <p:par>
                                <p:cTn id="47" presetID="2" presetClass="exit" presetSubtype="8" fill="hold" nodeType="with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0-ppt_w/2"/>
                                          </p:val>
                                        </p:tav>
                                      </p:tavLst>
                                    </p:anim>
                                    <p:anim calcmode="lin" valueType="num">
                                      <p:cBhvr additive="base">
                                        <p:cTn id="49" dur="500"/>
                                        <p:tgtEl>
                                          <p:spTgt spid="13"/>
                                        </p:tgtEl>
                                        <p:attrNameLst>
                                          <p:attrName>ppt_y</p:attrName>
                                        </p:attrNameLst>
                                      </p:cBhvr>
                                      <p:tavLst>
                                        <p:tav tm="0">
                                          <p:val>
                                            <p:strVal val="ppt_y"/>
                                          </p:val>
                                        </p:tav>
                                        <p:tav tm="100000">
                                          <p:val>
                                            <p:strVal val="ppt_y"/>
                                          </p:val>
                                        </p:tav>
                                      </p:tavLst>
                                    </p:anim>
                                    <p:set>
                                      <p:cBhvr>
                                        <p:cTn id="50" dur="1" fill="hold">
                                          <p:stCondLst>
                                            <p:cond delay="499"/>
                                          </p:stCondLst>
                                        </p:cTn>
                                        <p:tgtEl>
                                          <p:spTgt spid="13"/>
                                        </p:tgtEl>
                                        <p:attrNameLst>
                                          <p:attrName>style.visibility</p:attrName>
                                        </p:attrNameLst>
                                      </p:cBhvr>
                                      <p:to>
                                        <p:strVal val="hidden"/>
                                      </p:to>
                                    </p:set>
                                  </p:childTnLst>
                                </p:cTn>
                              </p:par>
                              <p:par>
                                <p:cTn id="51" presetID="2" presetClass="entr" presetSubtype="2"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Validation of Framework (Error Analysis)</a:t>
            </a:r>
            <a:endParaRPr lang="en-IN" dirty="0"/>
          </a:p>
        </p:txBody>
      </p:sp>
      <p:pic>
        <p:nvPicPr>
          <p:cNvPr id="4" name="Picture 3"/>
          <p:cNvPicPr>
            <a:picLocks noChangeAspect="1"/>
          </p:cNvPicPr>
          <p:nvPr/>
        </p:nvPicPr>
        <p:blipFill>
          <a:blip r:embed="rId3">
            <a:clrChange>
              <a:clrFrom>
                <a:srgbClr val="52576E"/>
              </a:clrFrom>
              <a:clrTo>
                <a:srgbClr val="52576E">
                  <a:alpha val="0"/>
                </a:srgbClr>
              </a:clrTo>
            </a:clrChange>
            <a:extLst>
              <a:ext uri="{28A0092B-C50C-407E-A947-70E740481C1C}">
                <a14:useLocalDpi xmlns:a14="http://schemas.microsoft.com/office/drawing/2010/main" val="0"/>
              </a:ext>
            </a:extLst>
          </a:blip>
          <a:stretch>
            <a:fillRect/>
          </a:stretch>
        </p:blipFill>
        <p:spPr>
          <a:xfrm>
            <a:off x="550601" y="2704656"/>
            <a:ext cx="3456384" cy="206730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4">
            <a:clrChange>
              <a:clrFrom>
                <a:srgbClr val="52576E"/>
              </a:clrFrom>
              <a:clrTo>
                <a:srgbClr val="52576E">
                  <a:alpha val="0"/>
                </a:srgbClr>
              </a:clrTo>
            </a:clrChange>
            <a:extLst>
              <a:ext uri="{28A0092B-C50C-407E-A947-70E740481C1C}">
                <a14:useLocalDpi xmlns:a14="http://schemas.microsoft.com/office/drawing/2010/main" val="0"/>
              </a:ext>
            </a:extLst>
          </a:blip>
          <a:stretch>
            <a:fillRect/>
          </a:stretch>
        </p:blipFill>
        <p:spPr>
          <a:xfrm>
            <a:off x="5004048" y="2699627"/>
            <a:ext cx="3528392" cy="20723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TextBox 5"/>
          <p:cNvSpPr txBox="1"/>
          <p:nvPr/>
        </p:nvSpPr>
        <p:spPr>
          <a:xfrm>
            <a:off x="1115616" y="5363924"/>
            <a:ext cx="2275366" cy="369332"/>
          </a:xfrm>
          <a:prstGeom prst="rect">
            <a:avLst/>
          </a:prstGeom>
          <a:noFill/>
        </p:spPr>
        <p:txBody>
          <a:bodyPr wrap="none" rtlCol="0">
            <a:spAutoFit/>
          </a:bodyPr>
          <a:lstStyle/>
          <a:p>
            <a:r>
              <a:rPr lang="en-IN" b="1" dirty="0" smtClean="0"/>
              <a:t>Virtual Neuron Model</a:t>
            </a:r>
            <a:endParaRPr lang="en-IN" b="1" dirty="0"/>
          </a:p>
        </p:txBody>
      </p:sp>
      <p:sp>
        <p:nvSpPr>
          <p:cNvPr id="7" name="TextBox 6"/>
          <p:cNvSpPr txBox="1"/>
          <p:nvPr/>
        </p:nvSpPr>
        <p:spPr>
          <a:xfrm>
            <a:off x="5630561" y="5363924"/>
            <a:ext cx="2140009" cy="369332"/>
          </a:xfrm>
          <a:prstGeom prst="rect">
            <a:avLst/>
          </a:prstGeom>
          <a:noFill/>
        </p:spPr>
        <p:txBody>
          <a:bodyPr wrap="none" rtlCol="0">
            <a:spAutoFit/>
          </a:bodyPr>
          <a:lstStyle/>
          <a:p>
            <a:r>
              <a:rPr lang="en-IN" b="1" dirty="0" smtClean="0"/>
              <a:t>Reconstructed Mesh</a:t>
            </a:r>
            <a:endParaRPr lang="en-IN" b="1" dirty="0"/>
          </a:p>
        </p:txBody>
      </p:sp>
    </p:spTree>
    <p:extLst>
      <p:ext uri="{BB962C8B-B14F-4D97-AF65-F5344CB8AC3E}">
        <p14:creationId xmlns:p14="http://schemas.microsoft.com/office/powerpoint/2010/main" val="6858753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1788448"/>
            <a:ext cx="5824885" cy="4214621"/>
          </a:xfrm>
          <a:prstGeom prst="rect">
            <a:avLst/>
          </a:prstGeom>
        </p:spPr>
      </p:pic>
      <p:sp>
        <p:nvSpPr>
          <p:cNvPr id="2" name="Title 1"/>
          <p:cNvSpPr>
            <a:spLocks noGrp="1"/>
          </p:cNvSpPr>
          <p:nvPr>
            <p:ph type="title"/>
          </p:nvPr>
        </p:nvSpPr>
        <p:spPr/>
        <p:txBody>
          <a:bodyPr>
            <a:normAutofit fontScale="90000"/>
          </a:bodyPr>
          <a:lstStyle/>
          <a:p>
            <a:r>
              <a:rPr lang="en-IN" dirty="0" smtClean="0"/>
              <a:t>Validation of Framework (Error Analysis)</a:t>
            </a:r>
            <a:endParaRPr lang="en-IN"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5696" y="1772816"/>
            <a:ext cx="5824885" cy="4214621"/>
          </a:xfrm>
          <a:prstGeom prst="rect">
            <a:avLst/>
          </a:prstGeom>
        </p:spPr>
      </p:pic>
    </p:spTree>
    <p:extLst>
      <p:ext uri="{BB962C8B-B14F-4D97-AF65-F5344CB8AC3E}">
        <p14:creationId xmlns:p14="http://schemas.microsoft.com/office/powerpoint/2010/main" val="68857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2"/>
                                        </p:tgtEl>
                                      </p:cBhvr>
                                      <p:by x="70000" y="70000"/>
                                    </p:animScale>
                                  </p:childTnLst>
                                </p:cTn>
                              </p:par>
                              <p:par>
                                <p:cTn id="7" presetID="42" presetClass="path" presetSubtype="0" accel="50000" decel="50000" fill="hold" nodeType="withEffect">
                                  <p:stCondLst>
                                    <p:cond delay="0"/>
                                  </p:stCondLst>
                                  <p:childTnLst>
                                    <p:animMotion origin="layout" path="M -8.33333E-7 4.44444E-6 L -0.29496 0.0037 " pathEditMode="relative" rAng="0" ptsTypes="AA">
                                      <p:cBhvr>
                                        <p:cTn id="8" dur="500" fill="hold"/>
                                        <p:tgtEl>
                                          <p:spTgt spid="12"/>
                                        </p:tgtEl>
                                        <p:attrNameLst>
                                          <p:attrName>ppt_x</p:attrName>
                                          <p:attrName>ppt_y</p:attrName>
                                        </p:attrNameLst>
                                      </p:cBhvr>
                                      <p:rCtr x="-14757" y="18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500" fill="hold"/>
                                        <p:tgtEl>
                                          <p:spTgt spid="11"/>
                                        </p:tgtEl>
                                      </p:cBhvr>
                                      <p:by x="70000" y="70000"/>
                                    </p:animScale>
                                  </p:childTnLst>
                                </p:cTn>
                              </p:par>
                              <p:par>
                                <p:cTn id="17" presetID="42" presetClass="path" presetSubtype="0" accel="50000" decel="50000" fill="hold" nodeType="withEffect">
                                  <p:stCondLst>
                                    <p:cond delay="0"/>
                                  </p:stCondLst>
                                  <p:childTnLst>
                                    <p:animMotion origin="layout" path="M -8.33333E-7 -7.40741E-7 L 0.21701 0.00602 " pathEditMode="relative" rAng="0" ptsTypes="AA">
                                      <p:cBhvr>
                                        <p:cTn id="18" dur="500" fill="hold"/>
                                        <p:tgtEl>
                                          <p:spTgt spid="11"/>
                                        </p:tgtEl>
                                        <p:attrNameLst>
                                          <p:attrName>ppt_x</p:attrName>
                                          <p:attrName>ppt_y</p:attrName>
                                        </p:attrNameLst>
                                      </p:cBhvr>
                                      <p:rCtr x="10851"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Validation of Framework (Error Analysis</a:t>
            </a:r>
            <a:r>
              <a:rPr lang="en-IN" dirty="0" smtClean="0"/>
              <a:t>)</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5155606"/>
              </p:ext>
            </p:extLst>
          </p:nvPr>
        </p:nvGraphicFramePr>
        <p:xfrm>
          <a:off x="457200" y="4149080"/>
          <a:ext cx="8229600" cy="1112520"/>
        </p:xfrm>
        <a:graphic>
          <a:graphicData uri="http://schemas.openxmlformats.org/drawingml/2006/table">
            <a:tbl>
              <a:tblPr firstRow="1" bandRow="1">
                <a:tableStyleId>{073A0DAA-6AF3-43AB-8588-CEC1D06C72B9}</a:tableStyleId>
              </a:tblPr>
              <a:tblGrid>
                <a:gridCol w="2057400"/>
                <a:gridCol w="2057400"/>
                <a:gridCol w="2057400"/>
                <a:gridCol w="2057400"/>
              </a:tblGrid>
              <a:tr h="370840">
                <a:tc>
                  <a:txBody>
                    <a:bodyPr/>
                    <a:lstStyle/>
                    <a:p>
                      <a:pPr algn="ctr"/>
                      <a:r>
                        <a:rPr lang="en-IN" dirty="0" err="1" smtClean="0"/>
                        <a:t>Comparisom</a:t>
                      </a:r>
                      <a:endParaRPr lang="en-IN" dirty="0"/>
                    </a:p>
                  </a:txBody>
                  <a:tcPr/>
                </a:tc>
                <a:tc>
                  <a:txBody>
                    <a:bodyPr/>
                    <a:lstStyle/>
                    <a:p>
                      <a:pPr algn="ctr"/>
                      <a:r>
                        <a:rPr lang="en-IN" dirty="0" smtClean="0"/>
                        <a:t>Mean</a:t>
                      </a:r>
                      <a:r>
                        <a:rPr lang="en-IN" baseline="0" dirty="0" smtClean="0"/>
                        <a:t> Distance</a:t>
                      </a:r>
                      <a:endParaRPr lang="en-IN" dirty="0"/>
                    </a:p>
                  </a:txBody>
                  <a:tcPr/>
                </a:tc>
                <a:tc>
                  <a:txBody>
                    <a:bodyPr/>
                    <a:lstStyle/>
                    <a:p>
                      <a:pPr algn="ctr"/>
                      <a:r>
                        <a:rPr lang="en-IN" dirty="0" smtClean="0"/>
                        <a:t>RMS Distance</a:t>
                      </a:r>
                      <a:endParaRPr lang="en-IN" dirty="0"/>
                    </a:p>
                  </a:txBody>
                  <a:tcPr/>
                </a:tc>
                <a:tc>
                  <a:txBody>
                    <a:bodyPr/>
                    <a:lstStyle/>
                    <a:p>
                      <a:pPr algn="ctr"/>
                      <a:r>
                        <a:rPr lang="en-IN" dirty="0" smtClean="0"/>
                        <a:t>Percentage Error</a:t>
                      </a:r>
                      <a:endParaRPr lang="en-IN" dirty="0"/>
                    </a:p>
                  </a:txBody>
                  <a:tcPr/>
                </a:tc>
              </a:tr>
              <a:tr h="370840">
                <a:tc>
                  <a:txBody>
                    <a:bodyPr/>
                    <a:lstStyle/>
                    <a:p>
                      <a:pPr algn="ctr"/>
                      <a:r>
                        <a:rPr lang="en-IN" dirty="0" smtClean="0"/>
                        <a:t>Forward</a:t>
                      </a:r>
                      <a:endParaRPr lang="en-IN" dirty="0"/>
                    </a:p>
                  </a:txBody>
                  <a:tcPr/>
                </a:tc>
                <a:tc>
                  <a:txBody>
                    <a:bodyPr/>
                    <a:lstStyle/>
                    <a:p>
                      <a:pPr algn="ctr"/>
                      <a:r>
                        <a:rPr lang="en-IN" dirty="0" smtClean="0"/>
                        <a:t>2.41</a:t>
                      </a:r>
                      <a:endParaRPr lang="en-IN" dirty="0"/>
                    </a:p>
                  </a:txBody>
                  <a:tcPr/>
                </a:tc>
                <a:tc>
                  <a:txBody>
                    <a:bodyPr/>
                    <a:lstStyle/>
                    <a:p>
                      <a:pPr algn="ctr"/>
                      <a:r>
                        <a:rPr lang="en-IN" dirty="0" smtClean="0"/>
                        <a:t>3.20</a:t>
                      </a:r>
                      <a:endParaRPr lang="en-IN" dirty="0"/>
                    </a:p>
                  </a:txBody>
                  <a:tcPr/>
                </a:tc>
                <a:tc>
                  <a:txBody>
                    <a:bodyPr/>
                    <a:lstStyle/>
                    <a:p>
                      <a:pPr algn="ctr"/>
                      <a:r>
                        <a:rPr lang="en-IN" dirty="0" smtClean="0"/>
                        <a:t>0.4</a:t>
                      </a:r>
                      <a:endParaRPr lang="en-IN" dirty="0"/>
                    </a:p>
                  </a:txBody>
                  <a:tcPr/>
                </a:tc>
              </a:tr>
              <a:tr h="370840">
                <a:tc>
                  <a:txBody>
                    <a:bodyPr/>
                    <a:lstStyle/>
                    <a:p>
                      <a:pPr algn="ctr"/>
                      <a:r>
                        <a:rPr lang="en-IN" dirty="0" smtClean="0"/>
                        <a:t>Backward</a:t>
                      </a:r>
                      <a:endParaRPr lang="en-IN" dirty="0"/>
                    </a:p>
                  </a:txBody>
                  <a:tcPr/>
                </a:tc>
                <a:tc>
                  <a:txBody>
                    <a:bodyPr/>
                    <a:lstStyle/>
                    <a:p>
                      <a:pPr algn="ctr"/>
                      <a:r>
                        <a:rPr lang="en-IN" dirty="0" smtClean="0"/>
                        <a:t>2.55</a:t>
                      </a:r>
                      <a:endParaRPr lang="en-IN" dirty="0"/>
                    </a:p>
                  </a:txBody>
                  <a:tcPr/>
                </a:tc>
                <a:tc>
                  <a:txBody>
                    <a:bodyPr/>
                    <a:lstStyle/>
                    <a:p>
                      <a:pPr algn="ctr"/>
                      <a:r>
                        <a:rPr lang="en-IN" dirty="0" smtClean="0"/>
                        <a:t>3.08</a:t>
                      </a:r>
                      <a:endParaRPr lang="en-IN" dirty="0"/>
                    </a:p>
                  </a:txBody>
                  <a:tcPr/>
                </a:tc>
                <a:tc>
                  <a:txBody>
                    <a:bodyPr/>
                    <a:lstStyle/>
                    <a:p>
                      <a:pPr algn="ctr"/>
                      <a:r>
                        <a:rPr lang="en-IN" dirty="0" smtClean="0"/>
                        <a:t>0.4</a:t>
                      </a:r>
                      <a:endParaRPr lang="en-IN" dirty="0"/>
                    </a:p>
                  </a:txBody>
                  <a:tcPr/>
                </a:tc>
              </a:tr>
            </a:tbl>
          </a:graphicData>
        </a:graphic>
      </p:graphicFrame>
      <p:grpSp>
        <p:nvGrpSpPr>
          <p:cNvPr id="7" name="Group 6"/>
          <p:cNvGrpSpPr/>
          <p:nvPr/>
        </p:nvGrpSpPr>
        <p:grpSpPr>
          <a:xfrm>
            <a:off x="2041376" y="2897290"/>
            <a:ext cx="4525584" cy="679866"/>
            <a:chOff x="1259632" y="1772816"/>
            <a:chExt cx="4525584" cy="679866"/>
          </a:xfrm>
        </p:grpSpPr>
        <mc:AlternateContent xmlns:mc="http://schemas.openxmlformats.org/markup-compatibility/2006" xmlns:a14="http://schemas.microsoft.com/office/drawing/2010/main">
          <mc:Choice Requires="a14">
            <p:sp>
              <p:nvSpPr>
                <p:cNvPr id="5" name="TextBox 4"/>
                <p:cNvSpPr txBox="1"/>
                <p:nvPr/>
              </p:nvSpPr>
              <p:spPr>
                <a:xfrm>
                  <a:off x="3358783" y="1772816"/>
                  <a:ext cx="2426433" cy="67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𝐸</m:t>
                            </m:r>
                          </m:e>
                          <m:sub>
                            <m:r>
                              <a:rPr lang="en-IN" b="0" i="1" smtClean="0">
                                <a:latin typeface="Cambria Math" panose="02040503050406030204" pitchFamily="18" charset="0"/>
                              </a:rPr>
                              <m:t>𝑚</m:t>
                            </m:r>
                          </m:sub>
                        </m:sSub>
                        <m:r>
                          <a:rPr lang="en-IN" i="1" smtClean="0">
                            <a:latin typeface="Cambria Math" panose="02040503050406030204" pitchFamily="18" charset="0"/>
                          </a:rPr>
                          <m:t>=</m:t>
                        </m:r>
                        <m:f>
                          <m:fPr>
                            <m:ctrlPr>
                              <a:rPr lang="en-IN" i="1" smtClean="0">
                                <a:latin typeface="Cambria Math" panose="02040503050406030204" pitchFamily="18" charset="0"/>
                              </a:rPr>
                            </m:ctrlPr>
                          </m:fPr>
                          <m:num>
                            <m:r>
                              <a:rPr lang="en-IN" b="0" i="1" smtClean="0">
                                <a:latin typeface="Cambria Math" panose="02040503050406030204" pitchFamily="18" charset="0"/>
                              </a:rPr>
                              <m:t>1</m:t>
                            </m:r>
                          </m:num>
                          <m:den>
                            <m:d>
                              <m:dPr>
                                <m:begChr m:val="|"/>
                                <m:endChr m:val="|"/>
                                <m:ctrlPr>
                                  <a:rPr lang="en-IN" i="1" smtClean="0">
                                    <a:latin typeface="Cambria Math" panose="02040503050406030204" pitchFamily="18" charset="0"/>
                                  </a:rPr>
                                </m:ctrlPr>
                              </m:dPr>
                              <m:e>
                                <m:sSub>
                                  <m:sSubPr>
                                    <m:ctrlPr>
                                      <a:rPr lang="en-IN"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1</m:t>
                                    </m:r>
                                  </m:sub>
                                </m:sSub>
                              </m:e>
                            </m:d>
                          </m:den>
                        </m:f>
                        <m:nary>
                          <m:naryPr>
                            <m:ctrlPr>
                              <a:rPr lang="en-IN" i="1" smtClean="0">
                                <a:latin typeface="Cambria Math" panose="02040503050406030204" pitchFamily="18" charset="0"/>
                              </a:rPr>
                            </m:ctrlPr>
                          </m:naryPr>
                          <m:sub>
                            <m:sSub>
                              <m:sSubPr>
                                <m:ctrlPr>
                                  <a:rPr lang="en-IN"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1</m:t>
                                </m:r>
                              </m:sub>
                            </m:sSub>
                          </m:sub>
                          <m:sup/>
                          <m:e>
                            <m:r>
                              <a:rPr lang="en-IN" b="0" i="1" smtClean="0">
                                <a:latin typeface="Cambria Math" panose="02040503050406030204" pitchFamily="18" charset="0"/>
                              </a:rPr>
                              <m:t>𝑒</m:t>
                            </m:r>
                            <m:d>
                              <m:dPr>
                                <m:ctrlPr>
                                  <a:rPr lang="en-IN" b="0" i="1" smtClean="0">
                                    <a:latin typeface="Cambria Math" panose="02040503050406030204" pitchFamily="18" charset="0"/>
                                  </a:rPr>
                                </m:ctrlPr>
                              </m:dPr>
                              <m:e>
                                <m:r>
                                  <a:rPr lang="en-IN" b="0" i="1" smtClean="0">
                                    <a:latin typeface="Cambria Math" panose="02040503050406030204" pitchFamily="18" charset="0"/>
                                  </a:rPr>
                                  <m:t>𝑝</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2</m:t>
                                    </m:r>
                                  </m:sub>
                                </m:sSub>
                              </m:e>
                            </m:d>
                          </m:e>
                        </m:nary>
                        <m:r>
                          <a:rPr lang="en-IN" b="0" i="1" smtClean="0">
                            <a:latin typeface="Cambria Math" panose="02040503050406030204" pitchFamily="18" charset="0"/>
                          </a:rPr>
                          <m:t>𝑑𝑠</m:t>
                        </m:r>
                      </m:oMath>
                    </m:oMathPara>
                  </a14:m>
                  <a:endParaRPr lang="en-IN" dirty="0"/>
                </a:p>
              </p:txBody>
            </p:sp>
          </mc:Choice>
          <mc:Fallback xmlns="">
            <p:sp>
              <p:nvSpPr>
                <p:cNvPr id="5" name="TextBox 4"/>
                <p:cNvSpPr txBox="1">
                  <a:spLocks noRot="1" noChangeAspect="1" noMove="1" noResize="1" noEditPoints="1" noAdjustHandles="1" noChangeArrowheads="1" noChangeShapeType="1" noTextEdit="1"/>
                </p:cNvSpPr>
                <p:nvPr/>
              </p:nvSpPr>
              <p:spPr>
                <a:xfrm>
                  <a:off x="3358783" y="1772816"/>
                  <a:ext cx="2426433" cy="679866"/>
                </a:xfrm>
                <a:prstGeom prst="rect">
                  <a:avLst/>
                </a:prstGeom>
                <a:blipFill rotWithShape="0">
                  <a:blip r:embed="rId3"/>
                  <a:stretch>
                    <a:fillRect/>
                  </a:stretch>
                </a:blipFill>
              </p:spPr>
              <p:txBody>
                <a:bodyPr/>
                <a:lstStyle/>
                <a:p>
                  <a:r>
                    <a:rPr lang="en-IN">
                      <a:noFill/>
                    </a:rPr>
                    <a:t> </a:t>
                  </a:r>
                </a:p>
              </p:txBody>
            </p:sp>
          </mc:Fallback>
        </mc:AlternateContent>
        <p:sp>
          <p:nvSpPr>
            <p:cNvPr id="6" name="TextBox 5"/>
            <p:cNvSpPr txBox="1"/>
            <p:nvPr/>
          </p:nvSpPr>
          <p:spPr>
            <a:xfrm>
              <a:off x="1259632" y="1928083"/>
              <a:ext cx="2304256" cy="369332"/>
            </a:xfrm>
            <a:prstGeom prst="rect">
              <a:avLst/>
            </a:prstGeom>
            <a:noFill/>
          </p:spPr>
          <p:txBody>
            <a:bodyPr wrap="square" rtlCol="0">
              <a:spAutoFit/>
            </a:bodyPr>
            <a:lstStyle/>
            <a:p>
              <a:r>
                <a:rPr lang="en-IN" dirty="0" smtClean="0"/>
                <a:t>Approximation Error</a:t>
              </a:r>
              <a:endParaRPr lang="en-IN" dirty="0"/>
            </a:p>
          </p:txBody>
        </p:sp>
      </p:grpSp>
      <p:sp>
        <p:nvSpPr>
          <p:cNvPr id="8" name="Rectangle 7"/>
          <p:cNvSpPr/>
          <p:nvPr/>
        </p:nvSpPr>
        <p:spPr>
          <a:xfrm>
            <a:off x="539969" y="1736551"/>
            <a:ext cx="5689186" cy="707886"/>
          </a:xfrm>
          <a:prstGeom prst="rect">
            <a:avLst/>
          </a:prstGeom>
        </p:spPr>
        <p:txBody>
          <a:bodyPr wrap="none">
            <a:spAutoFit/>
          </a:bodyPr>
          <a:lstStyle/>
          <a:p>
            <a:r>
              <a:rPr lang="en-IN" sz="4000" dirty="0" smtClean="0"/>
              <a:t>Results from Metro Tool </a:t>
            </a:r>
            <a:r>
              <a:rPr lang="en-IN" sz="4000" baseline="30000" dirty="0" smtClean="0"/>
              <a:t>[1]</a:t>
            </a:r>
          </a:p>
        </p:txBody>
      </p:sp>
      <p:sp>
        <p:nvSpPr>
          <p:cNvPr id="9" name="Rectangle 8"/>
          <p:cNvSpPr/>
          <p:nvPr/>
        </p:nvSpPr>
        <p:spPr>
          <a:xfrm>
            <a:off x="251520" y="5517232"/>
            <a:ext cx="8640960" cy="584775"/>
          </a:xfrm>
          <a:prstGeom prst="rect">
            <a:avLst/>
          </a:prstGeom>
        </p:spPr>
        <p:txBody>
          <a:bodyPr wrap="square">
            <a:spAutoFit/>
          </a:bodyPr>
          <a:lstStyle/>
          <a:p>
            <a:r>
              <a:rPr lang="en-IN" sz="1600" dirty="0" smtClean="0">
                <a:latin typeface="CMR12"/>
              </a:rPr>
              <a:t>[1] “</a:t>
            </a:r>
            <a:r>
              <a:rPr lang="en-IN" sz="1600" dirty="0" err="1" smtClean="0">
                <a:latin typeface="CMR12"/>
              </a:rPr>
              <a:t>Metro:measuring</a:t>
            </a:r>
            <a:r>
              <a:rPr lang="en-IN" sz="1600" dirty="0" smtClean="0">
                <a:latin typeface="CMR12"/>
              </a:rPr>
              <a:t> </a:t>
            </a:r>
            <a:r>
              <a:rPr lang="en-IN" sz="1600" dirty="0">
                <a:latin typeface="CMR12"/>
              </a:rPr>
              <a:t>error on </a:t>
            </a:r>
            <a:r>
              <a:rPr lang="en-IN" sz="1600" dirty="0" err="1" smtClean="0">
                <a:latin typeface="CMR12"/>
              </a:rPr>
              <a:t>simplifi</a:t>
            </a:r>
            <a:r>
              <a:rPr lang="it-IT" sz="1600" dirty="0" smtClean="0">
                <a:latin typeface="CMR12"/>
              </a:rPr>
              <a:t>ed </a:t>
            </a:r>
            <a:r>
              <a:rPr lang="it-IT" sz="1600" dirty="0">
                <a:latin typeface="CMR12"/>
              </a:rPr>
              <a:t>surfaces", Technical Note (Short contribution), Istituto per </a:t>
            </a:r>
            <a:r>
              <a:rPr lang="it-IT" sz="1600" dirty="0" smtClean="0">
                <a:latin typeface="CMR12"/>
              </a:rPr>
              <a:t>l'Elaborazione dell'Informazione </a:t>
            </a:r>
            <a:r>
              <a:rPr lang="it-IT" sz="1600" dirty="0">
                <a:latin typeface="CMR12"/>
              </a:rPr>
              <a:t>- Consiglio Nazionale delle Ricerche, Pisa, Italy, 1998.</a:t>
            </a:r>
            <a:endParaRPr lang="en-IN" sz="1600" dirty="0"/>
          </a:p>
        </p:txBody>
      </p:sp>
    </p:spTree>
    <p:extLst>
      <p:ext uri="{BB962C8B-B14F-4D97-AF65-F5344CB8AC3E}">
        <p14:creationId xmlns:p14="http://schemas.microsoft.com/office/powerpoint/2010/main" val="6363491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10000"/>
          </a:bodyPr>
          <a:lstStyle/>
          <a:p>
            <a:r>
              <a:rPr lang="en-IN" dirty="0" smtClean="0"/>
              <a:t>A very hearty thanks to </a:t>
            </a:r>
            <a:r>
              <a:rPr lang="en-IN" dirty="0" err="1" smtClean="0"/>
              <a:t>Prof.</a:t>
            </a:r>
            <a:r>
              <a:rPr lang="en-IN" dirty="0" smtClean="0"/>
              <a:t> Vijay </a:t>
            </a:r>
            <a:r>
              <a:rPr lang="en-IN" dirty="0" err="1" smtClean="0"/>
              <a:t>Natarajan</a:t>
            </a:r>
            <a:r>
              <a:rPr lang="en-IN" dirty="0" smtClean="0"/>
              <a:t>,  </a:t>
            </a:r>
            <a:r>
              <a:rPr lang="en-IN" dirty="0" err="1" smtClean="0"/>
              <a:t>Dilip</a:t>
            </a:r>
            <a:r>
              <a:rPr lang="en-IN" dirty="0" smtClean="0"/>
              <a:t>, Rahul, </a:t>
            </a:r>
            <a:r>
              <a:rPr lang="en-IN" dirty="0" err="1" smtClean="0"/>
              <a:t>Talha</a:t>
            </a:r>
            <a:r>
              <a:rPr lang="en-IN" dirty="0" smtClean="0"/>
              <a:t> and my other my lab-mates for sharing their experience and providing the invaluable support</a:t>
            </a:r>
          </a:p>
          <a:p>
            <a:endParaRPr lang="en-IN" dirty="0" smtClean="0"/>
          </a:p>
          <a:p>
            <a:endParaRPr lang="en-IN" dirty="0"/>
          </a:p>
        </p:txBody>
      </p:sp>
      <p:sp>
        <p:nvSpPr>
          <p:cNvPr id="3" name="Title 2"/>
          <p:cNvSpPr>
            <a:spLocks noGrp="1"/>
          </p:cNvSpPr>
          <p:nvPr>
            <p:ph type="ctrTitle"/>
          </p:nvPr>
        </p:nvSpPr>
        <p:spPr/>
        <p:txBody>
          <a:bodyPr/>
          <a:lstStyle/>
          <a:p>
            <a:r>
              <a:rPr lang="en-IN" dirty="0"/>
              <a:t>Queries….</a:t>
            </a:r>
          </a:p>
        </p:txBody>
      </p:sp>
    </p:spTree>
    <p:extLst>
      <p:ext uri="{BB962C8B-B14F-4D97-AF65-F5344CB8AC3E}">
        <p14:creationId xmlns:p14="http://schemas.microsoft.com/office/powerpoint/2010/main" val="874722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
            </a:r>
            <a:r>
              <a:rPr lang="en-US" dirty="0" err="1" smtClean="0"/>
              <a:t>Deconvolved</a:t>
            </a:r>
            <a:r>
              <a:rPr lang="en-US" dirty="0" smtClean="0"/>
              <a:t> Dataset</a:t>
            </a:r>
            <a:endParaRPr lang="en-IN" dirty="0"/>
          </a:p>
        </p:txBody>
      </p:sp>
      <p:pic>
        <p:nvPicPr>
          <p:cNvPr id="3074" name="Picture 2" descr="H:\myresearch\Dataset\CA1spines\Deconvolved\decon_final_z0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8122" y="1897203"/>
            <a:ext cx="3778334" cy="377833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3076" name="Picture 4" descr="J:\neuron\Data\neuron4\old\source\tiff\16.ti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17" y="1844824"/>
            <a:ext cx="3835264" cy="38352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
        <p:nvSpPr>
          <p:cNvPr id="7" name="TextBox 6"/>
          <p:cNvSpPr txBox="1"/>
          <p:nvPr/>
        </p:nvSpPr>
        <p:spPr>
          <a:xfrm>
            <a:off x="2641984" y="5702279"/>
            <a:ext cx="4193392" cy="584775"/>
          </a:xfrm>
          <a:prstGeom prst="rect">
            <a:avLst/>
          </a:prstGeom>
          <a:noFill/>
        </p:spPr>
        <p:txBody>
          <a:bodyPr wrap="none" rtlCol="0">
            <a:spAutoFit/>
          </a:bodyPr>
          <a:lstStyle/>
          <a:p>
            <a:pPr algn="ctr"/>
            <a:r>
              <a:rPr lang="en-US" sz="1600" dirty="0" smtClean="0"/>
              <a:t>Image Courtesy: </a:t>
            </a:r>
            <a:r>
              <a:rPr lang="en-US" sz="1600" dirty="0" err="1" smtClean="0"/>
              <a:t>Kalyan</a:t>
            </a:r>
            <a:r>
              <a:rPr lang="en-US" sz="1600" dirty="0"/>
              <a:t> </a:t>
            </a:r>
            <a:r>
              <a:rPr lang="en-US" sz="1600" dirty="0" smtClean="0"/>
              <a:t>and Dr. S. K. </a:t>
            </a:r>
            <a:r>
              <a:rPr lang="en-US" sz="1600" dirty="0" err="1" smtClean="0"/>
              <a:t>Sikdar</a:t>
            </a:r>
            <a:endParaRPr lang="en-US" sz="1600" dirty="0" smtClean="0"/>
          </a:p>
          <a:p>
            <a:pPr algn="ctr"/>
            <a:r>
              <a:rPr lang="en-US" sz="1600" dirty="0" smtClean="0"/>
              <a:t>Deconvolution done with Huygens </a:t>
            </a:r>
            <a:r>
              <a:rPr lang="en-US" sz="1600" dirty="0" err="1" smtClean="0"/>
              <a:t>software</a:t>
            </a:r>
            <a:r>
              <a:rPr lang="en-US" sz="1600" baseline="30000" dirty="0" err="1" smtClean="0"/>
              <a:t>TM</a:t>
            </a:r>
            <a:r>
              <a:rPr lang="en-US" sz="1600" dirty="0" smtClean="0"/>
              <a:t> </a:t>
            </a:r>
            <a:endParaRPr lang="en-IN" sz="1600" dirty="0"/>
          </a:p>
        </p:txBody>
      </p:sp>
      <p:pic>
        <p:nvPicPr>
          <p:cNvPr id="8" name="Picture 4" descr="J:\neuron\Data\neuron4\old\source\tiff\16.tiff"/>
          <p:cNvPicPr>
            <a:picLocks noChangeAspect="1" noChangeArrowheads="1"/>
          </p:cNvPicPr>
          <p:nvPr/>
        </p:nvPicPr>
        <p:blipFill rotWithShape="1">
          <a:blip r:embed="rId4">
            <a:extLst>
              <a:ext uri="{28A0092B-C50C-407E-A947-70E740481C1C}">
                <a14:useLocalDpi xmlns:a14="http://schemas.microsoft.com/office/drawing/2010/main" val="0"/>
              </a:ext>
            </a:extLst>
          </a:blip>
          <a:srcRect l="26240" t="32409" r="32409" b="26240"/>
          <a:stretch/>
        </p:blipFill>
        <p:spPr bwMode="auto">
          <a:xfrm>
            <a:off x="1389211" y="2776016"/>
            <a:ext cx="1958653" cy="19586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pic>
        <p:nvPicPr>
          <p:cNvPr id="9" name="Picture 2" descr="H:\myresearch\Dataset\CA1spines\Deconvolved\decon_final_z016.tif"/>
          <p:cNvPicPr>
            <a:picLocks noChangeAspect="1" noChangeArrowheads="1"/>
          </p:cNvPicPr>
          <p:nvPr/>
        </p:nvPicPr>
        <p:blipFill rotWithShape="1">
          <a:blip r:embed="rId3">
            <a:extLst>
              <a:ext uri="{28A0092B-C50C-407E-A947-70E740481C1C}">
                <a14:useLocalDpi xmlns:a14="http://schemas.microsoft.com/office/drawing/2010/main" val="0"/>
              </a:ext>
            </a:extLst>
          </a:blip>
          <a:srcRect l="28604" t="34795" r="32637" b="26258"/>
          <a:stretch/>
        </p:blipFill>
        <p:spPr bwMode="auto">
          <a:xfrm>
            <a:off x="5993110" y="2871986"/>
            <a:ext cx="1934698" cy="194421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val="18436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35" presetClass="path" presetSubtype="0" accel="50000" decel="50000" fill="hold" nodeType="withEffect">
                                  <p:stCondLst>
                                    <p:cond delay="0"/>
                                  </p:stCondLst>
                                  <p:childTnLst>
                                    <p:animMotion origin="layout" path="M -1.11111E-6 3.33333E-6 L -0.14305 -0.22848 " pathEditMode="relative" rAng="0" ptsTypes="AA">
                                      <p:cBhvr>
                                        <p:cTn id="12" dur="1000" fill="hold"/>
                                        <p:tgtEl>
                                          <p:spTgt spid="9"/>
                                        </p:tgtEl>
                                        <p:attrNameLst>
                                          <p:attrName>ppt_x</p:attrName>
                                          <p:attrName>ppt_y</p:attrName>
                                        </p:attrNameLst>
                                      </p:cBhvr>
                                      <p:rCtr x="-7153" y="-11435"/>
                                    </p:animMotion>
                                  </p:childTnLst>
                                </p:cTn>
                              </p:par>
                              <p:par>
                                <p:cTn id="13" presetID="35" presetClass="path" presetSubtype="0" accel="50000" decel="50000" fill="hold" nodeType="withEffect">
                                  <p:stCondLst>
                                    <p:cond delay="0"/>
                                  </p:stCondLst>
                                  <p:childTnLst>
                                    <p:animMotion origin="layout" path="M 2.22222E-6 -3.7037E-6 L 0.0993 -0.21551 " pathEditMode="relative" rAng="0" ptsTypes="AA">
                                      <p:cBhvr>
                                        <p:cTn id="14" dur="1000" fill="hold"/>
                                        <p:tgtEl>
                                          <p:spTgt spid="8"/>
                                        </p:tgtEl>
                                        <p:attrNameLst>
                                          <p:attrName>ppt_x</p:attrName>
                                          <p:attrName>ppt_y</p:attrName>
                                        </p:attrNameLst>
                                      </p:cBhvr>
                                      <p:rCtr x="4965" y="-10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Deconvolution</a:t>
            </a:r>
            <a:endParaRPr lang="en-IN" dirty="0"/>
          </a:p>
        </p:txBody>
      </p:sp>
      <p:cxnSp>
        <p:nvCxnSpPr>
          <p:cNvPr id="12" name="Straight Arrow Connector 11"/>
          <p:cNvCxnSpPr>
            <a:stCxn id="8" idx="3"/>
            <a:endCxn id="10" idx="1"/>
          </p:cNvCxnSpPr>
          <p:nvPr/>
        </p:nvCxnSpPr>
        <p:spPr>
          <a:xfrm>
            <a:off x="1570465" y="2998634"/>
            <a:ext cx="622022" cy="342868"/>
          </a:xfrm>
          <a:prstGeom prst="bentConnector3">
            <a:avLst>
              <a:gd name="adj1" fmla="val 50000"/>
            </a:avLst>
          </a:prstGeom>
          <a:ln w="38100">
            <a:headEnd w="med" len="med"/>
            <a:tailEnd type="triangle" w="lg" len="lg"/>
          </a:ln>
        </p:spPr>
        <p:style>
          <a:lnRef idx="2">
            <a:schemeClr val="dk1"/>
          </a:lnRef>
          <a:fillRef idx="0">
            <a:schemeClr val="dk1"/>
          </a:fillRef>
          <a:effectRef idx="1">
            <a:schemeClr val="dk1"/>
          </a:effectRef>
          <a:fontRef idx="minor">
            <a:schemeClr val="tx1"/>
          </a:fontRef>
        </p:style>
      </p:cxnSp>
      <p:cxnSp>
        <p:nvCxnSpPr>
          <p:cNvPr id="13" name="Straight Arrow Connector 11"/>
          <p:cNvCxnSpPr>
            <a:stCxn id="9" idx="3"/>
            <a:endCxn id="10" idx="1"/>
          </p:cNvCxnSpPr>
          <p:nvPr/>
        </p:nvCxnSpPr>
        <p:spPr>
          <a:xfrm flipV="1">
            <a:off x="1570465" y="3341502"/>
            <a:ext cx="622022" cy="512300"/>
          </a:xfrm>
          <a:prstGeom prst="bentConnector3">
            <a:avLst>
              <a:gd name="adj1" fmla="val 50000"/>
            </a:avLst>
          </a:prstGeom>
          <a:ln w="38100">
            <a:headEnd w="med" len="med"/>
            <a:tailEnd type="triangle" w="lg" len="lg"/>
          </a:ln>
        </p:spPr>
        <p:style>
          <a:lnRef idx="2">
            <a:schemeClr val="dk1"/>
          </a:lnRef>
          <a:fillRef idx="0">
            <a:schemeClr val="dk1"/>
          </a:fillRef>
          <a:effectRef idx="1">
            <a:schemeClr val="dk1"/>
          </a:effectRef>
          <a:fontRef idx="minor">
            <a:schemeClr val="tx1"/>
          </a:fontRef>
        </p:style>
      </p:cxnSp>
      <p:cxnSp>
        <p:nvCxnSpPr>
          <p:cNvPr id="18" name="Straight Arrow Connector 11"/>
          <p:cNvCxnSpPr>
            <a:stCxn id="10" idx="3"/>
            <a:endCxn id="17" idx="1"/>
          </p:cNvCxnSpPr>
          <p:nvPr/>
        </p:nvCxnSpPr>
        <p:spPr>
          <a:xfrm>
            <a:off x="3367416" y="3341502"/>
            <a:ext cx="511674" cy="0"/>
          </a:xfrm>
          <a:prstGeom prst="straightConnector1">
            <a:avLst/>
          </a:prstGeom>
          <a:ln w="38100">
            <a:headEnd w="med" len="med"/>
            <a:tailEnd type="triangle" w="lg" len="lg"/>
          </a:ln>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395536" y="2655766"/>
                <a:ext cx="1174929" cy="6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Specimen</a:t>
                </a:r>
              </a:p>
              <a:p>
                <a:pPr algn="ctr"/>
                <a14:m>
                  <m:oMathPara xmlns:m="http://schemas.openxmlformats.org/officeDocument/2006/math">
                    <m:oMathParaPr>
                      <m:jc m:val="centerGroup"/>
                    </m:oMathParaPr>
                    <m:oMath xmlns:m="http://schemas.openxmlformats.org/officeDocument/2006/math">
                      <m:r>
                        <a:rPr lang="en-US" sz="1400" b="0" i="1" smtClean="0">
                          <a:latin typeface="Cambria Math"/>
                        </a:rPr>
                        <m:t>𝑂</m:t>
                      </m:r>
                      <m:d>
                        <m:dPr>
                          <m:ctrlPr>
                            <a:rPr lang="en-US" sz="1400" b="0" i="1" smtClean="0">
                              <a:latin typeface="Cambria Math" panose="02040503050406030204" pitchFamily="18" charset="0"/>
                            </a:rPr>
                          </m:ctrlPr>
                        </m:dPr>
                        <m:e>
                          <m:r>
                            <a:rPr lang="en-US" sz="1400" b="0" i="1" smtClean="0">
                              <a:latin typeface="Cambria Math"/>
                            </a:rPr>
                            <m:t>𝑥</m:t>
                          </m:r>
                          <m:r>
                            <a:rPr lang="en-US" sz="1400" b="0" i="1" smtClean="0">
                              <a:latin typeface="Cambria Math"/>
                            </a:rPr>
                            <m:t>,</m:t>
                          </m:r>
                          <m:r>
                            <a:rPr lang="en-US" sz="1400" b="0" i="1" smtClean="0">
                              <a:latin typeface="Cambria Math"/>
                            </a:rPr>
                            <m:t>𝑦</m:t>
                          </m:r>
                        </m:e>
                      </m:d>
                    </m:oMath>
                  </m:oMathPara>
                </a14:m>
                <a:endParaRPr lang="en-IN" sz="1400" dirty="0"/>
              </a:p>
            </p:txBody>
          </p:sp>
        </mc:Choice>
        <mc:Fallback xmlns="">
          <p:sp>
            <p:nvSpPr>
              <p:cNvPr id="8" name="Rectangle 7"/>
              <p:cNvSpPr>
                <a:spLocks noRot="1" noChangeAspect="1" noMove="1" noResize="1" noEditPoints="1" noAdjustHandles="1" noChangeArrowheads="1" noChangeShapeType="1" noTextEdit="1"/>
              </p:cNvSpPr>
              <p:nvPr/>
            </p:nvSpPr>
            <p:spPr>
              <a:xfrm>
                <a:off x="395536" y="2655766"/>
                <a:ext cx="1174929" cy="685735"/>
              </a:xfrm>
              <a:prstGeom prst="rect">
                <a:avLst/>
              </a:prstGeom>
              <a:blipFill rotWithShape="1">
                <a:blip r:embed="rId3"/>
                <a:stretch>
                  <a:fillRect/>
                </a:stretch>
              </a:blipFill>
            </p:spPr>
            <p:txBody>
              <a:bodyPr/>
              <a:lstStyle/>
              <a:p>
                <a:r>
                  <a:rPr lang="en-IN">
                    <a:noFill/>
                  </a:rPr>
                  <a:t> </a:t>
                </a:r>
              </a:p>
            </p:txBody>
          </p:sp>
        </mc:Fallback>
      </mc:AlternateContent>
      <p:sp>
        <p:nvSpPr>
          <p:cNvPr id="9" name="Rectangle 8"/>
          <p:cNvSpPr/>
          <p:nvPr/>
        </p:nvSpPr>
        <p:spPr>
          <a:xfrm>
            <a:off x="395536" y="3510934"/>
            <a:ext cx="1174929" cy="6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PSF</a:t>
            </a:r>
            <a:endParaRPr lang="en-IN" sz="1400" b="1" dirty="0"/>
          </a:p>
        </p:txBody>
      </p:sp>
      <mc:AlternateContent xmlns:mc="http://schemas.openxmlformats.org/markup-compatibility/2006" xmlns:a14="http://schemas.microsoft.com/office/drawing/2010/main">
        <mc:Choice Requires="a14">
          <p:sp>
            <p:nvSpPr>
              <p:cNvPr id="10" name="Rectangle 9"/>
              <p:cNvSpPr/>
              <p:nvPr/>
            </p:nvSpPr>
            <p:spPr>
              <a:xfrm>
                <a:off x="2192487" y="2998634"/>
                <a:ext cx="1174929" cy="6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Image</a:t>
                </a:r>
                <a:endParaRPr lang="en-US" sz="1600" b="1" dirty="0" smtClean="0"/>
              </a:p>
              <a:p>
                <a:pPr algn="ctr"/>
                <a14:m>
                  <m:oMathPara xmlns:m="http://schemas.openxmlformats.org/officeDocument/2006/math">
                    <m:oMathParaPr>
                      <m:jc m:val="centerGroup"/>
                    </m:oMathParaPr>
                    <m:oMath xmlns:m="http://schemas.openxmlformats.org/officeDocument/2006/math">
                      <m:r>
                        <a:rPr lang="en-US" sz="1200" b="0" i="1" smtClean="0">
                          <a:latin typeface="Cambria Math"/>
                        </a:rPr>
                        <m:t>𝐼</m:t>
                      </m:r>
                      <m:d>
                        <m:dPr>
                          <m:ctrlPr>
                            <a:rPr lang="en-US" sz="1200" b="0" i="1" smtClean="0">
                              <a:latin typeface="Cambria Math" panose="02040503050406030204" pitchFamily="18" charset="0"/>
                            </a:rPr>
                          </m:ctrlPr>
                        </m:dPr>
                        <m:e>
                          <m:r>
                            <a:rPr lang="en-US" sz="1200" b="0" i="1" smtClean="0">
                              <a:latin typeface="Cambria Math"/>
                            </a:rPr>
                            <m:t>𝑥</m:t>
                          </m:r>
                          <m:r>
                            <a:rPr lang="en-US" sz="1200" b="0" i="1" smtClean="0">
                              <a:latin typeface="Cambria Math"/>
                            </a:rPr>
                            <m:t>,</m:t>
                          </m:r>
                          <m:r>
                            <a:rPr lang="en-US" sz="1200" b="0" i="1" smtClean="0">
                              <a:latin typeface="Cambria Math"/>
                            </a:rPr>
                            <m:t>𝑦</m:t>
                          </m:r>
                        </m:e>
                      </m:d>
                    </m:oMath>
                  </m:oMathPara>
                </a14:m>
                <a:endParaRPr lang="en-IN" sz="1200" dirty="0"/>
              </a:p>
            </p:txBody>
          </p:sp>
        </mc:Choice>
        <mc:Fallback xmlns="">
          <p:sp>
            <p:nvSpPr>
              <p:cNvPr id="10" name="Rectangle 9"/>
              <p:cNvSpPr>
                <a:spLocks noRot="1" noChangeAspect="1" noMove="1" noResize="1" noEditPoints="1" noAdjustHandles="1" noChangeArrowheads="1" noChangeShapeType="1" noTextEdit="1"/>
              </p:cNvSpPr>
              <p:nvPr/>
            </p:nvSpPr>
            <p:spPr>
              <a:xfrm>
                <a:off x="2192487" y="2998634"/>
                <a:ext cx="1174929" cy="685735"/>
              </a:xfrm>
              <a:prstGeom prst="rect">
                <a:avLst/>
              </a:prstGeom>
              <a:blipFill rotWithShape="1">
                <a:blip r:embed="rId4"/>
                <a:stretch>
                  <a:fillRect/>
                </a:stretch>
              </a:blipFill>
            </p:spPr>
            <p:txBody>
              <a:bodyPr/>
              <a:lstStyle/>
              <a:p>
                <a:r>
                  <a:rPr lang="en-IN">
                    <a:noFill/>
                  </a:rPr>
                  <a:t> </a:t>
                </a:r>
              </a:p>
            </p:txBody>
          </p:sp>
        </mc:Fallback>
      </mc:AlternateContent>
      <p:sp>
        <p:nvSpPr>
          <p:cNvPr id="17" name="Rectangle 16"/>
          <p:cNvSpPr/>
          <p:nvPr/>
        </p:nvSpPr>
        <p:spPr>
          <a:xfrm>
            <a:off x="3879090" y="2998634"/>
            <a:ext cx="1496641" cy="6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Deconvolution</a:t>
            </a:r>
            <a:endParaRPr lang="en-IN" sz="1400" b="1" dirty="0"/>
          </a:p>
        </p:txBody>
      </p:sp>
      <mc:AlternateContent xmlns:mc="http://schemas.openxmlformats.org/markup-compatibility/2006" xmlns:a14="http://schemas.microsoft.com/office/drawing/2010/main">
        <mc:Choice Requires="a14">
          <p:sp>
            <p:nvSpPr>
              <p:cNvPr id="23" name="Rectangle 22"/>
              <p:cNvSpPr/>
              <p:nvPr/>
            </p:nvSpPr>
            <p:spPr>
              <a:xfrm>
                <a:off x="3875805" y="5330432"/>
                <a:ext cx="1496641" cy="685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Image</a:t>
                </a:r>
              </a:p>
              <a:p>
                <a:pPr algn="ctr"/>
                <a14:m>
                  <m:oMathPara xmlns:m="http://schemas.openxmlformats.org/officeDocument/2006/math">
                    <m:oMathParaPr>
                      <m:jc m:val="centerGroup"/>
                    </m:oMathParaPr>
                    <m:oMath xmlns:m="http://schemas.openxmlformats.org/officeDocument/2006/math">
                      <m:r>
                        <a:rPr lang="en-US" sz="1200" i="1" dirty="0" smtClean="0">
                          <a:latin typeface="Cambria Math"/>
                        </a:rPr>
                        <m:t>𝐼</m:t>
                      </m:r>
                      <m:r>
                        <a:rPr lang="en-US" sz="1200" i="1" dirty="0" smtClean="0">
                          <a:latin typeface="Cambria Math"/>
                        </a:rPr>
                        <m:t>(</m:t>
                      </m:r>
                      <m:r>
                        <a:rPr lang="en-US" sz="1200" i="1" dirty="0" err="1" smtClean="0">
                          <a:latin typeface="Cambria Math"/>
                        </a:rPr>
                        <m:t>𝑥</m:t>
                      </m:r>
                      <m:r>
                        <a:rPr lang="en-US" sz="1200" i="1" dirty="0" err="1" smtClean="0">
                          <a:latin typeface="Cambria Math"/>
                        </a:rPr>
                        <m:t>,</m:t>
                      </m:r>
                      <m:r>
                        <a:rPr lang="en-US" sz="1200" i="1" dirty="0" err="1" smtClean="0">
                          <a:latin typeface="Cambria Math"/>
                        </a:rPr>
                        <m:t>𝑦</m:t>
                      </m:r>
                      <m:r>
                        <a:rPr lang="en-US" sz="1200" i="1" dirty="0" smtClean="0">
                          <a:latin typeface="Cambria Math"/>
                        </a:rPr>
                        <m:t>)</m:t>
                      </m:r>
                    </m:oMath>
                  </m:oMathPara>
                </a14:m>
                <a:endParaRPr lang="en-IN" sz="1400" dirty="0"/>
              </a:p>
            </p:txBody>
          </p:sp>
        </mc:Choice>
        <mc:Fallback xmlns="">
          <p:sp>
            <p:nvSpPr>
              <p:cNvPr id="23" name="Rectangle 22"/>
              <p:cNvSpPr>
                <a:spLocks noRot="1" noChangeAspect="1" noMove="1" noResize="1" noEditPoints="1" noAdjustHandles="1" noChangeArrowheads="1" noChangeShapeType="1" noTextEdit="1"/>
              </p:cNvSpPr>
              <p:nvPr/>
            </p:nvSpPr>
            <p:spPr>
              <a:xfrm>
                <a:off x="3875805" y="5330432"/>
                <a:ext cx="1496641" cy="685735"/>
              </a:xfrm>
              <a:prstGeom prst="rect">
                <a:avLst/>
              </a:prstGeom>
              <a:blipFill rotWithShape="1">
                <a:blip r:embed="rId5"/>
                <a:stretch>
                  <a:fillRect/>
                </a:stretch>
              </a:blipFill>
            </p:spPr>
            <p:txBody>
              <a:bodyPr/>
              <a:lstStyle/>
              <a:p>
                <a:r>
                  <a:rPr lang="en-IN">
                    <a:noFill/>
                  </a:rPr>
                  <a:t> </a:t>
                </a:r>
              </a:p>
            </p:txBody>
          </p:sp>
        </mc:Fallback>
      </mc:AlternateContent>
      <p:cxnSp>
        <p:nvCxnSpPr>
          <p:cNvPr id="24" name="Straight Arrow Connector 11"/>
          <p:cNvCxnSpPr>
            <a:stCxn id="17" idx="2"/>
            <a:endCxn id="23" idx="0"/>
          </p:cNvCxnSpPr>
          <p:nvPr/>
        </p:nvCxnSpPr>
        <p:spPr>
          <a:xfrm flipH="1">
            <a:off x="4624126" y="3684369"/>
            <a:ext cx="3285" cy="1646063"/>
          </a:xfrm>
          <a:prstGeom prst="straightConnector1">
            <a:avLst/>
          </a:prstGeom>
          <a:ln w="38100">
            <a:headEnd w="med" len="med"/>
            <a:tailEnd type="triangle" w="lg" len="lg"/>
          </a:ln>
        </p:spPr>
        <p:style>
          <a:lnRef idx="2">
            <a:schemeClr val="dk1"/>
          </a:lnRef>
          <a:fillRef idx="0">
            <a:schemeClr val="dk1"/>
          </a:fillRef>
          <a:effectRef idx="1">
            <a:schemeClr val="dk1"/>
          </a:effectRef>
          <a:fontRef idx="minor">
            <a:schemeClr val="tx1"/>
          </a:fontRef>
        </p:style>
      </p:cxnSp>
      <p:sp>
        <p:nvSpPr>
          <p:cNvPr id="28" name="Rectangle 27"/>
          <p:cNvSpPr/>
          <p:nvPr/>
        </p:nvSpPr>
        <p:spPr>
          <a:xfrm>
            <a:off x="321316" y="1673788"/>
            <a:ext cx="3244784" cy="646331"/>
          </a:xfrm>
          <a:prstGeom prst="rect">
            <a:avLst/>
          </a:prstGeom>
        </p:spPr>
        <p:txBody>
          <a:bodyPr wrap="square">
            <a:spAutoFit/>
          </a:bodyPr>
          <a:lstStyle/>
          <a:p>
            <a:pPr algn="ctr"/>
            <a:r>
              <a:rPr lang="en-IN" dirty="0"/>
              <a:t>Image formation in a confocal </a:t>
            </a:r>
            <a:r>
              <a:rPr lang="en-IN" dirty="0" smtClean="0"/>
              <a:t>microscope</a:t>
            </a:r>
            <a:endParaRPr lang="en-IN" dirty="0"/>
          </a:p>
        </p:txBody>
      </p:sp>
      <p:grpSp>
        <p:nvGrpSpPr>
          <p:cNvPr id="3" name="Group 2"/>
          <p:cNvGrpSpPr/>
          <p:nvPr/>
        </p:nvGrpSpPr>
        <p:grpSpPr>
          <a:xfrm>
            <a:off x="270516" y="2396414"/>
            <a:ext cx="3348155" cy="226212"/>
            <a:chOff x="321316" y="2396414"/>
            <a:chExt cx="3348155" cy="226212"/>
          </a:xfrm>
        </p:grpSpPr>
        <p:cxnSp>
          <p:nvCxnSpPr>
            <p:cNvPr id="29" name="Straight Arrow Connector 11"/>
            <p:cNvCxnSpPr/>
            <p:nvPr/>
          </p:nvCxnSpPr>
          <p:spPr>
            <a:xfrm>
              <a:off x="321316" y="2414538"/>
              <a:ext cx="3348155"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4" name="Straight Arrow Connector 11"/>
            <p:cNvCxnSpPr/>
            <p:nvPr/>
          </p:nvCxnSpPr>
          <p:spPr>
            <a:xfrm flipV="1">
              <a:off x="3650184" y="2396414"/>
              <a:ext cx="0" cy="226212"/>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7" name="Straight Arrow Connector 11"/>
            <p:cNvCxnSpPr/>
            <p:nvPr/>
          </p:nvCxnSpPr>
          <p:spPr>
            <a:xfrm flipV="1">
              <a:off x="341159" y="2396414"/>
              <a:ext cx="0" cy="226212"/>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22" name="Rectangle 21"/>
          <p:cNvSpPr/>
          <p:nvPr/>
        </p:nvSpPr>
        <p:spPr>
          <a:xfrm>
            <a:off x="3619436" y="1673787"/>
            <a:ext cx="2029504" cy="369332"/>
          </a:xfrm>
          <a:prstGeom prst="rect">
            <a:avLst/>
          </a:prstGeom>
        </p:spPr>
        <p:txBody>
          <a:bodyPr wrap="square">
            <a:spAutoFit/>
          </a:bodyPr>
          <a:lstStyle/>
          <a:p>
            <a:pPr algn="ctr"/>
            <a:r>
              <a:rPr lang="en-IN" dirty="0"/>
              <a:t>Image </a:t>
            </a:r>
            <a:r>
              <a:rPr lang="en-IN" dirty="0" smtClean="0"/>
              <a:t>Restoration</a:t>
            </a:r>
            <a:endParaRPr lang="en-IN" dirty="0"/>
          </a:p>
        </p:txBody>
      </p:sp>
      <p:grpSp>
        <p:nvGrpSpPr>
          <p:cNvPr id="25" name="Group 24"/>
          <p:cNvGrpSpPr/>
          <p:nvPr/>
        </p:nvGrpSpPr>
        <p:grpSpPr>
          <a:xfrm>
            <a:off x="3791020" y="2394630"/>
            <a:ext cx="1748042" cy="227070"/>
            <a:chOff x="321316" y="2394630"/>
            <a:chExt cx="1748042" cy="227070"/>
          </a:xfrm>
        </p:grpSpPr>
        <p:cxnSp>
          <p:nvCxnSpPr>
            <p:cNvPr id="26" name="Straight Arrow Connector 11"/>
            <p:cNvCxnSpPr/>
            <p:nvPr/>
          </p:nvCxnSpPr>
          <p:spPr>
            <a:xfrm>
              <a:off x="321316" y="2414538"/>
              <a:ext cx="1748042" cy="0"/>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27" name="Straight Arrow Connector 11"/>
            <p:cNvCxnSpPr/>
            <p:nvPr/>
          </p:nvCxnSpPr>
          <p:spPr>
            <a:xfrm flipV="1">
              <a:off x="2050310" y="2394630"/>
              <a:ext cx="0" cy="226212"/>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30" name="Straight Arrow Connector 11"/>
            <p:cNvCxnSpPr/>
            <p:nvPr/>
          </p:nvCxnSpPr>
          <p:spPr>
            <a:xfrm flipV="1">
              <a:off x="334016" y="2395488"/>
              <a:ext cx="0" cy="226212"/>
            </a:xfrm>
            <a:prstGeom prst="straightConnector1">
              <a:avLst/>
            </a:prstGeom>
            <a:ln w="38100">
              <a:headEnd type="none" w="med" len="med"/>
              <a:tailEnd type="none" w="med" len="med"/>
            </a:ln>
          </p:spPr>
          <p:style>
            <a:lnRef idx="2">
              <a:schemeClr val="dk1"/>
            </a:lnRef>
            <a:fillRef idx="0">
              <a:schemeClr val="dk1"/>
            </a:fillRef>
            <a:effectRef idx="1">
              <a:schemeClr val="dk1"/>
            </a:effectRef>
            <a:fontRef idx="minor">
              <a:schemeClr val="tx1"/>
            </a:fontRef>
          </p:style>
        </p:cxnSp>
      </p:grpSp>
      <p:grpSp>
        <p:nvGrpSpPr>
          <p:cNvPr id="20" name="Group 19"/>
          <p:cNvGrpSpPr/>
          <p:nvPr/>
        </p:nvGrpSpPr>
        <p:grpSpPr>
          <a:xfrm>
            <a:off x="5569118" y="1606551"/>
            <a:ext cx="3551350" cy="2297425"/>
            <a:chOff x="5508906" y="1760440"/>
            <a:chExt cx="3611562" cy="2336377"/>
          </a:xfrm>
        </p:grpSpPr>
        <p:grpSp>
          <p:nvGrpSpPr>
            <p:cNvPr id="16" name="Group 15"/>
            <p:cNvGrpSpPr/>
            <p:nvPr/>
          </p:nvGrpSpPr>
          <p:grpSpPr>
            <a:xfrm>
              <a:off x="5508906" y="1772125"/>
              <a:ext cx="3611562" cy="2105025"/>
              <a:chOff x="5280918" y="2144713"/>
              <a:chExt cx="3611562" cy="2105025"/>
            </a:xfrm>
          </p:grpSpPr>
          <p:pic>
            <p:nvPicPr>
              <p:cNvPr id="4" name="Picture 17"/>
              <p:cNvPicPr>
                <a:picLocks noChangeAspect="1" noChangeArrowheads="1"/>
              </p:cNvPicPr>
              <p:nvPr/>
            </p:nvPicPr>
            <p:blipFill>
              <a:blip r:embed="rId6" cstate="print"/>
              <a:srcRect/>
              <a:stretch>
                <a:fillRect/>
              </a:stretch>
            </p:blipFill>
            <p:spPr bwMode="auto">
              <a:xfrm>
                <a:off x="5280918" y="2144713"/>
                <a:ext cx="3611562" cy="1779720"/>
              </a:xfrm>
              <a:prstGeom prst="rect">
                <a:avLst/>
              </a:prstGeom>
              <a:noFill/>
            </p:spPr>
          </p:pic>
          <p:sp>
            <p:nvSpPr>
              <p:cNvPr id="5" name="Line 18"/>
              <p:cNvSpPr>
                <a:spLocks noChangeShapeType="1"/>
              </p:cNvSpPr>
              <p:nvPr/>
            </p:nvSpPr>
            <p:spPr bwMode="auto">
              <a:xfrm>
                <a:off x="6667754" y="4149499"/>
                <a:ext cx="399292"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6" name="Line 19"/>
              <p:cNvSpPr>
                <a:spLocks noChangeShapeType="1"/>
              </p:cNvSpPr>
              <p:nvPr/>
            </p:nvSpPr>
            <p:spPr bwMode="auto">
              <a:xfrm>
                <a:off x="6655693" y="3877150"/>
                <a:ext cx="0" cy="363131"/>
              </a:xfrm>
              <a:prstGeom prst="line">
                <a:avLst/>
              </a:prstGeom>
              <a:noFill/>
              <a:ln w="9525">
                <a:solidFill>
                  <a:schemeClr val="tx1"/>
                </a:solidFill>
                <a:prstDash val="dash"/>
                <a:round/>
                <a:headEnd/>
                <a:tailEnd/>
              </a:ln>
              <a:effectLst/>
            </p:spPr>
            <p:txBody>
              <a:bodyPr wrap="none" anchor="ctr"/>
              <a:lstStyle/>
              <a:p>
                <a:endParaRPr lang="en-US"/>
              </a:p>
            </p:txBody>
          </p:sp>
          <p:sp>
            <p:nvSpPr>
              <p:cNvPr id="7" name="Line 20"/>
              <p:cNvSpPr>
                <a:spLocks noChangeShapeType="1"/>
              </p:cNvSpPr>
              <p:nvPr/>
            </p:nvSpPr>
            <p:spPr bwMode="auto">
              <a:xfrm>
                <a:off x="7076854" y="2320119"/>
                <a:ext cx="0" cy="1929619"/>
              </a:xfrm>
              <a:prstGeom prst="line">
                <a:avLst/>
              </a:prstGeom>
              <a:noFill/>
              <a:ln w="9525">
                <a:solidFill>
                  <a:schemeClr val="tx1"/>
                </a:solidFill>
                <a:prstDash val="dash"/>
                <a:round/>
                <a:headEnd/>
                <a:tailEnd/>
              </a:ln>
              <a:effectLst/>
            </p:spPr>
            <p:txBody>
              <a:bodyPr wrap="none" anchor="ctr"/>
              <a:lstStyle/>
              <a:p>
                <a:endParaRPr lang="en-US"/>
              </a:p>
            </p:txBody>
          </p:sp>
          <p:sp>
            <p:nvSpPr>
              <p:cNvPr id="38" name="Line 18"/>
              <p:cNvSpPr>
                <a:spLocks noChangeShapeType="1"/>
              </p:cNvSpPr>
              <p:nvPr/>
            </p:nvSpPr>
            <p:spPr bwMode="auto">
              <a:xfrm flipH="1" flipV="1">
                <a:off x="5854917" y="2569595"/>
                <a:ext cx="1263" cy="1097849"/>
              </a:xfrm>
              <a:prstGeom prst="line">
                <a:avLst/>
              </a:prstGeom>
              <a:noFill/>
              <a:ln w="9525">
                <a:solidFill>
                  <a:schemeClr val="tx1"/>
                </a:solidFill>
                <a:round/>
                <a:headEnd type="none" w="med" len="med"/>
                <a:tailEnd type="triangle" w="med" len="med"/>
              </a:ln>
              <a:effectLst/>
            </p:spPr>
            <p:txBody>
              <a:bodyPr wrap="none" anchor="ctr"/>
              <a:lstStyle/>
              <a:p>
                <a:endParaRPr lang="en-US"/>
              </a:p>
            </p:txBody>
          </p:sp>
        </p:grpSp>
        <p:sp>
          <p:nvSpPr>
            <p:cNvPr id="19" name="Rectangle 18"/>
            <p:cNvSpPr/>
            <p:nvPr/>
          </p:nvSpPr>
          <p:spPr>
            <a:xfrm>
              <a:off x="6732240" y="3789040"/>
              <a:ext cx="1001493" cy="307777"/>
            </a:xfrm>
            <a:prstGeom prst="rect">
              <a:avLst/>
            </a:prstGeom>
          </p:spPr>
          <p:txBody>
            <a:bodyPr wrap="none">
              <a:spAutoFit/>
            </a:bodyPr>
            <a:lstStyle/>
            <a:p>
              <a:r>
                <a:rPr lang="en-IN" sz="1400" dirty="0"/>
                <a:t>Airy </a:t>
              </a:r>
              <a:r>
                <a:rPr lang="en-IN" sz="1400" dirty="0" smtClean="0"/>
                <a:t>Radius</a:t>
              </a:r>
              <a:endParaRPr lang="en-IN" sz="1400" dirty="0"/>
            </a:p>
          </p:txBody>
        </p:sp>
        <p:sp>
          <p:nvSpPr>
            <p:cNvPr id="36" name="Rectangle 35"/>
            <p:cNvSpPr/>
            <p:nvPr/>
          </p:nvSpPr>
          <p:spPr>
            <a:xfrm rot="16200000">
              <a:off x="5017323" y="2446236"/>
              <a:ext cx="1679370" cy="307777"/>
            </a:xfrm>
            <a:prstGeom prst="rect">
              <a:avLst/>
            </a:prstGeom>
          </p:spPr>
          <p:txBody>
            <a:bodyPr wrap="none">
              <a:spAutoFit/>
            </a:bodyPr>
            <a:lstStyle/>
            <a:p>
              <a:r>
                <a:rPr lang="en-IN" sz="1400" dirty="0" smtClean="0"/>
                <a:t>Grayscale Intensities</a:t>
              </a:r>
              <a:endParaRPr lang="en-IN" sz="1400" dirty="0"/>
            </a:p>
          </p:txBody>
        </p:sp>
      </p:grpSp>
      <p:pic>
        <p:nvPicPr>
          <p:cNvPr id="1028" name="Picture 4" descr="http://upload.wikimedia.org/wikipedia/en/thumb/1/14/Airy-pattern.svg/220px-Airy-pattern.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7008" y="3903976"/>
            <a:ext cx="2876049" cy="213089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6641064" y="6016167"/>
            <a:ext cx="908647" cy="338554"/>
          </a:xfrm>
          <a:prstGeom prst="rect">
            <a:avLst/>
          </a:prstGeom>
        </p:spPr>
        <p:txBody>
          <a:bodyPr wrap="none">
            <a:spAutoFit/>
          </a:bodyPr>
          <a:lstStyle/>
          <a:p>
            <a:r>
              <a:rPr lang="en-IN" sz="1600" dirty="0"/>
              <a:t>Airy </a:t>
            </a:r>
            <a:r>
              <a:rPr lang="en-IN" sz="1600" dirty="0" smtClean="0"/>
              <a:t>Disk</a:t>
            </a:r>
            <a:endParaRPr lang="en-IN" sz="1600" dirty="0"/>
          </a:p>
        </p:txBody>
      </p:sp>
    </p:spTree>
    <p:extLst>
      <p:ext uri="{BB962C8B-B14F-4D97-AF65-F5344CB8AC3E}">
        <p14:creationId xmlns:p14="http://schemas.microsoft.com/office/powerpoint/2010/main" val="2988031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Deconvolution (contd.)</a:t>
            </a:r>
            <a:endParaRPr lang="en-IN" dirty="0"/>
          </a:p>
        </p:txBody>
      </p:sp>
      <mc:AlternateContent xmlns:mc="http://schemas.openxmlformats.org/markup-compatibility/2006" xmlns:a14="http://schemas.microsoft.com/office/drawing/2010/main">
        <mc:Choice Requires="a14">
          <p:sp>
            <p:nvSpPr>
              <p:cNvPr id="4" name="Rectangle 3"/>
              <p:cNvSpPr/>
              <p:nvPr/>
            </p:nvSpPr>
            <p:spPr>
              <a:xfrm>
                <a:off x="2503035" y="4476888"/>
                <a:ext cx="4241348" cy="584775"/>
              </a:xfrm>
              <a:prstGeom prst="rect">
                <a:avLst/>
              </a:prstGeom>
            </p:spPr>
            <p:txBody>
              <a:bodyPr wrap="square">
                <a:spAutoFit/>
              </a:bodyPr>
              <a:lstStyle/>
              <a:p>
                <a:pPr algn="ctr"/>
                <a:r>
                  <a:rPr lang="en-US" sz="1600" dirty="0" smtClean="0"/>
                  <a:t>where </a:t>
                </a:r>
                <a14:m>
                  <m:oMath xmlns:m="http://schemas.openxmlformats.org/officeDocument/2006/math">
                    <m:r>
                      <a:rPr lang="en-US" sz="1600" b="1" i="0" smtClean="0">
                        <a:latin typeface="Cambria Math"/>
                      </a:rPr>
                      <m:t>𝐏𝐒𝐅</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𝑖</m:t>
                        </m:r>
                      </m:sub>
                    </m:sSub>
                    <m:r>
                      <a:rPr lang="en-US" sz="1600" b="0" i="1" smtClean="0">
                        <a:latin typeface="Cambria Math"/>
                      </a:rPr>
                      <m:t>−</m:t>
                    </m:r>
                    <m:r>
                      <a:rPr lang="en-US" sz="1600" b="0" i="1" smtClean="0">
                        <a:latin typeface="Cambria Math"/>
                      </a:rPr>
                      <m:t>𝑀𝑢</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𝑦</m:t>
                        </m:r>
                      </m:e>
                      <m:sub>
                        <m:r>
                          <a:rPr lang="en-US" sz="1600" b="0" i="1" smtClean="0">
                            <a:latin typeface="Cambria Math"/>
                          </a:rPr>
                          <m:t>𝑖</m:t>
                        </m:r>
                      </m:sub>
                    </m:sSub>
                    <m:r>
                      <a:rPr lang="en-US" sz="1600" b="0" i="1" smtClean="0">
                        <a:latin typeface="Cambria Math"/>
                      </a:rPr>
                      <m:t>−</m:t>
                    </m:r>
                    <m:r>
                      <a:rPr lang="en-US" sz="1600" b="0" i="1" smtClean="0">
                        <a:latin typeface="Cambria Math"/>
                      </a:rPr>
                      <m:t>𝑀𝑣</m:t>
                    </m:r>
                    <m:r>
                      <a:rPr lang="en-US" sz="1600" b="0" i="1" smtClean="0">
                        <a:latin typeface="Cambria Math"/>
                      </a:rPr>
                      <m:t>)</m:t>
                    </m:r>
                  </m:oMath>
                </a14:m>
                <a:r>
                  <a:rPr lang="en-IN" sz="1600" b="1" dirty="0" smtClean="0"/>
                  <a:t> </a:t>
                </a:r>
                <a:r>
                  <a:rPr lang="en-IN" sz="1600" dirty="0"/>
                  <a:t>is the image of the </a:t>
                </a:r>
                <a:r>
                  <a:rPr lang="en-IN" sz="1600" dirty="0" smtClean="0"/>
                  <a:t>impulse </a:t>
                </a:r>
                <a:r>
                  <a:rPr lang="en-IN" sz="1600" dirty="0"/>
                  <a:t>function </a:t>
                </a:r>
                <a14:m>
                  <m:oMath xmlns:m="http://schemas.openxmlformats.org/officeDocument/2006/math">
                    <m:r>
                      <m:rPr>
                        <m:sty m:val="p"/>
                      </m:rPr>
                      <a:rPr lang="el-GR" sz="1600" b="0" i="1" smtClean="0">
                        <a:latin typeface="Cambria Math"/>
                        <a:ea typeface="Cambria Math"/>
                      </a:rPr>
                      <m:t>δ</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0</m:t>
                        </m:r>
                      </m:sub>
                    </m:sSub>
                    <m:r>
                      <a:rPr lang="en-US" sz="1600" b="0" i="1" smtClean="0">
                        <a:latin typeface="Cambria Math"/>
                      </a:rPr>
                      <m:t>−</m:t>
                    </m:r>
                    <m:r>
                      <a:rPr lang="en-US" sz="1600" b="0" i="1" smtClean="0">
                        <a:latin typeface="Cambria Math"/>
                      </a:rPr>
                      <m:t>𝑢</m:t>
                    </m:r>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𝑦</m:t>
                        </m:r>
                      </m:e>
                      <m:sub>
                        <m:r>
                          <a:rPr lang="en-US" sz="1600" b="0" i="1" smtClean="0">
                            <a:latin typeface="Cambria Math"/>
                          </a:rPr>
                          <m:t>0</m:t>
                        </m:r>
                      </m:sub>
                    </m:sSub>
                    <m:r>
                      <a:rPr lang="en-US" sz="1600" b="0" i="1" smtClean="0">
                        <a:latin typeface="Cambria Math"/>
                      </a:rPr>
                      <m:t>−</m:t>
                    </m:r>
                    <m:r>
                      <a:rPr lang="en-US" sz="1600" b="0" i="1" smtClean="0">
                        <a:latin typeface="Cambria Math"/>
                      </a:rPr>
                      <m:t>𝑣</m:t>
                    </m:r>
                    <m:r>
                      <a:rPr lang="en-US" sz="1600" b="0" i="1" smtClean="0">
                        <a:latin typeface="Cambria Math"/>
                      </a:rPr>
                      <m:t>)</m:t>
                    </m:r>
                  </m:oMath>
                </a14:m>
                <a:endParaRPr lang="en-IN" sz="1600" dirty="0"/>
              </a:p>
            </p:txBody>
          </p:sp>
        </mc:Choice>
        <mc:Fallback xmlns="">
          <p:sp>
            <p:nvSpPr>
              <p:cNvPr id="4" name="Rectangle 3"/>
              <p:cNvSpPr>
                <a:spLocks noRot="1" noChangeAspect="1" noMove="1" noResize="1" noEditPoints="1" noAdjustHandles="1" noChangeArrowheads="1" noChangeShapeType="1" noTextEdit="1"/>
              </p:cNvSpPr>
              <p:nvPr/>
            </p:nvSpPr>
            <p:spPr>
              <a:xfrm>
                <a:off x="2503035" y="4476888"/>
                <a:ext cx="4241348" cy="584775"/>
              </a:xfrm>
              <a:prstGeom prst="rect">
                <a:avLst/>
              </a:prstGeom>
              <a:blipFill rotWithShape="1">
                <a:blip r:embed="rId3"/>
                <a:stretch>
                  <a:fillRect t="-3125" b="-125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450293" y="1759694"/>
                <a:ext cx="4346831" cy="738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𝑂</m:t>
                      </m:r>
                      <m:d>
                        <m:dPr>
                          <m:ctrlPr>
                            <a:rPr lang="en-IN" sz="1600" i="1" smtClean="0">
                              <a:latin typeface="Cambria Math" panose="02040503050406030204" pitchFamily="18" charset="0"/>
                            </a:rPr>
                          </m:ctrlPr>
                        </m:dPr>
                        <m:e>
                          <m:sSub>
                            <m:sSubPr>
                              <m:ctrlPr>
                                <a:rPr lang="en-IN"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0</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𝑦</m:t>
                              </m:r>
                            </m:e>
                            <m:sub>
                              <m:r>
                                <a:rPr lang="en-US" sz="1600" b="0" i="1" smtClean="0">
                                  <a:latin typeface="Cambria Math"/>
                                </a:rPr>
                                <m:t>0</m:t>
                              </m:r>
                            </m:sub>
                          </m:sSub>
                        </m:e>
                      </m:d>
                      <m:r>
                        <a:rPr lang="en-US" sz="1600" b="0" i="1" smtClean="0">
                          <a:latin typeface="Cambria Math"/>
                        </a:rPr>
                        <m:t>= </m:t>
                      </m:r>
                      <m:nary>
                        <m:naryPr>
                          <m:chr m:val="∬"/>
                          <m:limLoc m:val="undOvr"/>
                          <m:subHide m:val="on"/>
                          <m:supHide m:val="on"/>
                          <m:ctrlPr>
                            <a:rPr lang="en-US" sz="1600" b="0" i="1" smtClean="0">
                              <a:latin typeface="Cambria Math" panose="02040503050406030204" pitchFamily="18" charset="0"/>
                            </a:rPr>
                          </m:ctrlPr>
                        </m:naryPr>
                        <m:sub/>
                        <m:sup/>
                        <m:e>
                          <m:r>
                            <a:rPr lang="en-US" sz="1600" b="0" i="1" smtClean="0">
                              <a:latin typeface="Cambria Math"/>
                            </a:rPr>
                            <m:t>𝑂</m:t>
                          </m:r>
                          <m:d>
                            <m:dPr>
                              <m:ctrlPr>
                                <a:rPr lang="en-US" sz="1600" b="0" i="1" smtClean="0">
                                  <a:latin typeface="Cambria Math" panose="02040503050406030204" pitchFamily="18" charset="0"/>
                                </a:rPr>
                              </m:ctrlPr>
                            </m:dPr>
                            <m:e>
                              <m:r>
                                <a:rPr lang="en-US" sz="1600" b="0" i="1" smtClean="0">
                                  <a:latin typeface="Cambria Math"/>
                                </a:rPr>
                                <m:t>𝑢</m:t>
                              </m:r>
                              <m:r>
                                <a:rPr lang="en-US" sz="1600" b="0" i="1" smtClean="0">
                                  <a:latin typeface="Cambria Math"/>
                                </a:rPr>
                                <m:t>,</m:t>
                              </m:r>
                              <m:r>
                                <a:rPr lang="en-US" sz="1600" b="0" i="1" smtClean="0">
                                  <a:latin typeface="Cambria Math"/>
                                </a:rPr>
                                <m:t>𝑣</m:t>
                              </m:r>
                            </m:e>
                          </m:d>
                          <m:r>
                            <a:rPr lang="en-US" sz="1600" b="0" i="1" smtClean="0">
                              <a:latin typeface="Cambria Math"/>
                            </a:rPr>
                            <m:t> </m:t>
                          </m:r>
                          <m:r>
                            <a:rPr lang="en-US" sz="1600" b="0" i="1" smtClean="0">
                              <a:latin typeface="Cambria Math"/>
                              <a:ea typeface="Cambria Math"/>
                            </a:rPr>
                            <m:t>𝛿</m:t>
                          </m:r>
                          <m:d>
                            <m:dPr>
                              <m:ctrlPr>
                                <a:rPr lang="en-US" sz="1600" b="0" i="1" smtClean="0">
                                  <a:latin typeface="Cambria Math" panose="02040503050406030204" pitchFamily="18" charset="0"/>
                                  <a:ea typeface="Cambria Math"/>
                                </a:rPr>
                              </m:ctrlPr>
                            </m:d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𝑥</m:t>
                                  </m:r>
                                </m:e>
                                <m:sub>
                                  <m:r>
                                    <a:rPr lang="en-US" sz="1600" b="0" i="1" smtClean="0">
                                      <a:latin typeface="Cambria Math"/>
                                      <a:ea typeface="Cambria Math"/>
                                    </a:rPr>
                                    <m:t>0</m:t>
                                  </m:r>
                                </m:sub>
                              </m:sSub>
                              <m:r>
                                <a:rPr lang="en-US" sz="1600" b="0" i="1" smtClean="0">
                                  <a:latin typeface="Cambria Math"/>
                                  <a:ea typeface="Cambria Math"/>
                                </a:rPr>
                                <m:t>,− </m:t>
                              </m:r>
                              <m:r>
                                <a:rPr lang="en-US" sz="1600" b="0" i="1" smtClean="0">
                                  <a:latin typeface="Cambria Math"/>
                                  <a:ea typeface="Cambria Math"/>
                                </a:rPr>
                                <m:t>𝑢</m:t>
                              </m:r>
                              <m:r>
                                <a:rPr lang="en-US" sz="1600" b="0" i="1" smtClean="0">
                                  <a:latin typeface="Cambria Math"/>
                                  <a:ea typeface="Cambria Math"/>
                                </a:rPr>
                                <m:t>, </m:t>
                              </m:r>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𝑦</m:t>
                                  </m:r>
                                </m:e>
                                <m:sub>
                                  <m:r>
                                    <a:rPr lang="en-US" sz="1600" b="0" i="1" smtClean="0">
                                      <a:latin typeface="Cambria Math"/>
                                      <a:ea typeface="Cambria Math"/>
                                    </a:rPr>
                                    <m:t>0</m:t>
                                  </m:r>
                                </m:sub>
                              </m:sSub>
                              <m:r>
                                <a:rPr lang="en-US" sz="1600" b="0" i="1" smtClean="0">
                                  <a:latin typeface="Cambria Math"/>
                                  <a:ea typeface="Cambria Math"/>
                                </a:rPr>
                                <m:t>−</m:t>
                              </m:r>
                              <m:r>
                                <a:rPr lang="en-US" sz="1600" b="0" i="1" smtClean="0">
                                  <a:latin typeface="Cambria Math"/>
                                  <a:ea typeface="Cambria Math"/>
                                </a:rPr>
                                <m:t>𝑣</m:t>
                              </m:r>
                            </m:e>
                          </m:d>
                          <m:r>
                            <a:rPr lang="en-US" sz="1600" b="0" i="1" smtClean="0">
                              <a:latin typeface="Cambria Math"/>
                              <a:ea typeface="Cambria Math"/>
                            </a:rPr>
                            <m:t> </m:t>
                          </m:r>
                          <m:r>
                            <a:rPr lang="en-US" sz="1600" b="0" i="1" smtClean="0">
                              <a:latin typeface="Cambria Math"/>
                              <a:ea typeface="Cambria Math"/>
                            </a:rPr>
                            <m:t>𝑑𝑢𝑑𝑣</m:t>
                          </m:r>
                        </m:e>
                      </m:nary>
                    </m:oMath>
                  </m:oMathPara>
                </a14:m>
                <a:endParaRPr lang="en-IN"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2450293" y="1759694"/>
                <a:ext cx="4346831" cy="738215"/>
              </a:xfrm>
              <a:prstGeom prst="rect">
                <a:avLst/>
              </a:prstGeom>
              <a:blipFill rotWithShape="1">
                <a:blip r:embed="rId4"/>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267744" y="3068960"/>
                <a:ext cx="4711931" cy="738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a:rPr>
                        <m:t>𝐼</m:t>
                      </m:r>
                      <m:d>
                        <m:dPr>
                          <m:ctrlPr>
                            <a:rPr lang="en-IN" sz="1600" i="1" smtClean="0">
                              <a:latin typeface="Cambria Math" panose="02040503050406030204" pitchFamily="18" charset="0"/>
                            </a:rPr>
                          </m:ctrlPr>
                        </m:dPr>
                        <m:e>
                          <m:sSub>
                            <m:sSubPr>
                              <m:ctrlPr>
                                <a:rPr lang="en-IN" sz="1600" i="1" smtClean="0">
                                  <a:latin typeface="Cambria Math" panose="02040503050406030204" pitchFamily="18" charset="0"/>
                                </a:rPr>
                              </m:ctrlPr>
                            </m:sSubPr>
                            <m:e>
                              <m:r>
                                <a:rPr lang="en-US" sz="1600" b="0" i="1" smtClean="0">
                                  <a:latin typeface="Cambria Math"/>
                                </a:rPr>
                                <m:t>𝑥</m:t>
                              </m:r>
                            </m:e>
                            <m:sub>
                              <m:r>
                                <a:rPr lang="en-US" sz="1600" b="0" i="1" smtClean="0">
                                  <a:latin typeface="Cambria Math"/>
                                </a:rPr>
                                <m:t>𝑖</m:t>
                              </m:r>
                            </m:sub>
                          </m:sSub>
                          <m:r>
                            <a:rPr lang="en-US" sz="1600" b="0" i="1" smtClean="0">
                              <a:latin typeface="Cambria Math"/>
                            </a:rPr>
                            <m:t>,</m:t>
                          </m:r>
                          <m:sSub>
                            <m:sSubPr>
                              <m:ctrlPr>
                                <a:rPr lang="en-US" sz="1600" b="0" i="1" smtClean="0">
                                  <a:latin typeface="Cambria Math" panose="02040503050406030204" pitchFamily="18" charset="0"/>
                                </a:rPr>
                              </m:ctrlPr>
                            </m:sSubPr>
                            <m:e>
                              <m:r>
                                <a:rPr lang="en-US" sz="1600" b="0" i="1" smtClean="0">
                                  <a:latin typeface="Cambria Math"/>
                                </a:rPr>
                                <m:t>𝑦</m:t>
                              </m:r>
                            </m:e>
                            <m:sub>
                              <m:r>
                                <a:rPr lang="en-US" sz="1600" b="0" i="1" smtClean="0">
                                  <a:latin typeface="Cambria Math"/>
                                </a:rPr>
                                <m:t>𝑖</m:t>
                              </m:r>
                            </m:sub>
                          </m:sSub>
                        </m:e>
                      </m:d>
                      <m:r>
                        <a:rPr lang="en-US" sz="1600" b="0" i="1" smtClean="0">
                          <a:latin typeface="Cambria Math"/>
                        </a:rPr>
                        <m:t>= </m:t>
                      </m:r>
                      <m:nary>
                        <m:naryPr>
                          <m:chr m:val="∬"/>
                          <m:limLoc m:val="undOvr"/>
                          <m:subHide m:val="on"/>
                          <m:supHide m:val="on"/>
                          <m:ctrlPr>
                            <a:rPr lang="en-US" sz="1600" b="0" i="1" smtClean="0">
                              <a:latin typeface="Cambria Math" panose="02040503050406030204" pitchFamily="18" charset="0"/>
                            </a:rPr>
                          </m:ctrlPr>
                        </m:naryPr>
                        <m:sub/>
                        <m:sup/>
                        <m:e>
                          <m:r>
                            <a:rPr lang="en-US" sz="1600" b="0" i="1" smtClean="0">
                              <a:latin typeface="Cambria Math"/>
                            </a:rPr>
                            <m:t>𝑂</m:t>
                          </m:r>
                          <m:d>
                            <m:dPr>
                              <m:ctrlPr>
                                <a:rPr lang="en-US" sz="1600" b="0" i="1" smtClean="0">
                                  <a:latin typeface="Cambria Math" panose="02040503050406030204" pitchFamily="18" charset="0"/>
                                </a:rPr>
                              </m:ctrlPr>
                            </m:dPr>
                            <m:e>
                              <m:r>
                                <a:rPr lang="en-US" sz="1600" b="0" i="1" smtClean="0">
                                  <a:latin typeface="Cambria Math"/>
                                </a:rPr>
                                <m:t>𝑢</m:t>
                              </m:r>
                              <m:r>
                                <a:rPr lang="en-US" sz="1600" b="0" i="1" smtClean="0">
                                  <a:latin typeface="Cambria Math"/>
                                </a:rPr>
                                <m:t>,</m:t>
                              </m:r>
                              <m:r>
                                <a:rPr lang="en-US" sz="1600" b="0" i="1" smtClean="0">
                                  <a:latin typeface="Cambria Math"/>
                                </a:rPr>
                                <m:t>𝑣</m:t>
                              </m:r>
                            </m:e>
                          </m:d>
                          <m:r>
                            <a:rPr lang="en-US" sz="1600" b="1" i="0" smtClean="0">
                              <a:latin typeface="Cambria Math"/>
                            </a:rPr>
                            <m:t> </m:t>
                          </m:r>
                          <m:r>
                            <a:rPr lang="en-US" sz="1600" b="1" i="0" smtClean="0">
                              <a:latin typeface="Cambria Math"/>
                            </a:rPr>
                            <m:t>𝐏𝐒𝐅</m:t>
                          </m:r>
                          <m:d>
                            <m:dPr>
                              <m:ctrlPr>
                                <a:rPr lang="en-US" sz="1600" b="0" i="1" smtClean="0">
                                  <a:latin typeface="Cambria Math" panose="02040503050406030204" pitchFamily="18" charset="0"/>
                                  <a:ea typeface="Cambria Math"/>
                                </a:rPr>
                              </m:ctrlPr>
                            </m:dPr>
                            <m:e>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𝑥</m:t>
                                  </m:r>
                                </m:e>
                                <m:sub>
                                  <m:r>
                                    <a:rPr lang="en-US" sz="1600" b="0" i="1" smtClean="0">
                                      <a:latin typeface="Cambria Math"/>
                                      <a:ea typeface="Cambria Math"/>
                                    </a:rPr>
                                    <m:t>𝑖</m:t>
                                  </m:r>
                                </m:sub>
                              </m:sSub>
                              <m:r>
                                <a:rPr lang="en-US" sz="1600" b="0" i="1" smtClean="0">
                                  <a:latin typeface="Cambria Math"/>
                                  <a:ea typeface="Cambria Math"/>
                                </a:rPr>
                                <m:t>,−</m:t>
                              </m:r>
                              <m:r>
                                <a:rPr lang="en-US" sz="1600" b="0" i="1" smtClean="0">
                                  <a:latin typeface="Cambria Math"/>
                                  <a:ea typeface="Cambria Math"/>
                                </a:rPr>
                                <m:t>𝑀𝑢</m:t>
                              </m:r>
                              <m:r>
                                <a:rPr lang="en-US" sz="1600" b="0" i="1" smtClean="0">
                                  <a:latin typeface="Cambria Math"/>
                                  <a:ea typeface="Cambria Math"/>
                                </a:rPr>
                                <m:t>, </m:t>
                              </m:r>
                              <m:sSub>
                                <m:sSubPr>
                                  <m:ctrlPr>
                                    <a:rPr lang="en-US" sz="1600" b="0" i="1" smtClean="0">
                                      <a:latin typeface="Cambria Math" panose="02040503050406030204" pitchFamily="18" charset="0"/>
                                      <a:ea typeface="Cambria Math"/>
                                    </a:rPr>
                                  </m:ctrlPr>
                                </m:sSubPr>
                                <m:e>
                                  <m:r>
                                    <a:rPr lang="en-US" sz="1600" b="0" i="1" smtClean="0">
                                      <a:latin typeface="Cambria Math"/>
                                      <a:ea typeface="Cambria Math"/>
                                    </a:rPr>
                                    <m:t>𝑦</m:t>
                                  </m:r>
                                </m:e>
                                <m:sub>
                                  <m:r>
                                    <a:rPr lang="en-US" sz="1600" b="0" i="1" smtClean="0">
                                      <a:latin typeface="Cambria Math"/>
                                      <a:ea typeface="Cambria Math"/>
                                    </a:rPr>
                                    <m:t>𝑖</m:t>
                                  </m:r>
                                </m:sub>
                              </m:sSub>
                              <m:r>
                                <a:rPr lang="en-US" sz="1600" b="0" i="1" smtClean="0">
                                  <a:latin typeface="Cambria Math"/>
                                  <a:ea typeface="Cambria Math"/>
                                </a:rPr>
                                <m:t>−</m:t>
                              </m:r>
                              <m:r>
                                <a:rPr lang="en-US" sz="1600" b="0" i="1" smtClean="0">
                                  <a:latin typeface="Cambria Math"/>
                                  <a:ea typeface="Cambria Math"/>
                                </a:rPr>
                                <m:t>𝑀𝑣</m:t>
                              </m:r>
                            </m:e>
                          </m:d>
                          <m:r>
                            <a:rPr lang="en-US" sz="1600" b="0" i="1" smtClean="0">
                              <a:latin typeface="Cambria Math"/>
                              <a:ea typeface="Cambria Math"/>
                            </a:rPr>
                            <m:t> </m:t>
                          </m:r>
                          <m:r>
                            <a:rPr lang="en-US" sz="1600" b="0" i="1" smtClean="0">
                              <a:latin typeface="Cambria Math"/>
                              <a:ea typeface="Cambria Math"/>
                            </a:rPr>
                            <m:t>𝑑𝑢𝑑𝑣</m:t>
                          </m:r>
                        </m:e>
                      </m:nary>
                    </m:oMath>
                  </m:oMathPara>
                </a14:m>
                <a:endParaRPr lang="en-IN"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2267744" y="3068960"/>
                <a:ext cx="4711931" cy="738215"/>
              </a:xfrm>
              <a:prstGeom prst="rect">
                <a:avLst/>
              </a:prstGeom>
              <a:blipFill rotWithShape="1">
                <a:blip r:embed="rId5"/>
                <a:stretch>
                  <a:fillRect/>
                </a:stretch>
              </a:blipFill>
            </p:spPr>
            <p:txBody>
              <a:bodyPr/>
              <a:lstStyle/>
              <a:p>
                <a:r>
                  <a:rPr lang="en-IN">
                    <a:noFill/>
                  </a:rPr>
                  <a:t> </a:t>
                </a:r>
              </a:p>
            </p:txBody>
          </p:sp>
        </mc:Fallback>
      </mc:AlternateContent>
    </p:spTree>
    <p:extLst>
      <p:ext uri="{BB962C8B-B14F-4D97-AF65-F5344CB8AC3E}">
        <p14:creationId xmlns:p14="http://schemas.microsoft.com/office/powerpoint/2010/main" val="265933299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Delaunay Triangulation</a:t>
            </a:r>
            <a:endParaRPr lang="en-IN" dirty="0"/>
          </a:p>
        </p:txBody>
      </p:sp>
      <p:pic>
        <p:nvPicPr>
          <p:cNvPr id="11266" name="Picture 2" descr="D:\Downloads\Delaunay_circumcircles_centers.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2026816"/>
            <a:ext cx="3456384" cy="37025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File:Delaunay Voronoi.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4008" y="1844824"/>
            <a:ext cx="3816425" cy="371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99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 0 L -0.25 0 E" pathEditMode="relative" ptsTypes="">
                                      <p:cBhvr>
                                        <p:cTn id="6" dur="1000" fill="hold"/>
                                        <p:tgtEl>
                                          <p:spTgt spid="11266"/>
                                        </p:tgtEl>
                                        <p:attrNameLst>
                                          <p:attrName>ppt_x</p:attrName>
                                          <p:attrName>ppt_y</p:attrName>
                                        </p:attrNameLst>
                                      </p:cBhvr>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11268"/>
                                        </p:tgtEl>
                                        <p:attrNameLst>
                                          <p:attrName>style.visibility</p:attrName>
                                        </p:attrNameLst>
                                      </p:cBhvr>
                                      <p:to>
                                        <p:strVal val="visible"/>
                                      </p:to>
                                    </p:set>
                                    <p:animEffect transition="in" filter="fade">
                                      <p:cBhvr>
                                        <p:cTn id="10"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Volumetric Reconstruction</a:t>
            </a:r>
            <a:br>
              <a:rPr lang="en-US" dirty="0" smtClean="0"/>
            </a:br>
            <a:r>
              <a:rPr lang="en-US" sz="2800" dirty="0" smtClean="0"/>
              <a:t>(Definitions introduced by Meyers et al, 1994)</a:t>
            </a:r>
            <a:endParaRPr lang="en-IN" sz="2800" dirty="0"/>
          </a:p>
        </p:txBody>
      </p:sp>
      <p:sp>
        <p:nvSpPr>
          <p:cNvPr id="3" name="Content Placeholder 2"/>
          <p:cNvSpPr>
            <a:spLocks noGrp="1"/>
          </p:cNvSpPr>
          <p:nvPr>
            <p:ph idx="1"/>
          </p:nvPr>
        </p:nvSpPr>
        <p:spPr/>
        <p:txBody>
          <a:bodyPr/>
          <a:lstStyle/>
          <a:p>
            <a:r>
              <a:rPr lang="en-US" dirty="0" smtClean="0"/>
              <a:t>Correspondence Problem</a:t>
            </a:r>
            <a:endParaRPr lang="en-IN" dirty="0"/>
          </a:p>
        </p:txBody>
      </p:sp>
      <p:grpSp>
        <p:nvGrpSpPr>
          <p:cNvPr id="4" name="Group 3"/>
          <p:cNvGrpSpPr/>
          <p:nvPr/>
        </p:nvGrpSpPr>
        <p:grpSpPr>
          <a:xfrm>
            <a:off x="3025365" y="3054113"/>
            <a:ext cx="3209546" cy="1903263"/>
            <a:chOff x="3592195" y="2847975"/>
            <a:chExt cx="1959610" cy="1162050"/>
          </a:xfrm>
        </p:grpSpPr>
        <p:sp>
          <p:nvSpPr>
            <p:cNvPr id="9" name="Oval 8"/>
            <p:cNvSpPr/>
            <p:nvPr/>
          </p:nvSpPr>
          <p:spPr>
            <a:xfrm>
              <a:off x="3592195"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0" name="Oval 9"/>
            <p:cNvSpPr/>
            <p:nvPr/>
          </p:nvSpPr>
          <p:spPr>
            <a:xfrm>
              <a:off x="4714240"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1" name="Oval 10"/>
            <p:cNvSpPr/>
            <p:nvPr/>
          </p:nvSpPr>
          <p:spPr>
            <a:xfrm>
              <a:off x="3592195"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12" name="Oval 11"/>
            <p:cNvSpPr/>
            <p:nvPr/>
          </p:nvSpPr>
          <p:spPr>
            <a:xfrm>
              <a:off x="4714240"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grpSp>
      <p:grpSp>
        <p:nvGrpSpPr>
          <p:cNvPr id="5" name="Group 4"/>
          <p:cNvGrpSpPr/>
          <p:nvPr/>
        </p:nvGrpSpPr>
        <p:grpSpPr>
          <a:xfrm>
            <a:off x="3025365" y="3233519"/>
            <a:ext cx="3209546" cy="1544451"/>
            <a:chOff x="3592195" y="2957195"/>
            <a:chExt cx="1959610" cy="942975"/>
          </a:xfrm>
        </p:grpSpPr>
        <p:cxnSp>
          <p:nvCxnSpPr>
            <p:cNvPr id="18" name="Straight Connector 17"/>
            <p:cNvCxnSpPr/>
            <p:nvPr/>
          </p:nvCxnSpPr>
          <p:spPr>
            <a:xfrm>
              <a:off x="359219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3039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5180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714240"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018638" y="3252701"/>
            <a:ext cx="3209546" cy="1544451"/>
            <a:chOff x="3592195" y="2957195"/>
            <a:chExt cx="1959610" cy="942975"/>
          </a:xfrm>
        </p:grpSpPr>
        <p:cxnSp>
          <p:nvCxnSpPr>
            <p:cNvPr id="27" name="Straight Connector 26"/>
            <p:cNvCxnSpPr/>
            <p:nvPr/>
          </p:nvCxnSpPr>
          <p:spPr>
            <a:xfrm flipH="1">
              <a:off x="4430395" y="2957195"/>
              <a:ext cx="112141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592195" y="2957195"/>
              <a:ext cx="112141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3015442" y="3227264"/>
            <a:ext cx="3209545" cy="1735817"/>
            <a:chOff x="3592195" y="2953702"/>
            <a:chExt cx="1959610" cy="1059815"/>
          </a:xfrm>
        </p:grpSpPr>
        <p:cxnSp>
          <p:nvCxnSpPr>
            <p:cNvPr id="34" name="Straight Connector 33"/>
            <p:cNvCxnSpPr/>
            <p:nvPr/>
          </p:nvCxnSpPr>
          <p:spPr>
            <a:xfrm>
              <a:off x="5551805" y="2954337"/>
              <a:ext cx="0" cy="94234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592195" y="2953702"/>
              <a:ext cx="0" cy="94234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29760" y="2953702"/>
              <a:ext cx="142240" cy="18605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572000" y="2953702"/>
              <a:ext cx="141605" cy="18605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38" name="Oval 12"/>
            <p:cNvSpPr/>
            <p:nvPr/>
          </p:nvSpPr>
          <p:spPr>
            <a:xfrm>
              <a:off x="3592195" y="3769042"/>
              <a:ext cx="1959610" cy="244475"/>
            </a:xfrm>
            <a:custGeom>
              <a:avLst/>
              <a:gdLst>
                <a:gd name="connsiteX0" fmla="*/ 0 w 1959610"/>
                <a:gd name="connsiteY0" fmla="*/ 123375 h 246749"/>
                <a:gd name="connsiteX1" fmla="*/ 979805 w 1959610"/>
                <a:gd name="connsiteY1" fmla="*/ 0 h 246749"/>
                <a:gd name="connsiteX2" fmla="*/ 1959610 w 1959610"/>
                <a:gd name="connsiteY2" fmla="*/ 123375 h 246749"/>
                <a:gd name="connsiteX3" fmla="*/ 979805 w 1959610"/>
                <a:gd name="connsiteY3" fmla="*/ 246750 h 246749"/>
                <a:gd name="connsiteX4" fmla="*/ 0 w 1959610"/>
                <a:gd name="connsiteY4" fmla="*/ 123375 h 246749"/>
                <a:gd name="connsiteX0" fmla="*/ 484 w 1960094"/>
                <a:gd name="connsiteY0" fmla="*/ 123375 h 271871"/>
                <a:gd name="connsiteX1" fmla="*/ 980289 w 1960094"/>
                <a:gd name="connsiteY1" fmla="*/ 0 h 271871"/>
                <a:gd name="connsiteX2" fmla="*/ 1960094 w 1960094"/>
                <a:gd name="connsiteY2" fmla="*/ 123375 h 271871"/>
                <a:gd name="connsiteX3" fmla="*/ 886935 w 1960094"/>
                <a:gd name="connsiteY3" fmla="*/ 271871 h 271871"/>
                <a:gd name="connsiteX4" fmla="*/ 484 w 1960094"/>
                <a:gd name="connsiteY4" fmla="*/ 123375 h 271871"/>
                <a:gd name="connsiteX0" fmla="*/ 1230 w 1960840"/>
                <a:gd name="connsiteY0" fmla="*/ 123375 h 271871"/>
                <a:gd name="connsiteX1" fmla="*/ 981035 w 1960840"/>
                <a:gd name="connsiteY1" fmla="*/ 0 h 271871"/>
                <a:gd name="connsiteX2" fmla="*/ 1960840 w 1960840"/>
                <a:gd name="connsiteY2" fmla="*/ 123375 h 271871"/>
                <a:gd name="connsiteX3" fmla="*/ 838795 w 1960840"/>
                <a:gd name="connsiteY3" fmla="*/ 271871 h 271871"/>
                <a:gd name="connsiteX4" fmla="*/ 1230 w 1960840"/>
                <a:gd name="connsiteY4" fmla="*/ 123375 h 271871"/>
                <a:gd name="connsiteX0" fmla="*/ 8714 w 1968324"/>
                <a:gd name="connsiteY0" fmla="*/ 123375 h 283953"/>
                <a:gd name="connsiteX1" fmla="*/ 988519 w 1968324"/>
                <a:gd name="connsiteY1" fmla="*/ 0 h 283953"/>
                <a:gd name="connsiteX2" fmla="*/ 1968324 w 1968324"/>
                <a:gd name="connsiteY2" fmla="*/ 123375 h 283953"/>
                <a:gd name="connsiteX3" fmla="*/ 846279 w 1968324"/>
                <a:gd name="connsiteY3" fmla="*/ 271871 h 283953"/>
                <a:gd name="connsiteX4" fmla="*/ 526385 w 1968324"/>
                <a:gd name="connsiteY4" fmla="*/ 258220 h 283953"/>
                <a:gd name="connsiteX5" fmla="*/ 8714 w 1968324"/>
                <a:gd name="connsiteY5" fmla="*/ 123375 h 283953"/>
                <a:gd name="connsiteX0" fmla="*/ 8714 w 1968324"/>
                <a:gd name="connsiteY0" fmla="*/ 123375 h 267332"/>
                <a:gd name="connsiteX1" fmla="*/ 988519 w 1968324"/>
                <a:gd name="connsiteY1" fmla="*/ 0 h 267332"/>
                <a:gd name="connsiteX2" fmla="*/ 1968324 w 1968324"/>
                <a:gd name="connsiteY2" fmla="*/ 123375 h 267332"/>
                <a:gd name="connsiteX3" fmla="*/ 1625026 w 1968324"/>
                <a:gd name="connsiteY3" fmla="*/ 229399 h 267332"/>
                <a:gd name="connsiteX4" fmla="*/ 526385 w 1968324"/>
                <a:gd name="connsiteY4" fmla="*/ 258220 h 267332"/>
                <a:gd name="connsiteX5" fmla="*/ 8714 w 1968324"/>
                <a:gd name="connsiteY5" fmla="*/ 123375 h 267332"/>
                <a:gd name="connsiteX0" fmla="*/ 8714 w 1968324"/>
                <a:gd name="connsiteY0" fmla="*/ 123375 h 258220"/>
                <a:gd name="connsiteX1" fmla="*/ 988519 w 1968324"/>
                <a:gd name="connsiteY1" fmla="*/ 0 h 258220"/>
                <a:gd name="connsiteX2" fmla="*/ 1968324 w 1968324"/>
                <a:gd name="connsiteY2" fmla="*/ 123375 h 258220"/>
                <a:gd name="connsiteX3" fmla="*/ 1625026 w 1968324"/>
                <a:gd name="connsiteY3" fmla="*/ 229399 h 258220"/>
                <a:gd name="connsiteX4" fmla="*/ 526385 w 1968324"/>
                <a:gd name="connsiteY4" fmla="*/ 258220 h 258220"/>
                <a:gd name="connsiteX5" fmla="*/ 8714 w 1968324"/>
                <a:gd name="connsiteY5" fmla="*/ 123375 h 258220"/>
                <a:gd name="connsiteX0" fmla="*/ 24728 w 1984338"/>
                <a:gd name="connsiteY0" fmla="*/ 123375 h 237252"/>
                <a:gd name="connsiteX1" fmla="*/ 1004533 w 1984338"/>
                <a:gd name="connsiteY1" fmla="*/ 0 h 237252"/>
                <a:gd name="connsiteX2" fmla="*/ 1984338 w 1984338"/>
                <a:gd name="connsiteY2" fmla="*/ 123375 h 237252"/>
                <a:gd name="connsiteX3" fmla="*/ 1641040 w 1984338"/>
                <a:gd name="connsiteY3" fmla="*/ 229399 h 237252"/>
                <a:gd name="connsiteX4" fmla="*/ 341432 w 1984338"/>
                <a:gd name="connsiteY4" fmla="*/ 229399 h 237252"/>
                <a:gd name="connsiteX5" fmla="*/ 24728 w 1984338"/>
                <a:gd name="connsiteY5" fmla="*/ 123375 h 237252"/>
                <a:gd name="connsiteX0" fmla="*/ 834 w 1960444"/>
                <a:gd name="connsiteY0" fmla="*/ 123375 h 237252"/>
                <a:gd name="connsiteX1" fmla="*/ 980639 w 1960444"/>
                <a:gd name="connsiteY1" fmla="*/ 0 h 237252"/>
                <a:gd name="connsiteX2" fmla="*/ 1960444 w 1960444"/>
                <a:gd name="connsiteY2" fmla="*/ 123375 h 237252"/>
                <a:gd name="connsiteX3" fmla="*/ 1617146 w 1960444"/>
                <a:gd name="connsiteY3" fmla="*/ 229399 h 237252"/>
                <a:gd name="connsiteX4" fmla="*/ 317538 w 1960444"/>
                <a:gd name="connsiteY4" fmla="*/ 229399 h 237252"/>
                <a:gd name="connsiteX5" fmla="*/ 834 w 1960444"/>
                <a:gd name="connsiteY5" fmla="*/ 123375 h 237252"/>
                <a:gd name="connsiteX0" fmla="*/ 922 w 1960532"/>
                <a:gd name="connsiteY0" fmla="*/ 123375 h 237252"/>
                <a:gd name="connsiteX1" fmla="*/ 980727 w 1960532"/>
                <a:gd name="connsiteY1" fmla="*/ 0 h 237252"/>
                <a:gd name="connsiteX2" fmla="*/ 1960532 w 1960532"/>
                <a:gd name="connsiteY2" fmla="*/ 123375 h 237252"/>
                <a:gd name="connsiteX3" fmla="*/ 1617234 w 1960532"/>
                <a:gd name="connsiteY3" fmla="*/ 229399 h 237252"/>
                <a:gd name="connsiteX4" fmla="*/ 317626 w 1960532"/>
                <a:gd name="connsiteY4" fmla="*/ 229399 h 237252"/>
                <a:gd name="connsiteX5" fmla="*/ 922 w 1960532"/>
                <a:gd name="connsiteY5" fmla="*/ 123375 h 237252"/>
                <a:gd name="connsiteX0" fmla="*/ 2363 w 1961973"/>
                <a:gd name="connsiteY0" fmla="*/ 123375 h 237252"/>
                <a:gd name="connsiteX1" fmla="*/ 982168 w 1961973"/>
                <a:gd name="connsiteY1" fmla="*/ 0 h 237252"/>
                <a:gd name="connsiteX2" fmla="*/ 1961973 w 1961973"/>
                <a:gd name="connsiteY2" fmla="*/ 123375 h 237252"/>
                <a:gd name="connsiteX3" fmla="*/ 1618675 w 1961973"/>
                <a:gd name="connsiteY3" fmla="*/ 229399 h 237252"/>
                <a:gd name="connsiteX4" fmla="*/ 319067 w 1961973"/>
                <a:gd name="connsiteY4" fmla="*/ 229399 h 237252"/>
                <a:gd name="connsiteX5" fmla="*/ 2363 w 1961973"/>
                <a:gd name="connsiteY5" fmla="*/ 123375 h 237252"/>
                <a:gd name="connsiteX0" fmla="*/ 14474 w 1974084"/>
                <a:gd name="connsiteY0" fmla="*/ 123375 h 240492"/>
                <a:gd name="connsiteX1" fmla="*/ 994279 w 1974084"/>
                <a:gd name="connsiteY1" fmla="*/ 0 h 240492"/>
                <a:gd name="connsiteX2" fmla="*/ 1974084 w 1974084"/>
                <a:gd name="connsiteY2" fmla="*/ 123375 h 240492"/>
                <a:gd name="connsiteX3" fmla="*/ 1630786 w 1974084"/>
                <a:gd name="connsiteY3" fmla="*/ 229399 h 240492"/>
                <a:gd name="connsiteX4" fmla="*/ 446734 w 1974084"/>
                <a:gd name="connsiteY4" fmla="*/ 237252 h 240492"/>
                <a:gd name="connsiteX5" fmla="*/ 14474 w 1974084"/>
                <a:gd name="connsiteY5" fmla="*/ 123375 h 240492"/>
                <a:gd name="connsiteX0" fmla="*/ 14474 w 1974084"/>
                <a:gd name="connsiteY0" fmla="*/ 123375 h 250658"/>
                <a:gd name="connsiteX1" fmla="*/ 994279 w 1974084"/>
                <a:gd name="connsiteY1" fmla="*/ 0 h 250658"/>
                <a:gd name="connsiteX2" fmla="*/ 1974084 w 1974084"/>
                <a:gd name="connsiteY2" fmla="*/ 123375 h 250658"/>
                <a:gd name="connsiteX3" fmla="*/ 1630786 w 1974084"/>
                <a:gd name="connsiteY3" fmla="*/ 229399 h 250658"/>
                <a:gd name="connsiteX4" fmla="*/ 446734 w 1974084"/>
                <a:gd name="connsiteY4" fmla="*/ 237252 h 250658"/>
                <a:gd name="connsiteX5" fmla="*/ 14474 w 1974084"/>
                <a:gd name="connsiteY5" fmla="*/ 123375 h 250658"/>
                <a:gd name="connsiteX0" fmla="*/ 16445 w 1976055"/>
                <a:gd name="connsiteY0" fmla="*/ 123375 h 244207"/>
                <a:gd name="connsiteX1" fmla="*/ 996250 w 1976055"/>
                <a:gd name="connsiteY1" fmla="*/ 0 h 244207"/>
                <a:gd name="connsiteX2" fmla="*/ 1976055 w 1976055"/>
                <a:gd name="connsiteY2" fmla="*/ 123375 h 244207"/>
                <a:gd name="connsiteX3" fmla="*/ 1632757 w 1976055"/>
                <a:gd name="connsiteY3" fmla="*/ 229399 h 244207"/>
                <a:gd name="connsiteX4" fmla="*/ 448705 w 1976055"/>
                <a:gd name="connsiteY4" fmla="*/ 237252 h 244207"/>
                <a:gd name="connsiteX5" fmla="*/ 16445 w 1976055"/>
                <a:gd name="connsiteY5" fmla="*/ 123375 h 244207"/>
                <a:gd name="connsiteX0" fmla="*/ 16445 w 1976055"/>
                <a:gd name="connsiteY0" fmla="*/ 123375 h 237252"/>
                <a:gd name="connsiteX1" fmla="*/ 996250 w 1976055"/>
                <a:gd name="connsiteY1" fmla="*/ 0 h 237252"/>
                <a:gd name="connsiteX2" fmla="*/ 1976055 w 1976055"/>
                <a:gd name="connsiteY2" fmla="*/ 123375 h 237252"/>
                <a:gd name="connsiteX3" fmla="*/ 1632757 w 1976055"/>
                <a:gd name="connsiteY3" fmla="*/ 229399 h 237252"/>
                <a:gd name="connsiteX4" fmla="*/ 448705 w 1976055"/>
                <a:gd name="connsiteY4" fmla="*/ 237252 h 237252"/>
                <a:gd name="connsiteX5" fmla="*/ 16445 w 1976055"/>
                <a:gd name="connsiteY5" fmla="*/ 123375 h 237252"/>
                <a:gd name="connsiteX0" fmla="*/ 0 w 1959610"/>
                <a:gd name="connsiteY0" fmla="*/ 123375 h 237252"/>
                <a:gd name="connsiteX1" fmla="*/ 979805 w 1959610"/>
                <a:gd name="connsiteY1" fmla="*/ 0 h 237252"/>
                <a:gd name="connsiteX2" fmla="*/ 1959610 w 1959610"/>
                <a:gd name="connsiteY2" fmla="*/ 123375 h 237252"/>
                <a:gd name="connsiteX3" fmla="*/ 1616312 w 1959610"/>
                <a:gd name="connsiteY3" fmla="*/ 229399 h 237252"/>
                <a:gd name="connsiteX4" fmla="*/ 432260 w 1959610"/>
                <a:gd name="connsiteY4" fmla="*/ 237252 h 237252"/>
                <a:gd name="connsiteX5" fmla="*/ 0 w 1959610"/>
                <a:gd name="connsiteY5" fmla="*/ 123375 h 237252"/>
                <a:gd name="connsiteX0" fmla="*/ 0 w 1959610"/>
                <a:gd name="connsiteY0" fmla="*/ 123375 h 244264"/>
                <a:gd name="connsiteX1" fmla="*/ 979805 w 1959610"/>
                <a:gd name="connsiteY1" fmla="*/ 0 h 244264"/>
                <a:gd name="connsiteX2" fmla="*/ 1959610 w 1959610"/>
                <a:gd name="connsiteY2" fmla="*/ 123375 h 244264"/>
                <a:gd name="connsiteX3" fmla="*/ 1616312 w 1959610"/>
                <a:gd name="connsiteY3" fmla="*/ 229399 h 244264"/>
                <a:gd name="connsiteX4" fmla="*/ 432260 w 1959610"/>
                <a:gd name="connsiteY4" fmla="*/ 237252 h 244264"/>
                <a:gd name="connsiteX5" fmla="*/ 0 w 1959610"/>
                <a:gd name="connsiteY5" fmla="*/ 123375 h 244264"/>
                <a:gd name="connsiteX0" fmla="*/ 29 w 1959639"/>
                <a:gd name="connsiteY0" fmla="*/ 123625 h 244514"/>
                <a:gd name="connsiteX1" fmla="*/ 979834 w 1959639"/>
                <a:gd name="connsiteY1" fmla="*/ 250 h 244514"/>
                <a:gd name="connsiteX2" fmla="*/ 1959639 w 1959639"/>
                <a:gd name="connsiteY2" fmla="*/ 123625 h 244514"/>
                <a:gd name="connsiteX3" fmla="*/ 1616341 w 1959639"/>
                <a:gd name="connsiteY3" fmla="*/ 229649 h 244514"/>
                <a:gd name="connsiteX4" fmla="*/ 432289 w 1959639"/>
                <a:gd name="connsiteY4" fmla="*/ 237502 h 244514"/>
                <a:gd name="connsiteX5" fmla="*/ 29 w 1959639"/>
                <a:gd name="connsiteY5" fmla="*/ 123625 h 244514"/>
                <a:gd name="connsiteX0" fmla="*/ 140 w 1959750"/>
                <a:gd name="connsiteY0" fmla="*/ 123375 h 244264"/>
                <a:gd name="connsiteX1" fmla="*/ 979945 w 1959750"/>
                <a:gd name="connsiteY1" fmla="*/ 0 h 244264"/>
                <a:gd name="connsiteX2" fmla="*/ 1959750 w 1959750"/>
                <a:gd name="connsiteY2" fmla="*/ 123375 h 244264"/>
                <a:gd name="connsiteX3" fmla="*/ 1616452 w 1959750"/>
                <a:gd name="connsiteY3" fmla="*/ 229399 h 244264"/>
                <a:gd name="connsiteX4" fmla="*/ 432400 w 1959750"/>
                <a:gd name="connsiteY4" fmla="*/ 237252 h 244264"/>
                <a:gd name="connsiteX5" fmla="*/ 140 w 1959750"/>
                <a:gd name="connsiteY5" fmla="*/ 123375 h 244264"/>
                <a:gd name="connsiteX0" fmla="*/ 140 w 1959750"/>
                <a:gd name="connsiteY0" fmla="*/ 123375 h 237252"/>
                <a:gd name="connsiteX1" fmla="*/ 979945 w 1959750"/>
                <a:gd name="connsiteY1" fmla="*/ 0 h 237252"/>
                <a:gd name="connsiteX2" fmla="*/ 1959750 w 1959750"/>
                <a:gd name="connsiteY2" fmla="*/ 123375 h 237252"/>
                <a:gd name="connsiteX3" fmla="*/ 1616452 w 1959750"/>
                <a:gd name="connsiteY3" fmla="*/ 229399 h 237252"/>
                <a:gd name="connsiteX4" fmla="*/ 432400 w 1959750"/>
                <a:gd name="connsiteY4" fmla="*/ 237252 h 237252"/>
                <a:gd name="connsiteX5" fmla="*/ 140 w 1959750"/>
                <a:gd name="connsiteY5" fmla="*/ 123375 h 237252"/>
                <a:gd name="connsiteX0" fmla="*/ 62 w 1978508"/>
                <a:gd name="connsiteY0" fmla="*/ 112399 h 226276"/>
                <a:gd name="connsiteX1" fmla="*/ 1567696 w 1978508"/>
                <a:gd name="connsiteY1" fmla="*/ 0 h 226276"/>
                <a:gd name="connsiteX2" fmla="*/ 1959672 w 1978508"/>
                <a:gd name="connsiteY2" fmla="*/ 112399 h 226276"/>
                <a:gd name="connsiteX3" fmla="*/ 1616374 w 1978508"/>
                <a:gd name="connsiteY3" fmla="*/ 218423 h 226276"/>
                <a:gd name="connsiteX4" fmla="*/ 432322 w 1978508"/>
                <a:gd name="connsiteY4" fmla="*/ 226276 h 226276"/>
                <a:gd name="connsiteX5" fmla="*/ 62 w 1978508"/>
                <a:gd name="connsiteY5" fmla="*/ 112399 h 226276"/>
                <a:gd name="connsiteX0" fmla="*/ 0 w 1959610"/>
                <a:gd name="connsiteY0" fmla="*/ 119534 h 233411"/>
                <a:gd name="connsiteX1" fmla="*/ 552842 w 1959610"/>
                <a:gd name="connsiteY1" fmla="*/ 23286 h 233411"/>
                <a:gd name="connsiteX2" fmla="*/ 1567634 w 1959610"/>
                <a:gd name="connsiteY2" fmla="*/ 7135 h 233411"/>
                <a:gd name="connsiteX3" fmla="*/ 1959610 w 1959610"/>
                <a:gd name="connsiteY3" fmla="*/ 119534 h 233411"/>
                <a:gd name="connsiteX4" fmla="*/ 1616312 w 1959610"/>
                <a:gd name="connsiteY4" fmla="*/ 225558 h 233411"/>
                <a:gd name="connsiteX5" fmla="*/ 432260 w 1959610"/>
                <a:gd name="connsiteY5" fmla="*/ 233411 h 233411"/>
                <a:gd name="connsiteX6" fmla="*/ 0 w 1959610"/>
                <a:gd name="connsiteY6" fmla="*/ 119534 h 233411"/>
                <a:gd name="connsiteX0" fmla="*/ 0 w 1959610"/>
                <a:gd name="connsiteY0" fmla="*/ 119534 h 233411"/>
                <a:gd name="connsiteX1" fmla="*/ 552842 w 1959610"/>
                <a:gd name="connsiteY1" fmla="*/ 23286 h 233411"/>
                <a:gd name="connsiteX2" fmla="*/ 1567634 w 1959610"/>
                <a:gd name="connsiteY2" fmla="*/ 7135 h 233411"/>
                <a:gd name="connsiteX3" fmla="*/ 1959610 w 1959610"/>
                <a:gd name="connsiteY3" fmla="*/ 119534 h 233411"/>
                <a:gd name="connsiteX4" fmla="*/ 1616312 w 1959610"/>
                <a:gd name="connsiteY4" fmla="*/ 225558 h 233411"/>
                <a:gd name="connsiteX5" fmla="*/ 432260 w 1959610"/>
                <a:gd name="connsiteY5" fmla="*/ 233411 h 233411"/>
                <a:gd name="connsiteX6" fmla="*/ 0 w 1959610"/>
                <a:gd name="connsiteY6" fmla="*/ 119534 h 233411"/>
                <a:gd name="connsiteX0" fmla="*/ 0 w 1959610"/>
                <a:gd name="connsiteY0" fmla="*/ 130870 h 244747"/>
                <a:gd name="connsiteX1" fmla="*/ 437286 w 1959610"/>
                <a:gd name="connsiteY1" fmla="*/ 11336 h 244747"/>
                <a:gd name="connsiteX2" fmla="*/ 1567634 w 1959610"/>
                <a:gd name="connsiteY2" fmla="*/ 18471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0 w 1959610"/>
                <a:gd name="connsiteY0" fmla="*/ 130870 h 244747"/>
                <a:gd name="connsiteX1" fmla="*/ 437286 w 1959610"/>
                <a:gd name="connsiteY1" fmla="*/ 11336 h 244747"/>
                <a:gd name="connsiteX2" fmla="*/ 1567634 w 1959610"/>
                <a:gd name="connsiteY2" fmla="*/ 18471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0 w 1959610"/>
                <a:gd name="connsiteY0" fmla="*/ 130870 h 244747"/>
                <a:gd name="connsiteX1" fmla="*/ 437286 w 1959610"/>
                <a:gd name="connsiteY1" fmla="*/ 11336 h 244747"/>
                <a:gd name="connsiteX2" fmla="*/ 1602803 w 1959610"/>
                <a:gd name="connsiteY2" fmla="*/ 18472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105 w 1959715"/>
                <a:gd name="connsiteY0" fmla="*/ 130870 h 244747"/>
                <a:gd name="connsiteX1" fmla="*/ 437391 w 1959715"/>
                <a:gd name="connsiteY1" fmla="*/ 11336 h 244747"/>
                <a:gd name="connsiteX2" fmla="*/ 1602908 w 1959715"/>
                <a:gd name="connsiteY2" fmla="*/ 18472 h 244747"/>
                <a:gd name="connsiteX3" fmla="*/ 1959715 w 1959715"/>
                <a:gd name="connsiteY3" fmla="*/ 130870 h 244747"/>
                <a:gd name="connsiteX4" fmla="*/ 1616417 w 1959715"/>
                <a:gd name="connsiteY4" fmla="*/ 236894 h 244747"/>
                <a:gd name="connsiteX5" fmla="*/ 432365 w 1959715"/>
                <a:gd name="connsiteY5" fmla="*/ 244747 h 244747"/>
                <a:gd name="connsiteX6" fmla="*/ 105 w 1959715"/>
                <a:gd name="connsiteY6" fmla="*/ 130870 h 244747"/>
                <a:gd name="connsiteX0" fmla="*/ 105 w 1959715"/>
                <a:gd name="connsiteY0" fmla="*/ 130870 h 244747"/>
                <a:gd name="connsiteX1" fmla="*/ 437391 w 1959715"/>
                <a:gd name="connsiteY1" fmla="*/ 11336 h 244747"/>
                <a:gd name="connsiteX2" fmla="*/ 1602908 w 1959715"/>
                <a:gd name="connsiteY2" fmla="*/ 18472 h 244747"/>
                <a:gd name="connsiteX3" fmla="*/ 1959715 w 1959715"/>
                <a:gd name="connsiteY3" fmla="*/ 130870 h 244747"/>
                <a:gd name="connsiteX4" fmla="*/ 1616417 w 1959715"/>
                <a:gd name="connsiteY4" fmla="*/ 236894 h 244747"/>
                <a:gd name="connsiteX5" fmla="*/ 432365 w 1959715"/>
                <a:gd name="connsiteY5" fmla="*/ 244747 h 244747"/>
                <a:gd name="connsiteX6" fmla="*/ 105 w 1959715"/>
                <a:gd name="connsiteY6" fmla="*/ 130870 h 2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715" h="244747">
                  <a:moveTo>
                    <a:pt x="105" y="130870"/>
                  </a:moveTo>
                  <a:cubicBezTo>
                    <a:pt x="-4919" y="65704"/>
                    <a:pt x="170257" y="30069"/>
                    <a:pt x="437391" y="11336"/>
                  </a:cubicBezTo>
                  <a:cubicBezTo>
                    <a:pt x="704525" y="-7397"/>
                    <a:pt x="1349188" y="-1450"/>
                    <a:pt x="1602908" y="18472"/>
                  </a:cubicBezTo>
                  <a:cubicBezTo>
                    <a:pt x="1856628" y="38394"/>
                    <a:pt x="1959715" y="62732"/>
                    <a:pt x="1959715" y="130870"/>
                  </a:cubicBezTo>
                  <a:cubicBezTo>
                    <a:pt x="1959715" y="199008"/>
                    <a:pt x="1870975" y="217915"/>
                    <a:pt x="1616417" y="236894"/>
                  </a:cubicBezTo>
                  <a:lnTo>
                    <a:pt x="432365" y="244747"/>
                  </a:lnTo>
                  <a:cubicBezTo>
                    <a:pt x="217409" y="235070"/>
                    <a:pt x="195" y="197857"/>
                    <a:pt x="105" y="13087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8" name="Group 7"/>
          <p:cNvGrpSpPr/>
          <p:nvPr/>
        </p:nvGrpSpPr>
        <p:grpSpPr>
          <a:xfrm>
            <a:off x="3018638" y="3068960"/>
            <a:ext cx="3211200" cy="1904400"/>
            <a:chOff x="3592195" y="2844482"/>
            <a:chExt cx="1959610" cy="1169035"/>
          </a:xfrm>
        </p:grpSpPr>
        <p:sp>
          <p:nvSpPr>
            <p:cNvPr id="40" name="Oval 39"/>
            <p:cNvSpPr/>
            <p:nvPr/>
          </p:nvSpPr>
          <p:spPr>
            <a:xfrm>
              <a:off x="3592195" y="2844482"/>
              <a:ext cx="837565" cy="21780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Times New Roman"/>
                </a:rPr>
                <a:t> </a:t>
              </a:r>
              <a:endParaRPr lang="en-IN" sz="1200">
                <a:effectLst/>
                <a:latin typeface="Times New Roman"/>
                <a:ea typeface="Times New Roman"/>
              </a:endParaRPr>
            </a:p>
          </p:txBody>
        </p:sp>
        <p:sp>
          <p:nvSpPr>
            <p:cNvPr id="41" name="Oval 40"/>
            <p:cNvSpPr/>
            <p:nvPr/>
          </p:nvSpPr>
          <p:spPr>
            <a:xfrm>
              <a:off x="4714240" y="2844482"/>
              <a:ext cx="837565" cy="21780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Times New Roman"/>
                </a:rPr>
                <a:t> </a:t>
              </a:r>
              <a:endParaRPr lang="en-IN" sz="1200">
                <a:effectLst/>
                <a:latin typeface="Times New Roman"/>
                <a:ea typeface="Times New Roman"/>
              </a:endParaRPr>
            </a:p>
          </p:txBody>
        </p:sp>
        <p:sp>
          <p:nvSpPr>
            <p:cNvPr id="42" name="Oval 41"/>
            <p:cNvSpPr/>
            <p:nvPr/>
          </p:nvSpPr>
          <p:spPr>
            <a:xfrm>
              <a:off x="3592195" y="3787457"/>
              <a:ext cx="837565" cy="21780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Times New Roman"/>
                </a:rPr>
                <a:t> </a:t>
              </a:r>
              <a:endParaRPr lang="en-IN" sz="1200">
                <a:effectLst/>
                <a:latin typeface="Times New Roman"/>
                <a:ea typeface="Times New Roman"/>
              </a:endParaRPr>
            </a:p>
          </p:txBody>
        </p:sp>
        <p:sp>
          <p:nvSpPr>
            <p:cNvPr id="43" name="Oval 42"/>
            <p:cNvSpPr/>
            <p:nvPr/>
          </p:nvSpPr>
          <p:spPr>
            <a:xfrm>
              <a:off x="4714240" y="3787457"/>
              <a:ext cx="837565" cy="21780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Times New Roman"/>
                </a:rPr>
                <a:t> </a:t>
              </a:r>
              <a:endParaRPr lang="en-IN" sz="1200">
                <a:effectLst/>
                <a:latin typeface="Times New Roman"/>
                <a:ea typeface="Times New Roman"/>
              </a:endParaRPr>
            </a:p>
          </p:txBody>
        </p:sp>
        <p:cxnSp>
          <p:nvCxnSpPr>
            <p:cNvPr id="44" name="Straight Connector 43"/>
            <p:cNvCxnSpPr/>
            <p:nvPr/>
          </p:nvCxnSpPr>
          <p:spPr>
            <a:xfrm>
              <a:off x="5551805" y="2954337"/>
              <a:ext cx="0" cy="94234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92195" y="2953702"/>
              <a:ext cx="0" cy="942340"/>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29760" y="2953702"/>
              <a:ext cx="142240" cy="18605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4572000" y="2953702"/>
              <a:ext cx="141605" cy="186055"/>
            </a:xfrm>
            <a:prstGeom prst="line">
              <a:avLst/>
            </a:prstGeom>
            <a:ln w="19050">
              <a:solidFill>
                <a:schemeClr val="tx2"/>
              </a:solidFill>
              <a:prstDash val="sysDash"/>
            </a:ln>
          </p:spPr>
          <p:style>
            <a:lnRef idx="1">
              <a:schemeClr val="accent1"/>
            </a:lnRef>
            <a:fillRef idx="0">
              <a:schemeClr val="accent1"/>
            </a:fillRef>
            <a:effectRef idx="0">
              <a:schemeClr val="accent1"/>
            </a:effectRef>
            <a:fontRef idx="minor">
              <a:schemeClr val="tx1"/>
            </a:fontRef>
          </p:style>
        </p:cxnSp>
        <p:sp>
          <p:nvSpPr>
            <p:cNvPr id="48" name="Oval 12"/>
            <p:cNvSpPr/>
            <p:nvPr/>
          </p:nvSpPr>
          <p:spPr>
            <a:xfrm>
              <a:off x="3592195" y="3769042"/>
              <a:ext cx="1959610" cy="244475"/>
            </a:xfrm>
            <a:custGeom>
              <a:avLst/>
              <a:gdLst>
                <a:gd name="connsiteX0" fmla="*/ 0 w 1959610"/>
                <a:gd name="connsiteY0" fmla="*/ 123375 h 246749"/>
                <a:gd name="connsiteX1" fmla="*/ 979805 w 1959610"/>
                <a:gd name="connsiteY1" fmla="*/ 0 h 246749"/>
                <a:gd name="connsiteX2" fmla="*/ 1959610 w 1959610"/>
                <a:gd name="connsiteY2" fmla="*/ 123375 h 246749"/>
                <a:gd name="connsiteX3" fmla="*/ 979805 w 1959610"/>
                <a:gd name="connsiteY3" fmla="*/ 246750 h 246749"/>
                <a:gd name="connsiteX4" fmla="*/ 0 w 1959610"/>
                <a:gd name="connsiteY4" fmla="*/ 123375 h 246749"/>
                <a:gd name="connsiteX0" fmla="*/ 484 w 1960094"/>
                <a:gd name="connsiteY0" fmla="*/ 123375 h 271871"/>
                <a:gd name="connsiteX1" fmla="*/ 980289 w 1960094"/>
                <a:gd name="connsiteY1" fmla="*/ 0 h 271871"/>
                <a:gd name="connsiteX2" fmla="*/ 1960094 w 1960094"/>
                <a:gd name="connsiteY2" fmla="*/ 123375 h 271871"/>
                <a:gd name="connsiteX3" fmla="*/ 886935 w 1960094"/>
                <a:gd name="connsiteY3" fmla="*/ 271871 h 271871"/>
                <a:gd name="connsiteX4" fmla="*/ 484 w 1960094"/>
                <a:gd name="connsiteY4" fmla="*/ 123375 h 271871"/>
                <a:gd name="connsiteX0" fmla="*/ 1230 w 1960840"/>
                <a:gd name="connsiteY0" fmla="*/ 123375 h 271871"/>
                <a:gd name="connsiteX1" fmla="*/ 981035 w 1960840"/>
                <a:gd name="connsiteY1" fmla="*/ 0 h 271871"/>
                <a:gd name="connsiteX2" fmla="*/ 1960840 w 1960840"/>
                <a:gd name="connsiteY2" fmla="*/ 123375 h 271871"/>
                <a:gd name="connsiteX3" fmla="*/ 838795 w 1960840"/>
                <a:gd name="connsiteY3" fmla="*/ 271871 h 271871"/>
                <a:gd name="connsiteX4" fmla="*/ 1230 w 1960840"/>
                <a:gd name="connsiteY4" fmla="*/ 123375 h 271871"/>
                <a:gd name="connsiteX0" fmla="*/ 8714 w 1968324"/>
                <a:gd name="connsiteY0" fmla="*/ 123375 h 283953"/>
                <a:gd name="connsiteX1" fmla="*/ 988519 w 1968324"/>
                <a:gd name="connsiteY1" fmla="*/ 0 h 283953"/>
                <a:gd name="connsiteX2" fmla="*/ 1968324 w 1968324"/>
                <a:gd name="connsiteY2" fmla="*/ 123375 h 283953"/>
                <a:gd name="connsiteX3" fmla="*/ 846279 w 1968324"/>
                <a:gd name="connsiteY3" fmla="*/ 271871 h 283953"/>
                <a:gd name="connsiteX4" fmla="*/ 526385 w 1968324"/>
                <a:gd name="connsiteY4" fmla="*/ 258220 h 283953"/>
                <a:gd name="connsiteX5" fmla="*/ 8714 w 1968324"/>
                <a:gd name="connsiteY5" fmla="*/ 123375 h 283953"/>
                <a:gd name="connsiteX0" fmla="*/ 8714 w 1968324"/>
                <a:gd name="connsiteY0" fmla="*/ 123375 h 267332"/>
                <a:gd name="connsiteX1" fmla="*/ 988519 w 1968324"/>
                <a:gd name="connsiteY1" fmla="*/ 0 h 267332"/>
                <a:gd name="connsiteX2" fmla="*/ 1968324 w 1968324"/>
                <a:gd name="connsiteY2" fmla="*/ 123375 h 267332"/>
                <a:gd name="connsiteX3" fmla="*/ 1625026 w 1968324"/>
                <a:gd name="connsiteY3" fmla="*/ 229399 h 267332"/>
                <a:gd name="connsiteX4" fmla="*/ 526385 w 1968324"/>
                <a:gd name="connsiteY4" fmla="*/ 258220 h 267332"/>
                <a:gd name="connsiteX5" fmla="*/ 8714 w 1968324"/>
                <a:gd name="connsiteY5" fmla="*/ 123375 h 267332"/>
                <a:gd name="connsiteX0" fmla="*/ 8714 w 1968324"/>
                <a:gd name="connsiteY0" fmla="*/ 123375 h 258220"/>
                <a:gd name="connsiteX1" fmla="*/ 988519 w 1968324"/>
                <a:gd name="connsiteY1" fmla="*/ 0 h 258220"/>
                <a:gd name="connsiteX2" fmla="*/ 1968324 w 1968324"/>
                <a:gd name="connsiteY2" fmla="*/ 123375 h 258220"/>
                <a:gd name="connsiteX3" fmla="*/ 1625026 w 1968324"/>
                <a:gd name="connsiteY3" fmla="*/ 229399 h 258220"/>
                <a:gd name="connsiteX4" fmla="*/ 526385 w 1968324"/>
                <a:gd name="connsiteY4" fmla="*/ 258220 h 258220"/>
                <a:gd name="connsiteX5" fmla="*/ 8714 w 1968324"/>
                <a:gd name="connsiteY5" fmla="*/ 123375 h 258220"/>
                <a:gd name="connsiteX0" fmla="*/ 24728 w 1984338"/>
                <a:gd name="connsiteY0" fmla="*/ 123375 h 237252"/>
                <a:gd name="connsiteX1" fmla="*/ 1004533 w 1984338"/>
                <a:gd name="connsiteY1" fmla="*/ 0 h 237252"/>
                <a:gd name="connsiteX2" fmla="*/ 1984338 w 1984338"/>
                <a:gd name="connsiteY2" fmla="*/ 123375 h 237252"/>
                <a:gd name="connsiteX3" fmla="*/ 1641040 w 1984338"/>
                <a:gd name="connsiteY3" fmla="*/ 229399 h 237252"/>
                <a:gd name="connsiteX4" fmla="*/ 341432 w 1984338"/>
                <a:gd name="connsiteY4" fmla="*/ 229399 h 237252"/>
                <a:gd name="connsiteX5" fmla="*/ 24728 w 1984338"/>
                <a:gd name="connsiteY5" fmla="*/ 123375 h 237252"/>
                <a:gd name="connsiteX0" fmla="*/ 834 w 1960444"/>
                <a:gd name="connsiteY0" fmla="*/ 123375 h 237252"/>
                <a:gd name="connsiteX1" fmla="*/ 980639 w 1960444"/>
                <a:gd name="connsiteY1" fmla="*/ 0 h 237252"/>
                <a:gd name="connsiteX2" fmla="*/ 1960444 w 1960444"/>
                <a:gd name="connsiteY2" fmla="*/ 123375 h 237252"/>
                <a:gd name="connsiteX3" fmla="*/ 1617146 w 1960444"/>
                <a:gd name="connsiteY3" fmla="*/ 229399 h 237252"/>
                <a:gd name="connsiteX4" fmla="*/ 317538 w 1960444"/>
                <a:gd name="connsiteY4" fmla="*/ 229399 h 237252"/>
                <a:gd name="connsiteX5" fmla="*/ 834 w 1960444"/>
                <a:gd name="connsiteY5" fmla="*/ 123375 h 237252"/>
                <a:gd name="connsiteX0" fmla="*/ 922 w 1960532"/>
                <a:gd name="connsiteY0" fmla="*/ 123375 h 237252"/>
                <a:gd name="connsiteX1" fmla="*/ 980727 w 1960532"/>
                <a:gd name="connsiteY1" fmla="*/ 0 h 237252"/>
                <a:gd name="connsiteX2" fmla="*/ 1960532 w 1960532"/>
                <a:gd name="connsiteY2" fmla="*/ 123375 h 237252"/>
                <a:gd name="connsiteX3" fmla="*/ 1617234 w 1960532"/>
                <a:gd name="connsiteY3" fmla="*/ 229399 h 237252"/>
                <a:gd name="connsiteX4" fmla="*/ 317626 w 1960532"/>
                <a:gd name="connsiteY4" fmla="*/ 229399 h 237252"/>
                <a:gd name="connsiteX5" fmla="*/ 922 w 1960532"/>
                <a:gd name="connsiteY5" fmla="*/ 123375 h 237252"/>
                <a:gd name="connsiteX0" fmla="*/ 2363 w 1961973"/>
                <a:gd name="connsiteY0" fmla="*/ 123375 h 237252"/>
                <a:gd name="connsiteX1" fmla="*/ 982168 w 1961973"/>
                <a:gd name="connsiteY1" fmla="*/ 0 h 237252"/>
                <a:gd name="connsiteX2" fmla="*/ 1961973 w 1961973"/>
                <a:gd name="connsiteY2" fmla="*/ 123375 h 237252"/>
                <a:gd name="connsiteX3" fmla="*/ 1618675 w 1961973"/>
                <a:gd name="connsiteY3" fmla="*/ 229399 h 237252"/>
                <a:gd name="connsiteX4" fmla="*/ 319067 w 1961973"/>
                <a:gd name="connsiteY4" fmla="*/ 229399 h 237252"/>
                <a:gd name="connsiteX5" fmla="*/ 2363 w 1961973"/>
                <a:gd name="connsiteY5" fmla="*/ 123375 h 237252"/>
                <a:gd name="connsiteX0" fmla="*/ 14474 w 1974084"/>
                <a:gd name="connsiteY0" fmla="*/ 123375 h 240492"/>
                <a:gd name="connsiteX1" fmla="*/ 994279 w 1974084"/>
                <a:gd name="connsiteY1" fmla="*/ 0 h 240492"/>
                <a:gd name="connsiteX2" fmla="*/ 1974084 w 1974084"/>
                <a:gd name="connsiteY2" fmla="*/ 123375 h 240492"/>
                <a:gd name="connsiteX3" fmla="*/ 1630786 w 1974084"/>
                <a:gd name="connsiteY3" fmla="*/ 229399 h 240492"/>
                <a:gd name="connsiteX4" fmla="*/ 446734 w 1974084"/>
                <a:gd name="connsiteY4" fmla="*/ 237252 h 240492"/>
                <a:gd name="connsiteX5" fmla="*/ 14474 w 1974084"/>
                <a:gd name="connsiteY5" fmla="*/ 123375 h 240492"/>
                <a:gd name="connsiteX0" fmla="*/ 14474 w 1974084"/>
                <a:gd name="connsiteY0" fmla="*/ 123375 h 250658"/>
                <a:gd name="connsiteX1" fmla="*/ 994279 w 1974084"/>
                <a:gd name="connsiteY1" fmla="*/ 0 h 250658"/>
                <a:gd name="connsiteX2" fmla="*/ 1974084 w 1974084"/>
                <a:gd name="connsiteY2" fmla="*/ 123375 h 250658"/>
                <a:gd name="connsiteX3" fmla="*/ 1630786 w 1974084"/>
                <a:gd name="connsiteY3" fmla="*/ 229399 h 250658"/>
                <a:gd name="connsiteX4" fmla="*/ 446734 w 1974084"/>
                <a:gd name="connsiteY4" fmla="*/ 237252 h 250658"/>
                <a:gd name="connsiteX5" fmla="*/ 14474 w 1974084"/>
                <a:gd name="connsiteY5" fmla="*/ 123375 h 250658"/>
                <a:gd name="connsiteX0" fmla="*/ 16445 w 1976055"/>
                <a:gd name="connsiteY0" fmla="*/ 123375 h 244207"/>
                <a:gd name="connsiteX1" fmla="*/ 996250 w 1976055"/>
                <a:gd name="connsiteY1" fmla="*/ 0 h 244207"/>
                <a:gd name="connsiteX2" fmla="*/ 1976055 w 1976055"/>
                <a:gd name="connsiteY2" fmla="*/ 123375 h 244207"/>
                <a:gd name="connsiteX3" fmla="*/ 1632757 w 1976055"/>
                <a:gd name="connsiteY3" fmla="*/ 229399 h 244207"/>
                <a:gd name="connsiteX4" fmla="*/ 448705 w 1976055"/>
                <a:gd name="connsiteY4" fmla="*/ 237252 h 244207"/>
                <a:gd name="connsiteX5" fmla="*/ 16445 w 1976055"/>
                <a:gd name="connsiteY5" fmla="*/ 123375 h 244207"/>
                <a:gd name="connsiteX0" fmla="*/ 16445 w 1976055"/>
                <a:gd name="connsiteY0" fmla="*/ 123375 h 237252"/>
                <a:gd name="connsiteX1" fmla="*/ 996250 w 1976055"/>
                <a:gd name="connsiteY1" fmla="*/ 0 h 237252"/>
                <a:gd name="connsiteX2" fmla="*/ 1976055 w 1976055"/>
                <a:gd name="connsiteY2" fmla="*/ 123375 h 237252"/>
                <a:gd name="connsiteX3" fmla="*/ 1632757 w 1976055"/>
                <a:gd name="connsiteY3" fmla="*/ 229399 h 237252"/>
                <a:gd name="connsiteX4" fmla="*/ 448705 w 1976055"/>
                <a:gd name="connsiteY4" fmla="*/ 237252 h 237252"/>
                <a:gd name="connsiteX5" fmla="*/ 16445 w 1976055"/>
                <a:gd name="connsiteY5" fmla="*/ 123375 h 237252"/>
                <a:gd name="connsiteX0" fmla="*/ 0 w 1959610"/>
                <a:gd name="connsiteY0" fmla="*/ 123375 h 237252"/>
                <a:gd name="connsiteX1" fmla="*/ 979805 w 1959610"/>
                <a:gd name="connsiteY1" fmla="*/ 0 h 237252"/>
                <a:gd name="connsiteX2" fmla="*/ 1959610 w 1959610"/>
                <a:gd name="connsiteY2" fmla="*/ 123375 h 237252"/>
                <a:gd name="connsiteX3" fmla="*/ 1616312 w 1959610"/>
                <a:gd name="connsiteY3" fmla="*/ 229399 h 237252"/>
                <a:gd name="connsiteX4" fmla="*/ 432260 w 1959610"/>
                <a:gd name="connsiteY4" fmla="*/ 237252 h 237252"/>
                <a:gd name="connsiteX5" fmla="*/ 0 w 1959610"/>
                <a:gd name="connsiteY5" fmla="*/ 123375 h 237252"/>
                <a:gd name="connsiteX0" fmla="*/ 0 w 1959610"/>
                <a:gd name="connsiteY0" fmla="*/ 123375 h 244264"/>
                <a:gd name="connsiteX1" fmla="*/ 979805 w 1959610"/>
                <a:gd name="connsiteY1" fmla="*/ 0 h 244264"/>
                <a:gd name="connsiteX2" fmla="*/ 1959610 w 1959610"/>
                <a:gd name="connsiteY2" fmla="*/ 123375 h 244264"/>
                <a:gd name="connsiteX3" fmla="*/ 1616312 w 1959610"/>
                <a:gd name="connsiteY3" fmla="*/ 229399 h 244264"/>
                <a:gd name="connsiteX4" fmla="*/ 432260 w 1959610"/>
                <a:gd name="connsiteY4" fmla="*/ 237252 h 244264"/>
                <a:gd name="connsiteX5" fmla="*/ 0 w 1959610"/>
                <a:gd name="connsiteY5" fmla="*/ 123375 h 244264"/>
                <a:gd name="connsiteX0" fmla="*/ 29 w 1959639"/>
                <a:gd name="connsiteY0" fmla="*/ 123625 h 244514"/>
                <a:gd name="connsiteX1" fmla="*/ 979834 w 1959639"/>
                <a:gd name="connsiteY1" fmla="*/ 250 h 244514"/>
                <a:gd name="connsiteX2" fmla="*/ 1959639 w 1959639"/>
                <a:gd name="connsiteY2" fmla="*/ 123625 h 244514"/>
                <a:gd name="connsiteX3" fmla="*/ 1616341 w 1959639"/>
                <a:gd name="connsiteY3" fmla="*/ 229649 h 244514"/>
                <a:gd name="connsiteX4" fmla="*/ 432289 w 1959639"/>
                <a:gd name="connsiteY4" fmla="*/ 237502 h 244514"/>
                <a:gd name="connsiteX5" fmla="*/ 29 w 1959639"/>
                <a:gd name="connsiteY5" fmla="*/ 123625 h 244514"/>
                <a:gd name="connsiteX0" fmla="*/ 140 w 1959750"/>
                <a:gd name="connsiteY0" fmla="*/ 123375 h 244264"/>
                <a:gd name="connsiteX1" fmla="*/ 979945 w 1959750"/>
                <a:gd name="connsiteY1" fmla="*/ 0 h 244264"/>
                <a:gd name="connsiteX2" fmla="*/ 1959750 w 1959750"/>
                <a:gd name="connsiteY2" fmla="*/ 123375 h 244264"/>
                <a:gd name="connsiteX3" fmla="*/ 1616452 w 1959750"/>
                <a:gd name="connsiteY3" fmla="*/ 229399 h 244264"/>
                <a:gd name="connsiteX4" fmla="*/ 432400 w 1959750"/>
                <a:gd name="connsiteY4" fmla="*/ 237252 h 244264"/>
                <a:gd name="connsiteX5" fmla="*/ 140 w 1959750"/>
                <a:gd name="connsiteY5" fmla="*/ 123375 h 244264"/>
                <a:gd name="connsiteX0" fmla="*/ 140 w 1959750"/>
                <a:gd name="connsiteY0" fmla="*/ 123375 h 237252"/>
                <a:gd name="connsiteX1" fmla="*/ 979945 w 1959750"/>
                <a:gd name="connsiteY1" fmla="*/ 0 h 237252"/>
                <a:gd name="connsiteX2" fmla="*/ 1959750 w 1959750"/>
                <a:gd name="connsiteY2" fmla="*/ 123375 h 237252"/>
                <a:gd name="connsiteX3" fmla="*/ 1616452 w 1959750"/>
                <a:gd name="connsiteY3" fmla="*/ 229399 h 237252"/>
                <a:gd name="connsiteX4" fmla="*/ 432400 w 1959750"/>
                <a:gd name="connsiteY4" fmla="*/ 237252 h 237252"/>
                <a:gd name="connsiteX5" fmla="*/ 140 w 1959750"/>
                <a:gd name="connsiteY5" fmla="*/ 123375 h 237252"/>
                <a:gd name="connsiteX0" fmla="*/ 62 w 1978508"/>
                <a:gd name="connsiteY0" fmla="*/ 112399 h 226276"/>
                <a:gd name="connsiteX1" fmla="*/ 1567696 w 1978508"/>
                <a:gd name="connsiteY1" fmla="*/ 0 h 226276"/>
                <a:gd name="connsiteX2" fmla="*/ 1959672 w 1978508"/>
                <a:gd name="connsiteY2" fmla="*/ 112399 h 226276"/>
                <a:gd name="connsiteX3" fmla="*/ 1616374 w 1978508"/>
                <a:gd name="connsiteY3" fmla="*/ 218423 h 226276"/>
                <a:gd name="connsiteX4" fmla="*/ 432322 w 1978508"/>
                <a:gd name="connsiteY4" fmla="*/ 226276 h 226276"/>
                <a:gd name="connsiteX5" fmla="*/ 62 w 1978508"/>
                <a:gd name="connsiteY5" fmla="*/ 112399 h 226276"/>
                <a:gd name="connsiteX0" fmla="*/ 0 w 1959610"/>
                <a:gd name="connsiteY0" fmla="*/ 119534 h 233411"/>
                <a:gd name="connsiteX1" fmla="*/ 552842 w 1959610"/>
                <a:gd name="connsiteY1" fmla="*/ 23286 h 233411"/>
                <a:gd name="connsiteX2" fmla="*/ 1567634 w 1959610"/>
                <a:gd name="connsiteY2" fmla="*/ 7135 h 233411"/>
                <a:gd name="connsiteX3" fmla="*/ 1959610 w 1959610"/>
                <a:gd name="connsiteY3" fmla="*/ 119534 h 233411"/>
                <a:gd name="connsiteX4" fmla="*/ 1616312 w 1959610"/>
                <a:gd name="connsiteY4" fmla="*/ 225558 h 233411"/>
                <a:gd name="connsiteX5" fmla="*/ 432260 w 1959610"/>
                <a:gd name="connsiteY5" fmla="*/ 233411 h 233411"/>
                <a:gd name="connsiteX6" fmla="*/ 0 w 1959610"/>
                <a:gd name="connsiteY6" fmla="*/ 119534 h 233411"/>
                <a:gd name="connsiteX0" fmla="*/ 0 w 1959610"/>
                <a:gd name="connsiteY0" fmla="*/ 119534 h 233411"/>
                <a:gd name="connsiteX1" fmla="*/ 552842 w 1959610"/>
                <a:gd name="connsiteY1" fmla="*/ 23286 h 233411"/>
                <a:gd name="connsiteX2" fmla="*/ 1567634 w 1959610"/>
                <a:gd name="connsiteY2" fmla="*/ 7135 h 233411"/>
                <a:gd name="connsiteX3" fmla="*/ 1959610 w 1959610"/>
                <a:gd name="connsiteY3" fmla="*/ 119534 h 233411"/>
                <a:gd name="connsiteX4" fmla="*/ 1616312 w 1959610"/>
                <a:gd name="connsiteY4" fmla="*/ 225558 h 233411"/>
                <a:gd name="connsiteX5" fmla="*/ 432260 w 1959610"/>
                <a:gd name="connsiteY5" fmla="*/ 233411 h 233411"/>
                <a:gd name="connsiteX6" fmla="*/ 0 w 1959610"/>
                <a:gd name="connsiteY6" fmla="*/ 119534 h 233411"/>
                <a:gd name="connsiteX0" fmla="*/ 0 w 1959610"/>
                <a:gd name="connsiteY0" fmla="*/ 130870 h 244747"/>
                <a:gd name="connsiteX1" fmla="*/ 437286 w 1959610"/>
                <a:gd name="connsiteY1" fmla="*/ 11336 h 244747"/>
                <a:gd name="connsiteX2" fmla="*/ 1567634 w 1959610"/>
                <a:gd name="connsiteY2" fmla="*/ 18471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0 w 1959610"/>
                <a:gd name="connsiteY0" fmla="*/ 130870 h 244747"/>
                <a:gd name="connsiteX1" fmla="*/ 437286 w 1959610"/>
                <a:gd name="connsiteY1" fmla="*/ 11336 h 244747"/>
                <a:gd name="connsiteX2" fmla="*/ 1567634 w 1959610"/>
                <a:gd name="connsiteY2" fmla="*/ 18471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0 w 1959610"/>
                <a:gd name="connsiteY0" fmla="*/ 130870 h 244747"/>
                <a:gd name="connsiteX1" fmla="*/ 437286 w 1959610"/>
                <a:gd name="connsiteY1" fmla="*/ 11336 h 244747"/>
                <a:gd name="connsiteX2" fmla="*/ 1602803 w 1959610"/>
                <a:gd name="connsiteY2" fmla="*/ 18472 h 244747"/>
                <a:gd name="connsiteX3" fmla="*/ 1959610 w 1959610"/>
                <a:gd name="connsiteY3" fmla="*/ 130870 h 244747"/>
                <a:gd name="connsiteX4" fmla="*/ 1616312 w 1959610"/>
                <a:gd name="connsiteY4" fmla="*/ 236894 h 244747"/>
                <a:gd name="connsiteX5" fmla="*/ 432260 w 1959610"/>
                <a:gd name="connsiteY5" fmla="*/ 244747 h 244747"/>
                <a:gd name="connsiteX6" fmla="*/ 0 w 1959610"/>
                <a:gd name="connsiteY6" fmla="*/ 130870 h 244747"/>
                <a:gd name="connsiteX0" fmla="*/ 105 w 1959715"/>
                <a:gd name="connsiteY0" fmla="*/ 130870 h 244747"/>
                <a:gd name="connsiteX1" fmla="*/ 437391 w 1959715"/>
                <a:gd name="connsiteY1" fmla="*/ 11336 h 244747"/>
                <a:gd name="connsiteX2" fmla="*/ 1602908 w 1959715"/>
                <a:gd name="connsiteY2" fmla="*/ 18472 h 244747"/>
                <a:gd name="connsiteX3" fmla="*/ 1959715 w 1959715"/>
                <a:gd name="connsiteY3" fmla="*/ 130870 h 244747"/>
                <a:gd name="connsiteX4" fmla="*/ 1616417 w 1959715"/>
                <a:gd name="connsiteY4" fmla="*/ 236894 h 244747"/>
                <a:gd name="connsiteX5" fmla="*/ 432365 w 1959715"/>
                <a:gd name="connsiteY5" fmla="*/ 244747 h 244747"/>
                <a:gd name="connsiteX6" fmla="*/ 105 w 1959715"/>
                <a:gd name="connsiteY6" fmla="*/ 130870 h 244747"/>
                <a:gd name="connsiteX0" fmla="*/ 105 w 1959715"/>
                <a:gd name="connsiteY0" fmla="*/ 130870 h 244747"/>
                <a:gd name="connsiteX1" fmla="*/ 437391 w 1959715"/>
                <a:gd name="connsiteY1" fmla="*/ 11336 h 244747"/>
                <a:gd name="connsiteX2" fmla="*/ 1602908 w 1959715"/>
                <a:gd name="connsiteY2" fmla="*/ 18472 h 244747"/>
                <a:gd name="connsiteX3" fmla="*/ 1959715 w 1959715"/>
                <a:gd name="connsiteY3" fmla="*/ 130870 h 244747"/>
                <a:gd name="connsiteX4" fmla="*/ 1616417 w 1959715"/>
                <a:gd name="connsiteY4" fmla="*/ 236894 h 244747"/>
                <a:gd name="connsiteX5" fmla="*/ 432365 w 1959715"/>
                <a:gd name="connsiteY5" fmla="*/ 244747 h 244747"/>
                <a:gd name="connsiteX6" fmla="*/ 105 w 1959715"/>
                <a:gd name="connsiteY6" fmla="*/ 130870 h 244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715" h="244747">
                  <a:moveTo>
                    <a:pt x="105" y="130870"/>
                  </a:moveTo>
                  <a:cubicBezTo>
                    <a:pt x="-4919" y="65704"/>
                    <a:pt x="170257" y="30069"/>
                    <a:pt x="437391" y="11336"/>
                  </a:cubicBezTo>
                  <a:cubicBezTo>
                    <a:pt x="704525" y="-7397"/>
                    <a:pt x="1349188" y="-1450"/>
                    <a:pt x="1602908" y="18472"/>
                  </a:cubicBezTo>
                  <a:cubicBezTo>
                    <a:pt x="1856628" y="38394"/>
                    <a:pt x="1959715" y="62732"/>
                    <a:pt x="1959715" y="130870"/>
                  </a:cubicBezTo>
                  <a:cubicBezTo>
                    <a:pt x="1959715" y="199008"/>
                    <a:pt x="1870975" y="217915"/>
                    <a:pt x="1616417" y="236894"/>
                  </a:cubicBezTo>
                  <a:lnTo>
                    <a:pt x="432365" y="244747"/>
                  </a:lnTo>
                  <a:cubicBezTo>
                    <a:pt x="217409" y="235070"/>
                    <a:pt x="195" y="197857"/>
                    <a:pt x="105" y="130870"/>
                  </a:cubicBezTo>
                  <a:close/>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ea typeface="Times New Roman"/>
                  <a:cs typeface="Times New Roman"/>
                </a:rPr>
                <a:t> </a:t>
              </a:r>
              <a:endParaRPr lang="en-IN" sz="1100">
                <a:effectLst/>
                <a:ea typeface="Calibri"/>
                <a:cs typeface="Times New Roman"/>
              </a:endParaRPr>
            </a:p>
          </p:txBody>
        </p:sp>
      </p:grpSp>
      <p:grpSp>
        <p:nvGrpSpPr>
          <p:cNvPr id="13" name="Group 12"/>
          <p:cNvGrpSpPr/>
          <p:nvPr/>
        </p:nvGrpSpPr>
        <p:grpSpPr>
          <a:xfrm>
            <a:off x="3031045" y="3072726"/>
            <a:ext cx="3211200" cy="1904400"/>
            <a:chOff x="3592195" y="2847975"/>
            <a:chExt cx="1959610" cy="1162050"/>
          </a:xfrm>
        </p:grpSpPr>
        <p:sp>
          <p:nvSpPr>
            <p:cNvPr id="50" name="Oval 49"/>
            <p:cNvSpPr/>
            <p:nvPr/>
          </p:nvSpPr>
          <p:spPr>
            <a:xfrm>
              <a:off x="3592195"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51" name="Oval 50"/>
            <p:cNvSpPr/>
            <p:nvPr/>
          </p:nvSpPr>
          <p:spPr>
            <a:xfrm>
              <a:off x="4714240"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52" name="Oval 51"/>
            <p:cNvSpPr/>
            <p:nvPr/>
          </p:nvSpPr>
          <p:spPr>
            <a:xfrm>
              <a:off x="3592195"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53" name="Oval 52"/>
            <p:cNvSpPr/>
            <p:nvPr/>
          </p:nvSpPr>
          <p:spPr>
            <a:xfrm>
              <a:off x="4714240"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cxnSp>
          <p:nvCxnSpPr>
            <p:cNvPr id="54" name="Straight Connector 53"/>
            <p:cNvCxnSpPr/>
            <p:nvPr/>
          </p:nvCxnSpPr>
          <p:spPr>
            <a:xfrm>
              <a:off x="359219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3039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551805"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714240" y="2957195"/>
              <a:ext cx="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3018638" y="3063254"/>
            <a:ext cx="3211200" cy="1904400"/>
            <a:chOff x="3592195" y="2847975"/>
            <a:chExt cx="1959610" cy="1162050"/>
          </a:xfrm>
        </p:grpSpPr>
        <p:sp>
          <p:nvSpPr>
            <p:cNvPr id="59" name="Oval 58"/>
            <p:cNvSpPr/>
            <p:nvPr/>
          </p:nvSpPr>
          <p:spPr>
            <a:xfrm>
              <a:off x="3592195"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60" name="Oval 59"/>
            <p:cNvSpPr/>
            <p:nvPr/>
          </p:nvSpPr>
          <p:spPr>
            <a:xfrm>
              <a:off x="4714240" y="2847975"/>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61" name="Oval 60"/>
            <p:cNvSpPr/>
            <p:nvPr/>
          </p:nvSpPr>
          <p:spPr>
            <a:xfrm>
              <a:off x="3592195"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62" name="Oval 61"/>
            <p:cNvSpPr/>
            <p:nvPr/>
          </p:nvSpPr>
          <p:spPr>
            <a:xfrm>
              <a:off x="4714240" y="3790950"/>
              <a:ext cx="837565" cy="219075"/>
            </a:xfrm>
            <a:prstGeom prst="ellipse">
              <a:avLst/>
            </a:prstGeom>
            <a:solidFill>
              <a:srgbClr val="A6A6A6">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cxnSp>
          <p:nvCxnSpPr>
            <p:cNvPr id="63" name="Straight Connector 62"/>
            <p:cNvCxnSpPr/>
            <p:nvPr/>
          </p:nvCxnSpPr>
          <p:spPr>
            <a:xfrm flipH="1">
              <a:off x="4430395" y="2957195"/>
              <a:ext cx="112141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3592195" y="2957195"/>
              <a:ext cx="1121410" cy="942975"/>
            </a:xfrm>
            <a:prstGeom prst="line">
              <a:avLst/>
            </a:prstGeom>
            <a:ln w="1905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18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 presetClass="exit" presetSubtype="0" fill="hold" nodeType="withEffect">
                                  <p:stCondLst>
                                    <p:cond delay="0"/>
                                  </p:stCondLst>
                                  <p:childTnLst>
                                    <p:set>
                                      <p:cBhvr>
                                        <p:cTn id="19" dur="1" fill="hold">
                                          <p:stCondLst>
                                            <p:cond delay="0"/>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6"/>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6" presetClass="emph" presetSubtype="0" fill="hold" nodeType="withEffect">
                                  <p:stCondLst>
                                    <p:cond delay="0"/>
                                  </p:stCondLst>
                                  <p:childTnLst>
                                    <p:animScale>
                                      <p:cBhvr>
                                        <p:cTn id="35" dur="2000" fill="hold"/>
                                        <p:tgtEl>
                                          <p:spTgt spid="8"/>
                                        </p:tgtEl>
                                      </p:cBhvr>
                                      <p:by x="60000" y="60000"/>
                                    </p:animScale>
                                  </p:childTnLst>
                                </p:cTn>
                              </p:par>
                              <p:par>
                                <p:cTn id="36" presetID="63" presetClass="path" presetSubtype="0" accel="50000" decel="50000" fill="hold" nodeType="withEffect">
                                  <p:stCondLst>
                                    <p:cond delay="0"/>
                                  </p:stCondLst>
                                  <p:childTnLst>
                                    <p:animMotion origin="layout" path="M 8.33333E-7 -2.59259E-6 L 0.3566 -0.00231 " pathEditMode="relative" rAng="0" ptsTypes="AA">
                                      <p:cBhvr>
                                        <p:cTn id="37" dur="2000" fill="hold"/>
                                        <p:tgtEl>
                                          <p:spTgt spid="8"/>
                                        </p:tgtEl>
                                        <p:attrNameLst>
                                          <p:attrName>ppt_x</p:attrName>
                                          <p:attrName>ppt_y</p:attrName>
                                        </p:attrNameLst>
                                      </p:cBhvr>
                                      <p:rCtr x="17830" y="-116"/>
                                    </p:animMotion>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6" presetClass="emph" presetSubtype="0" fill="hold" nodeType="withEffect">
                                  <p:stCondLst>
                                    <p:cond delay="0"/>
                                  </p:stCondLst>
                                  <p:childTnLst>
                                    <p:animScale>
                                      <p:cBhvr>
                                        <p:cTn id="42" dur="2000" fill="hold"/>
                                        <p:tgtEl>
                                          <p:spTgt spid="13"/>
                                        </p:tgtEl>
                                      </p:cBhvr>
                                      <p:by x="60000" y="60000"/>
                                    </p:animScale>
                                  </p:childTnLst>
                                </p:cTn>
                              </p:par>
                              <p:par>
                                <p:cTn id="43" presetID="63" presetClass="path" presetSubtype="0" accel="50000" decel="50000" fill="hold" nodeType="withEffect">
                                  <p:stCondLst>
                                    <p:cond delay="0"/>
                                  </p:stCondLst>
                                  <p:childTnLst>
                                    <p:animMotion origin="layout" path="M -4.44444E-6 4.44444E-6 L 0.1191 -0.00186 " pathEditMode="relative" rAng="0" ptsTypes="AA">
                                      <p:cBhvr>
                                        <p:cTn id="44" dur="2000" fill="hold"/>
                                        <p:tgtEl>
                                          <p:spTgt spid="13"/>
                                        </p:tgtEl>
                                        <p:attrNameLst>
                                          <p:attrName>ppt_x</p:attrName>
                                          <p:attrName>ppt_y</p:attrName>
                                        </p:attrNameLst>
                                      </p:cBhvr>
                                      <p:rCtr x="5955" y="-93"/>
                                    </p:animMotion>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6" presetClass="emph" presetSubtype="0" fill="hold" nodeType="withEffect">
                                  <p:stCondLst>
                                    <p:cond delay="0"/>
                                  </p:stCondLst>
                                  <p:childTnLst>
                                    <p:animScale>
                                      <p:cBhvr>
                                        <p:cTn id="49" dur="2000" fill="hold"/>
                                        <p:tgtEl>
                                          <p:spTgt spid="22"/>
                                        </p:tgtEl>
                                      </p:cBhvr>
                                      <p:by x="60000" y="60000"/>
                                    </p:animScale>
                                  </p:childTnLst>
                                </p:cTn>
                              </p:par>
                              <p:par>
                                <p:cTn id="50" presetID="35" presetClass="path" presetSubtype="0" accel="50000" decel="50000" fill="hold" nodeType="withEffect">
                                  <p:stCondLst>
                                    <p:cond delay="0"/>
                                  </p:stCondLst>
                                  <p:childTnLst>
                                    <p:animMotion origin="layout" path="M 8.33333E-7 3.33333E-6 L -0.12379 3.33333E-6 " pathEditMode="relative" rAng="0" ptsTypes="AA">
                                      <p:cBhvr>
                                        <p:cTn id="51" dur="2000" fill="hold"/>
                                        <p:tgtEl>
                                          <p:spTgt spid="22"/>
                                        </p:tgtEl>
                                        <p:attrNameLst>
                                          <p:attrName>ppt_x</p:attrName>
                                          <p:attrName>ppt_y</p:attrName>
                                        </p:attrNameLst>
                                      </p:cBhvr>
                                      <p:rCtr x="-6198" y="0"/>
                                    </p:animMotion>
                                  </p:childTnLst>
                                </p:cTn>
                              </p:par>
                              <p:par>
                                <p:cTn id="52" presetID="6" presetClass="emph" presetSubtype="0" fill="hold" nodeType="withEffect">
                                  <p:stCondLst>
                                    <p:cond delay="0"/>
                                  </p:stCondLst>
                                  <p:childTnLst>
                                    <p:animScale>
                                      <p:cBhvr>
                                        <p:cTn id="53" dur="2000" fill="hold"/>
                                        <p:tgtEl>
                                          <p:spTgt spid="4"/>
                                        </p:tgtEl>
                                      </p:cBhvr>
                                      <p:by x="60000" y="60000"/>
                                    </p:animScale>
                                  </p:childTnLst>
                                </p:cTn>
                              </p:par>
                              <p:par>
                                <p:cTn id="54" presetID="35" presetClass="path" presetSubtype="0" accel="50000" decel="50000" fill="hold" nodeType="withEffect">
                                  <p:stCondLst>
                                    <p:cond delay="0"/>
                                  </p:stCondLst>
                                  <p:childTnLst>
                                    <p:animMotion origin="layout" path="M -3.61111E-6 2.22222E-6 L -0.36875 2.22222E-6 " pathEditMode="relative" rAng="0" ptsTypes="AA">
                                      <p:cBhvr>
                                        <p:cTn id="55" dur="2000" fill="hold"/>
                                        <p:tgtEl>
                                          <p:spTgt spid="4"/>
                                        </p:tgtEl>
                                        <p:attrNameLst>
                                          <p:attrName>ppt_x</p:attrName>
                                          <p:attrName>ppt_y</p:attrName>
                                        </p:attrNameLst>
                                      </p:cBhvr>
                                      <p:rCtr x="-1843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Volumetric Reconstruction</a:t>
            </a:r>
            <a:endParaRPr lang="en-IN" dirty="0"/>
          </a:p>
        </p:txBody>
      </p:sp>
      <p:sp>
        <p:nvSpPr>
          <p:cNvPr id="3" name="Content Placeholder 2"/>
          <p:cNvSpPr>
            <a:spLocks noGrp="1"/>
          </p:cNvSpPr>
          <p:nvPr>
            <p:ph idx="1"/>
          </p:nvPr>
        </p:nvSpPr>
        <p:spPr/>
        <p:txBody>
          <a:bodyPr/>
          <a:lstStyle/>
          <a:p>
            <a:r>
              <a:rPr lang="en-US" dirty="0" smtClean="0"/>
              <a:t>Branching Problem</a:t>
            </a:r>
            <a:endParaRPr lang="en-IN" dirty="0"/>
          </a:p>
        </p:txBody>
      </p:sp>
      <p:pic>
        <p:nvPicPr>
          <p:cNvPr id="9218" name="Picture 2" descr="J:\thesis\images\png\branching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9752" y="2726238"/>
            <a:ext cx="3469001" cy="233882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J:\thesis\images\png\branching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26540" y="2795216"/>
            <a:ext cx="1584176" cy="211909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J:\thesis\images\png\branching3.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7964" y="2796224"/>
            <a:ext cx="1584176" cy="210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4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par>
                                <p:cTn id="11" presetID="63" presetClass="path" presetSubtype="0" accel="50000" decel="50000" fill="hold" nodeType="withEffect">
                                  <p:stCondLst>
                                    <p:cond delay="0"/>
                                  </p:stCondLst>
                                  <p:childTnLst>
                                    <p:animMotion origin="layout" path="M 3.88889E-6 4.44444E-6 L 0.3302 4.44444E-6 " pathEditMode="relative" rAng="0" ptsTypes="AA">
                                      <p:cBhvr>
                                        <p:cTn id="12" dur="2000" fill="hold"/>
                                        <p:tgtEl>
                                          <p:spTgt spid="9218"/>
                                        </p:tgtEl>
                                        <p:attrNameLst>
                                          <p:attrName>ppt_x</p:attrName>
                                          <p:attrName>ppt_y</p:attrName>
                                        </p:attrNameLst>
                                      </p:cBhvr>
                                      <p:rCtr x="16510" y="0"/>
                                    </p:animMotion>
                                  </p:childTnLst>
                                </p:cTn>
                              </p:par>
                              <p:par>
                                <p:cTn id="13" presetID="10" presetClass="entr" presetSubtype="0" fill="hold" nodeType="withEffect">
                                  <p:stCondLst>
                                    <p:cond delay="0"/>
                                  </p:stCondLst>
                                  <p:childTnLst>
                                    <p:set>
                                      <p:cBhvr>
                                        <p:cTn id="14" dur="1" fill="hold">
                                          <p:stCondLst>
                                            <p:cond delay="0"/>
                                          </p:stCondLst>
                                        </p:cTn>
                                        <p:tgtEl>
                                          <p:spTgt spid="9219"/>
                                        </p:tgtEl>
                                        <p:attrNameLst>
                                          <p:attrName>style.visibility</p:attrName>
                                        </p:attrNameLst>
                                      </p:cBhvr>
                                      <p:to>
                                        <p:strVal val="visible"/>
                                      </p:to>
                                    </p:set>
                                    <p:animEffect transition="in" filter="fade">
                                      <p:cBhvr>
                                        <p:cTn id="15" dur="500"/>
                                        <p:tgtEl>
                                          <p:spTgt spid="9219"/>
                                        </p:tgtEl>
                                      </p:cBhvr>
                                    </p:animEffect>
                                  </p:childTnLst>
                                </p:cTn>
                              </p:par>
                              <p:par>
                                <p:cTn id="16" presetID="35" presetClass="path" presetSubtype="0" accel="50000" decel="50000" fill="hold" nodeType="withEffect">
                                  <p:stCondLst>
                                    <p:cond delay="0"/>
                                  </p:stCondLst>
                                  <p:childTnLst>
                                    <p:animMotion origin="layout" path="M 2.77778E-6 2.96296E-6 L -0.28889 2.96296E-6 " pathEditMode="relative" rAng="0" ptsTypes="AA">
                                      <p:cBhvr>
                                        <p:cTn id="17" dur="2000" fill="hold"/>
                                        <p:tgtEl>
                                          <p:spTgt spid="9219"/>
                                        </p:tgtEl>
                                        <p:attrNameLst>
                                          <p:attrName>ppt_x</p:attrName>
                                          <p:attrName>ppt_y</p:attrName>
                                        </p:attrNameLst>
                                      </p:cBhvr>
                                      <p:rCtr x="-144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Volumetric Reconstruction</a:t>
            </a:r>
            <a:endParaRPr lang="en-IN" dirty="0"/>
          </a:p>
        </p:txBody>
      </p:sp>
      <p:sp>
        <p:nvSpPr>
          <p:cNvPr id="3" name="Content Placeholder 2"/>
          <p:cNvSpPr>
            <a:spLocks noGrp="1"/>
          </p:cNvSpPr>
          <p:nvPr>
            <p:ph idx="1"/>
          </p:nvPr>
        </p:nvSpPr>
        <p:spPr/>
        <p:txBody>
          <a:bodyPr/>
          <a:lstStyle/>
          <a:p>
            <a:r>
              <a:rPr lang="en-US" dirty="0" smtClean="0"/>
              <a:t>Tiling Problem</a:t>
            </a:r>
            <a:endParaRPr lang="en-IN" dirty="0"/>
          </a:p>
        </p:txBody>
      </p:sp>
      <p:grpSp>
        <p:nvGrpSpPr>
          <p:cNvPr id="4" name="Group 3"/>
          <p:cNvGrpSpPr/>
          <p:nvPr/>
        </p:nvGrpSpPr>
        <p:grpSpPr>
          <a:xfrm>
            <a:off x="3113123" y="2886086"/>
            <a:ext cx="3303278" cy="1608127"/>
            <a:chOff x="0" y="0"/>
            <a:chExt cx="2950196" cy="1437038"/>
          </a:xfrm>
          <a:solidFill>
            <a:schemeClr val="accent1">
              <a:lumMod val="40000"/>
              <a:lumOff val="60000"/>
            </a:schemeClr>
          </a:solidFill>
        </p:grpSpPr>
        <p:grpSp>
          <p:nvGrpSpPr>
            <p:cNvPr id="24" name="Group 23"/>
            <p:cNvGrpSpPr/>
            <p:nvPr/>
          </p:nvGrpSpPr>
          <p:grpSpPr>
            <a:xfrm>
              <a:off x="0" y="1"/>
              <a:ext cx="1178547" cy="354365"/>
              <a:chOff x="0" y="1"/>
              <a:chExt cx="1178547" cy="354365"/>
            </a:xfrm>
            <a:grpFill/>
          </p:grpSpPr>
          <p:sp>
            <p:nvSpPr>
              <p:cNvPr id="39" name="Right Triangle 70"/>
              <p:cNvSpPr/>
              <p:nvPr/>
            </p:nvSpPr>
            <p:spPr>
              <a:xfrm>
                <a:off x="0" y="135336"/>
                <a:ext cx="964871" cy="21902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Lst>
                <a:ahLst/>
                <a:cxnLst>
                  <a:cxn ang="0">
                    <a:pos x="connsiteX0" y="connsiteY0"/>
                  </a:cxn>
                  <a:cxn ang="0">
                    <a:pos x="connsiteX1" y="connsiteY1"/>
                  </a:cxn>
                  <a:cxn ang="0">
                    <a:pos x="connsiteX2" y="connsiteY2"/>
                  </a:cxn>
                  <a:cxn ang="0">
                    <a:pos x="connsiteX3" y="connsiteY3"/>
                  </a:cxn>
                </a:cxnLst>
                <a:rect l="l" t="t" r="r" b="b"/>
                <a:pathLst>
                  <a:path w="964871" h="219019">
                    <a:moveTo>
                      <a:pt x="224392" y="219019"/>
                    </a:moveTo>
                    <a:lnTo>
                      <a:pt x="0" y="0"/>
                    </a:lnTo>
                    <a:lnTo>
                      <a:pt x="964871" y="219019"/>
                    </a:lnTo>
                    <a:lnTo>
                      <a:pt x="224392" y="219019"/>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40" name="Right Triangle 70"/>
              <p:cNvSpPr/>
              <p:nvPr/>
            </p:nvSpPr>
            <p:spPr>
              <a:xfrm>
                <a:off x="1" y="2"/>
                <a:ext cx="964870" cy="354364"/>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Lst>
                <a:ahLst/>
                <a:cxnLst>
                  <a:cxn ang="0">
                    <a:pos x="connsiteX0" y="connsiteY0"/>
                  </a:cxn>
                  <a:cxn ang="0">
                    <a:pos x="connsiteX1" y="connsiteY1"/>
                  </a:cxn>
                  <a:cxn ang="0">
                    <a:pos x="connsiteX2" y="connsiteY2"/>
                  </a:cxn>
                  <a:cxn ang="0">
                    <a:pos x="connsiteX3" y="connsiteY3"/>
                  </a:cxn>
                </a:cxnLst>
                <a:rect l="l" t="t" r="r" b="b"/>
                <a:pathLst>
                  <a:path w="964870" h="354349">
                    <a:moveTo>
                      <a:pt x="0" y="135328"/>
                    </a:moveTo>
                    <a:lnTo>
                      <a:pt x="588531" y="0"/>
                    </a:lnTo>
                    <a:lnTo>
                      <a:pt x="964870" y="354349"/>
                    </a:lnTo>
                    <a:lnTo>
                      <a:pt x="0" y="135328"/>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41" name="Right Triangle 70"/>
              <p:cNvSpPr/>
              <p:nvPr/>
            </p:nvSpPr>
            <p:spPr>
              <a:xfrm>
                <a:off x="588534" y="1"/>
                <a:ext cx="590013" cy="35436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Lst>
                <a:ahLst/>
                <a:cxnLst>
                  <a:cxn ang="0">
                    <a:pos x="connsiteX0" y="connsiteY0"/>
                  </a:cxn>
                  <a:cxn ang="0">
                    <a:pos x="connsiteX1" y="connsiteY1"/>
                  </a:cxn>
                  <a:cxn ang="0">
                    <a:pos x="connsiteX2" y="connsiteY2"/>
                  </a:cxn>
                  <a:cxn ang="0">
                    <a:pos x="connsiteX3" y="connsiteY3"/>
                  </a:cxn>
                </a:cxnLst>
                <a:rect l="l" t="t" r="r" b="b"/>
                <a:pathLst>
                  <a:path w="590014" h="354350">
                    <a:moveTo>
                      <a:pt x="0" y="0"/>
                    </a:moveTo>
                    <a:lnTo>
                      <a:pt x="590014" y="135330"/>
                    </a:lnTo>
                    <a:lnTo>
                      <a:pt x="376339" y="354350"/>
                    </a:lnTo>
                    <a:lnTo>
                      <a:pt x="0" y="0"/>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sp>
          <p:nvSpPr>
            <p:cNvPr id="25" name="Right Triangle 70"/>
            <p:cNvSpPr/>
            <p:nvPr/>
          </p:nvSpPr>
          <p:spPr>
            <a:xfrm>
              <a:off x="215457" y="354366"/>
              <a:ext cx="749414" cy="1082671"/>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Lst>
              <a:ahLst/>
              <a:cxnLst>
                <a:cxn ang="0">
                  <a:pos x="connsiteX0" y="connsiteY0"/>
                </a:cxn>
                <a:cxn ang="0">
                  <a:pos x="connsiteX1" y="connsiteY1"/>
                </a:cxn>
                <a:cxn ang="0">
                  <a:pos x="connsiteX2" y="connsiteY2"/>
                </a:cxn>
                <a:cxn ang="0">
                  <a:pos x="connsiteX3" y="connsiteY3"/>
                </a:cxn>
              </a:cxnLst>
              <a:rect l="l" t="t" r="r" b="b"/>
              <a:pathLst>
                <a:path w="749414" h="1082624">
                  <a:moveTo>
                    <a:pt x="0" y="0"/>
                  </a:moveTo>
                  <a:lnTo>
                    <a:pt x="749414" y="0"/>
                  </a:lnTo>
                  <a:lnTo>
                    <a:pt x="635113" y="1082624"/>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6" name="Right Triangle 70"/>
            <p:cNvSpPr/>
            <p:nvPr/>
          </p:nvSpPr>
          <p:spPr>
            <a:xfrm>
              <a:off x="1" y="135335"/>
              <a:ext cx="476248" cy="106323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35113"/>
                <a:gd name="connsiteY0" fmla="*/ 0 h 1082626"/>
                <a:gd name="connsiteX1" fmla="*/ 635113 w 635113"/>
                <a:gd name="connsiteY1" fmla="*/ 1082626 h 1082626"/>
                <a:gd name="connsiteX2" fmla="*/ 490119 w 635113"/>
                <a:gd name="connsiteY2" fmla="*/ 40233 h 1082626"/>
                <a:gd name="connsiteX3" fmla="*/ 0 w 635113"/>
                <a:gd name="connsiteY3" fmla="*/ 0 h 1082626"/>
                <a:gd name="connsiteX0" fmla="*/ 0 w 360450"/>
                <a:gd name="connsiteY0" fmla="*/ 0 h 1261413"/>
                <a:gd name="connsiteX1" fmla="*/ 360450 w 360450"/>
                <a:gd name="connsiteY1" fmla="*/ 1261413 h 1261413"/>
                <a:gd name="connsiteX2" fmla="*/ 215456 w 360450"/>
                <a:gd name="connsiteY2" fmla="*/ 219020 h 1261413"/>
                <a:gd name="connsiteX3" fmla="*/ 0 w 360450"/>
                <a:gd name="connsiteY3" fmla="*/ 0 h 1261413"/>
                <a:gd name="connsiteX0" fmla="*/ 0 w 360450"/>
                <a:gd name="connsiteY0" fmla="*/ 0 h 1261413"/>
                <a:gd name="connsiteX1" fmla="*/ 360450 w 360450"/>
                <a:gd name="connsiteY1" fmla="*/ 1261413 h 1261413"/>
                <a:gd name="connsiteX2" fmla="*/ 241059 w 360450"/>
                <a:gd name="connsiteY2" fmla="*/ 219020 h 1261413"/>
                <a:gd name="connsiteX3" fmla="*/ 0 w 360450"/>
                <a:gd name="connsiteY3" fmla="*/ 0 h 1261413"/>
                <a:gd name="connsiteX0" fmla="*/ 0 w 476248"/>
                <a:gd name="connsiteY0" fmla="*/ 0 h 1074871"/>
                <a:gd name="connsiteX1" fmla="*/ 476248 w 476248"/>
                <a:gd name="connsiteY1" fmla="*/ 1074871 h 1074871"/>
                <a:gd name="connsiteX2" fmla="*/ 241059 w 476248"/>
                <a:gd name="connsiteY2" fmla="*/ 219020 h 1074871"/>
                <a:gd name="connsiteX3" fmla="*/ 0 w 476248"/>
                <a:gd name="connsiteY3" fmla="*/ 0 h 1074871"/>
                <a:gd name="connsiteX0" fmla="*/ 0 w 476248"/>
                <a:gd name="connsiteY0" fmla="*/ 0 h 1074871"/>
                <a:gd name="connsiteX1" fmla="*/ 476248 w 476248"/>
                <a:gd name="connsiteY1" fmla="*/ 1074871 h 1074871"/>
                <a:gd name="connsiteX2" fmla="*/ 153277 w 476248"/>
                <a:gd name="connsiteY2" fmla="*/ 251938 h 1074871"/>
                <a:gd name="connsiteX3" fmla="*/ 0 w 476248"/>
                <a:gd name="connsiteY3" fmla="*/ 0 h 1074871"/>
                <a:gd name="connsiteX0" fmla="*/ 0 w 476248"/>
                <a:gd name="connsiteY0" fmla="*/ 0 h 1074871"/>
                <a:gd name="connsiteX1" fmla="*/ 476248 w 476248"/>
                <a:gd name="connsiteY1" fmla="*/ 1074871 h 1074871"/>
                <a:gd name="connsiteX2" fmla="*/ 215455 w 476248"/>
                <a:gd name="connsiteY2" fmla="*/ 219021 h 1074871"/>
                <a:gd name="connsiteX3" fmla="*/ 0 w 476248"/>
                <a:gd name="connsiteY3" fmla="*/ 0 h 1074871"/>
                <a:gd name="connsiteX0" fmla="*/ 0 w 476248"/>
                <a:gd name="connsiteY0" fmla="*/ 0 h 1074871"/>
                <a:gd name="connsiteX1" fmla="*/ 476248 w 476248"/>
                <a:gd name="connsiteY1" fmla="*/ 1074871 h 1074871"/>
                <a:gd name="connsiteX2" fmla="*/ 215455 w 476248"/>
                <a:gd name="connsiteY2" fmla="*/ 219020 h 1074871"/>
                <a:gd name="connsiteX3" fmla="*/ 0 w 476248"/>
                <a:gd name="connsiteY3" fmla="*/ 0 h 1074871"/>
                <a:gd name="connsiteX0" fmla="*/ 0 w 476248"/>
                <a:gd name="connsiteY0" fmla="*/ 0 h 1074871"/>
                <a:gd name="connsiteX1" fmla="*/ 476248 w 476248"/>
                <a:gd name="connsiteY1" fmla="*/ 1074871 h 1074871"/>
                <a:gd name="connsiteX2" fmla="*/ 181736 w 476248"/>
                <a:gd name="connsiteY2" fmla="*/ 250755 h 1074871"/>
                <a:gd name="connsiteX3" fmla="*/ 0 w 476248"/>
                <a:gd name="connsiteY3" fmla="*/ 0 h 1074871"/>
                <a:gd name="connsiteX0" fmla="*/ 0 w 476248"/>
                <a:gd name="connsiteY0" fmla="*/ 0 h 1074871"/>
                <a:gd name="connsiteX1" fmla="*/ 476248 w 476248"/>
                <a:gd name="connsiteY1" fmla="*/ 1074871 h 1074871"/>
                <a:gd name="connsiteX2" fmla="*/ 225374 w 476248"/>
                <a:gd name="connsiteY2" fmla="*/ 219020 h 1074871"/>
                <a:gd name="connsiteX3" fmla="*/ 0 w 476248"/>
                <a:gd name="connsiteY3" fmla="*/ 0 h 1074871"/>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Lst>
              <a:ahLst/>
              <a:cxnLst>
                <a:cxn ang="0">
                  <a:pos x="connsiteX0" y="connsiteY0"/>
                </a:cxn>
                <a:cxn ang="0">
                  <a:pos x="connsiteX1" y="connsiteY1"/>
                </a:cxn>
                <a:cxn ang="0">
                  <a:pos x="connsiteX2" y="connsiteY2"/>
                </a:cxn>
                <a:cxn ang="0">
                  <a:pos x="connsiteX3" y="connsiteY3"/>
                </a:cxn>
              </a:cxnLst>
              <a:rect l="l" t="t" r="r" b="b"/>
              <a:pathLst>
                <a:path w="476248" h="1063192">
                  <a:moveTo>
                    <a:pt x="0" y="0"/>
                  </a:moveTo>
                  <a:lnTo>
                    <a:pt x="476248" y="1063192"/>
                  </a:lnTo>
                  <a:lnTo>
                    <a:pt x="225374" y="219020"/>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7" name="Right Triangle 70"/>
            <p:cNvSpPr/>
            <p:nvPr/>
          </p:nvSpPr>
          <p:spPr>
            <a:xfrm>
              <a:off x="227359" y="354365"/>
              <a:ext cx="623211" cy="108267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Lst>
              <a:ahLst/>
              <a:cxnLst>
                <a:cxn ang="0">
                  <a:pos x="connsiteX0" y="connsiteY0"/>
                </a:cxn>
                <a:cxn ang="0">
                  <a:pos x="connsiteX1" y="connsiteY1"/>
                </a:cxn>
                <a:cxn ang="0">
                  <a:pos x="connsiteX2" y="connsiteY2"/>
                </a:cxn>
                <a:cxn ang="0">
                  <a:pos x="connsiteX3" y="connsiteY3"/>
                </a:cxn>
              </a:cxnLst>
              <a:rect l="l" t="t" r="r" b="b"/>
              <a:pathLst>
                <a:path w="623211" h="1082626">
                  <a:moveTo>
                    <a:pt x="0" y="0"/>
                  </a:moveTo>
                  <a:lnTo>
                    <a:pt x="623211" y="1082626"/>
                  </a:lnTo>
                  <a:lnTo>
                    <a:pt x="248891" y="844172"/>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8" name="Right Triangle 70"/>
            <p:cNvSpPr/>
            <p:nvPr/>
          </p:nvSpPr>
          <p:spPr>
            <a:xfrm>
              <a:off x="964871" y="135335"/>
              <a:ext cx="1030057" cy="219031"/>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Lst>
              <a:ahLst/>
              <a:cxnLst>
                <a:cxn ang="0">
                  <a:pos x="connsiteX0" y="connsiteY0"/>
                </a:cxn>
                <a:cxn ang="0">
                  <a:pos x="connsiteX1" y="connsiteY1"/>
                </a:cxn>
                <a:cxn ang="0">
                  <a:pos x="connsiteX2" y="connsiteY2"/>
                </a:cxn>
                <a:cxn ang="0">
                  <a:pos x="connsiteX3" y="connsiteY3"/>
                </a:cxn>
              </a:cxnLst>
              <a:rect l="l" t="t" r="r" b="b"/>
              <a:pathLst>
                <a:path w="741499" h="219021">
                  <a:moveTo>
                    <a:pt x="0" y="219021"/>
                  </a:moveTo>
                  <a:lnTo>
                    <a:pt x="741499" y="219019"/>
                  </a:lnTo>
                  <a:lnTo>
                    <a:pt x="153817" y="0"/>
                  </a:lnTo>
                  <a:lnTo>
                    <a:pt x="0" y="219021"/>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9" name="Right Triangle 70"/>
            <p:cNvSpPr/>
            <p:nvPr/>
          </p:nvSpPr>
          <p:spPr>
            <a:xfrm>
              <a:off x="1178547" y="135335"/>
              <a:ext cx="816381" cy="219030"/>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69298"/>
                <a:gd name="connsiteY0" fmla="*/ 219021 h 338637"/>
                <a:gd name="connsiteX1" fmla="*/ 669298 w 669298"/>
                <a:gd name="connsiteY1" fmla="*/ 338637 h 338637"/>
                <a:gd name="connsiteX2" fmla="*/ 153817 w 669298"/>
                <a:gd name="connsiteY2" fmla="*/ 0 h 338637"/>
                <a:gd name="connsiteX3" fmla="*/ 0 w 669298"/>
                <a:gd name="connsiteY3" fmla="*/ 219021 h 338637"/>
                <a:gd name="connsiteX0" fmla="*/ 0 w 669298"/>
                <a:gd name="connsiteY0" fmla="*/ 99404 h 219020"/>
                <a:gd name="connsiteX1" fmla="*/ 669298 w 669298"/>
                <a:gd name="connsiteY1" fmla="*/ 219020 h 219020"/>
                <a:gd name="connsiteX2" fmla="*/ 513482 w 669298"/>
                <a:gd name="connsiteY2" fmla="*/ 0 h 219020"/>
                <a:gd name="connsiteX3" fmla="*/ 0 w 669298"/>
                <a:gd name="connsiteY3" fmla="*/ 99404 h 219020"/>
                <a:gd name="connsiteX0" fmla="*/ 0 w 587682"/>
                <a:gd name="connsiteY0" fmla="*/ 0 h 219020"/>
                <a:gd name="connsiteX1" fmla="*/ 587682 w 587682"/>
                <a:gd name="connsiteY1" fmla="*/ 219020 h 219020"/>
                <a:gd name="connsiteX2" fmla="*/ 431866 w 587682"/>
                <a:gd name="connsiteY2" fmla="*/ 0 h 219020"/>
                <a:gd name="connsiteX3" fmla="*/ 0 w 587682"/>
                <a:gd name="connsiteY3" fmla="*/ 0 h 219020"/>
              </a:gdLst>
              <a:ahLst/>
              <a:cxnLst>
                <a:cxn ang="0">
                  <a:pos x="connsiteX0" y="connsiteY0"/>
                </a:cxn>
                <a:cxn ang="0">
                  <a:pos x="connsiteX1" y="connsiteY1"/>
                </a:cxn>
                <a:cxn ang="0">
                  <a:pos x="connsiteX2" y="connsiteY2"/>
                </a:cxn>
                <a:cxn ang="0">
                  <a:pos x="connsiteX3" y="connsiteY3"/>
                </a:cxn>
              </a:cxnLst>
              <a:rect l="l" t="t" r="r" b="b"/>
              <a:pathLst>
                <a:path w="587682" h="219020">
                  <a:moveTo>
                    <a:pt x="0" y="0"/>
                  </a:moveTo>
                  <a:lnTo>
                    <a:pt x="587682" y="219020"/>
                  </a:lnTo>
                  <a:lnTo>
                    <a:pt x="431866" y="0"/>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nvGrpSpPr>
            <p:cNvPr id="30" name="Group 29"/>
            <p:cNvGrpSpPr/>
            <p:nvPr/>
          </p:nvGrpSpPr>
          <p:grpSpPr>
            <a:xfrm>
              <a:off x="1771649" y="0"/>
              <a:ext cx="1178547" cy="354365"/>
              <a:chOff x="1771649" y="0"/>
              <a:chExt cx="1178547" cy="354365"/>
            </a:xfrm>
            <a:grpFill/>
          </p:grpSpPr>
          <p:sp>
            <p:nvSpPr>
              <p:cNvPr id="36" name="Right Triangle 70"/>
              <p:cNvSpPr/>
              <p:nvPr/>
            </p:nvSpPr>
            <p:spPr>
              <a:xfrm>
                <a:off x="1771649" y="135335"/>
                <a:ext cx="964871" cy="21902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Lst>
                <a:ahLst/>
                <a:cxnLst>
                  <a:cxn ang="0">
                    <a:pos x="connsiteX0" y="connsiteY0"/>
                  </a:cxn>
                  <a:cxn ang="0">
                    <a:pos x="connsiteX1" y="connsiteY1"/>
                  </a:cxn>
                  <a:cxn ang="0">
                    <a:pos x="connsiteX2" y="connsiteY2"/>
                  </a:cxn>
                  <a:cxn ang="0">
                    <a:pos x="connsiteX3" y="connsiteY3"/>
                  </a:cxn>
                </a:cxnLst>
                <a:rect l="l" t="t" r="r" b="b"/>
                <a:pathLst>
                  <a:path w="964871" h="219019">
                    <a:moveTo>
                      <a:pt x="224392" y="219019"/>
                    </a:moveTo>
                    <a:lnTo>
                      <a:pt x="0" y="0"/>
                    </a:lnTo>
                    <a:lnTo>
                      <a:pt x="964871" y="219019"/>
                    </a:lnTo>
                    <a:lnTo>
                      <a:pt x="224392" y="219019"/>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7" name="Right Triangle 70"/>
              <p:cNvSpPr/>
              <p:nvPr/>
            </p:nvSpPr>
            <p:spPr>
              <a:xfrm>
                <a:off x="1771650" y="1"/>
                <a:ext cx="964870" cy="354364"/>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Lst>
                <a:ahLst/>
                <a:cxnLst>
                  <a:cxn ang="0">
                    <a:pos x="connsiteX0" y="connsiteY0"/>
                  </a:cxn>
                  <a:cxn ang="0">
                    <a:pos x="connsiteX1" y="connsiteY1"/>
                  </a:cxn>
                  <a:cxn ang="0">
                    <a:pos x="connsiteX2" y="connsiteY2"/>
                  </a:cxn>
                  <a:cxn ang="0">
                    <a:pos x="connsiteX3" y="connsiteY3"/>
                  </a:cxn>
                </a:cxnLst>
                <a:rect l="l" t="t" r="r" b="b"/>
                <a:pathLst>
                  <a:path w="964870" h="354349">
                    <a:moveTo>
                      <a:pt x="0" y="135328"/>
                    </a:moveTo>
                    <a:lnTo>
                      <a:pt x="588531" y="0"/>
                    </a:lnTo>
                    <a:lnTo>
                      <a:pt x="964870" y="354349"/>
                    </a:lnTo>
                    <a:lnTo>
                      <a:pt x="0" y="135328"/>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8" name="Right Triangle 70"/>
              <p:cNvSpPr/>
              <p:nvPr/>
            </p:nvSpPr>
            <p:spPr>
              <a:xfrm>
                <a:off x="2360183" y="0"/>
                <a:ext cx="590013" cy="35436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Lst>
                <a:ahLst/>
                <a:cxnLst>
                  <a:cxn ang="0">
                    <a:pos x="connsiteX0" y="connsiteY0"/>
                  </a:cxn>
                  <a:cxn ang="0">
                    <a:pos x="connsiteX1" y="connsiteY1"/>
                  </a:cxn>
                  <a:cxn ang="0">
                    <a:pos x="connsiteX2" y="connsiteY2"/>
                  </a:cxn>
                  <a:cxn ang="0">
                    <a:pos x="connsiteX3" y="connsiteY3"/>
                  </a:cxn>
                </a:cxnLst>
                <a:rect l="l" t="t" r="r" b="b"/>
                <a:pathLst>
                  <a:path w="590014" h="354350">
                    <a:moveTo>
                      <a:pt x="0" y="0"/>
                    </a:moveTo>
                    <a:lnTo>
                      <a:pt x="590014" y="135330"/>
                    </a:lnTo>
                    <a:lnTo>
                      <a:pt x="376339" y="354350"/>
                    </a:lnTo>
                    <a:lnTo>
                      <a:pt x="0" y="0"/>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sp>
          <p:nvSpPr>
            <p:cNvPr id="31" name="Right Triangle 70"/>
            <p:cNvSpPr/>
            <p:nvPr/>
          </p:nvSpPr>
          <p:spPr>
            <a:xfrm>
              <a:off x="1994928" y="354365"/>
              <a:ext cx="741592" cy="1082673"/>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 name="connsiteX0" fmla="*/ 0 w 863511"/>
                <a:gd name="connsiteY0" fmla="*/ 0 h 844172"/>
                <a:gd name="connsiteX1" fmla="*/ 863511 w 863511"/>
                <a:gd name="connsiteY1" fmla="*/ 3 h 844172"/>
                <a:gd name="connsiteX2" fmla="*/ 248891 w 863511"/>
                <a:gd name="connsiteY2" fmla="*/ 844172 h 844172"/>
                <a:gd name="connsiteX3" fmla="*/ 0 w 863511"/>
                <a:gd name="connsiteY3" fmla="*/ 0 h 844172"/>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664477"/>
                <a:gd name="connsiteY0" fmla="*/ 181722 h 1082624"/>
                <a:gd name="connsiteX1" fmla="*/ 664477 w 664477"/>
                <a:gd name="connsiteY1" fmla="*/ 0 h 1082624"/>
                <a:gd name="connsiteX2" fmla="*/ 101779 w 664477"/>
                <a:gd name="connsiteY2" fmla="*/ 1082624 h 1082624"/>
                <a:gd name="connsiteX3" fmla="*/ 0 w 664477"/>
                <a:gd name="connsiteY3" fmla="*/ 181722 h 1082624"/>
                <a:gd name="connsiteX0" fmla="*/ 0 w 741592"/>
                <a:gd name="connsiteY0" fmla="*/ 0 h 1082628"/>
                <a:gd name="connsiteX1" fmla="*/ 741592 w 741592"/>
                <a:gd name="connsiteY1" fmla="*/ 4 h 1082628"/>
                <a:gd name="connsiteX2" fmla="*/ 178894 w 741592"/>
                <a:gd name="connsiteY2" fmla="*/ 1082628 h 1082628"/>
                <a:gd name="connsiteX3" fmla="*/ 0 w 741592"/>
                <a:gd name="connsiteY3" fmla="*/ 0 h 1082628"/>
              </a:gdLst>
              <a:ahLst/>
              <a:cxnLst>
                <a:cxn ang="0">
                  <a:pos x="connsiteX0" y="connsiteY0"/>
                </a:cxn>
                <a:cxn ang="0">
                  <a:pos x="connsiteX1" y="connsiteY1"/>
                </a:cxn>
                <a:cxn ang="0">
                  <a:pos x="connsiteX2" y="connsiteY2"/>
                </a:cxn>
                <a:cxn ang="0">
                  <a:pos x="connsiteX3" y="connsiteY3"/>
                </a:cxn>
              </a:cxnLst>
              <a:rect l="l" t="t" r="r" b="b"/>
              <a:pathLst>
                <a:path w="741592" h="1082628">
                  <a:moveTo>
                    <a:pt x="0" y="0"/>
                  </a:moveTo>
                  <a:lnTo>
                    <a:pt x="741592" y="4"/>
                  </a:lnTo>
                  <a:lnTo>
                    <a:pt x="178894" y="1082628"/>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2" name="Right Triangle 70"/>
            <p:cNvSpPr/>
            <p:nvPr/>
          </p:nvSpPr>
          <p:spPr>
            <a:xfrm>
              <a:off x="2554559" y="135335"/>
              <a:ext cx="395636" cy="106323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 name="connsiteX0" fmla="*/ 0 w 863511"/>
                <a:gd name="connsiteY0" fmla="*/ 0 h 844172"/>
                <a:gd name="connsiteX1" fmla="*/ 863511 w 863511"/>
                <a:gd name="connsiteY1" fmla="*/ 3 h 844172"/>
                <a:gd name="connsiteX2" fmla="*/ 248891 w 863511"/>
                <a:gd name="connsiteY2" fmla="*/ 844172 h 844172"/>
                <a:gd name="connsiteX3" fmla="*/ 0 w 863511"/>
                <a:gd name="connsiteY3" fmla="*/ 0 h 844172"/>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664477"/>
                <a:gd name="connsiteY0" fmla="*/ 181722 h 1082624"/>
                <a:gd name="connsiteX1" fmla="*/ 664477 w 664477"/>
                <a:gd name="connsiteY1" fmla="*/ 0 h 1082624"/>
                <a:gd name="connsiteX2" fmla="*/ 101779 w 664477"/>
                <a:gd name="connsiteY2" fmla="*/ 1082624 h 1082624"/>
                <a:gd name="connsiteX3" fmla="*/ 0 w 664477"/>
                <a:gd name="connsiteY3" fmla="*/ 181722 h 1082624"/>
                <a:gd name="connsiteX0" fmla="*/ 0 w 741592"/>
                <a:gd name="connsiteY0" fmla="*/ 0 h 1082628"/>
                <a:gd name="connsiteX1" fmla="*/ 741592 w 741592"/>
                <a:gd name="connsiteY1" fmla="*/ 4 h 1082628"/>
                <a:gd name="connsiteX2" fmla="*/ 178894 w 741592"/>
                <a:gd name="connsiteY2" fmla="*/ 1082628 h 1082628"/>
                <a:gd name="connsiteX3" fmla="*/ 0 w 741592"/>
                <a:gd name="connsiteY3" fmla="*/ 0 h 1082628"/>
                <a:gd name="connsiteX0" fmla="*/ 0 w 418743"/>
                <a:gd name="connsiteY0" fmla="*/ 198829 h 1281457"/>
                <a:gd name="connsiteX1" fmla="*/ 418743 w 418743"/>
                <a:gd name="connsiteY1" fmla="*/ 0 h 1281457"/>
                <a:gd name="connsiteX2" fmla="*/ 178894 w 418743"/>
                <a:gd name="connsiteY2" fmla="*/ 1281457 h 1281457"/>
                <a:gd name="connsiteX3" fmla="*/ 0 w 418743"/>
                <a:gd name="connsiteY3" fmla="*/ 198829 h 1281457"/>
                <a:gd name="connsiteX0" fmla="*/ 57638 w 239849"/>
                <a:gd name="connsiteY0" fmla="*/ 273827 h 1281457"/>
                <a:gd name="connsiteX1" fmla="*/ 239849 w 239849"/>
                <a:gd name="connsiteY1" fmla="*/ 0 h 1281457"/>
                <a:gd name="connsiteX2" fmla="*/ 0 w 239849"/>
                <a:gd name="connsiteY2" fmla="*/ 1281457 h 1281457"/>
                <a:gd name="connsiteX3" fmla="*/ 57638 w 239849"/>
                <a:gd name="connsiteY3" fmla="*/ 273827 h 1281457"/>
                <a:gd name="connsiteX0" fmla="*/ 26174 w 239849"/>
                <a:gd name="connsiteY0" fmla="*/ 219019 h 1281457"/>
                <a:gd name="connsiteX1" fmla="*/ 239849 w 239849"/>
                <a:gd name="connsiteY1" fmla="*/ 0 h 1281457"/>
                <a:gd name="connsiteX2" fmla="*/ 0 w 239849"/>
                <a:gd name="connsiteY2" fmla="*/ 1281457 h 1281457"/>
                <a:gd name="connsiteX3" fmla="*/ 26174 w 239849"/>
                <a:gd name="connsiteY3" fmla="*/ 219019 h 1281457"/>
                <a:gd name="connsiteX0" fmla="*/ 181961 w 395636"/>
                <a:gd name="connsiteY0" fmla="*/ 219019 h 1079535"/>
                <a:gd name="connsiteX1" fmla="*/ 395636 w 395636"/>
                <a:gd name="connsiteY1" fmla="*/ 0 h 1079535"/>
                <a:gd name="connsiteX2" fmla="*/ 0 w 395636"/>
                <a:gd name="connsiteY2" fmla="*/ 1079535 h 1079535"/>
                <a:gd name="connsiteX3" fmla="*/ 181961 w 395636"/>
                <a:gd name="connsiteY3" fmla="*/ 219019 h 1079535"/>
                <a:gd name="connsiteX0" fmla="*/ 141018 w 354693"/>
                <a:gd name="connsiteY0" fmla="*/ 219019 h 886904"/>
                <a:gd name="connsiteX1" fmla="*/ 354693 w 354693"/>
                <a:gd name="connsiteY1" fmla="*/ 0 h 886904"/>
                <a:gd name="connsiteX2" fmla="*/ 0 w 354693"/>
                <a:gd name="connsiteY2" fmla="*/ 886904 h 886904"/>
                <a:gd name="connsiteX3" fmla="*/ 141018 w 354693"/>
                <a:gd name="connsiteY3" fmla="*/ 219019 h 886904"/>
                <a:gd name="connsiteX0" fmla="*/ 181961 w 395636"/>
                <a:gd name="connsiteY0" fmla="*/ 219019 h 1063194"/>
                <a:gd name="connsiteX1" fmla="*/ 395636 w 395636"/>
                <a:gd name="connsiteY1" fmla="*/ 0 h 1063194"/>
                <a:gd name="connsiteX2" fmla="*/ 0 w 395636"/>
                <a:gd name="connsiteY2" fmla="*/ 1063194 h 1063194"/>
                <a:gd name="connsiteX3" fmla="*/ 181961 w 395636"/>
                <a:gd name="connsiteY3" fmla="*/ 219019 h 1063194"/>
              </a:gdLst>
              <a:ahLst/>
              <a:cxnLst>
                <a:cxn ang="0">
                  <a:pos x="connsiteX0" y="connsiteY0"/>
                </a:cxn>
                <a:cxn ang="0">
                  <a:pos x="connsiteX1" y="connsiteY1"/>
                </a:cxn>
                <a:cxn ang="0">
                  <a:pos x="connsiteX2" y="connsiteY2"/>
                </a:cxn>
                <a:cxn ang="0">
                  <a:pos x="connsiteX3" y="connsiteY3"/>
                </a:cxn>
              </a:cxnLst>
              <a:rect l="l" t="t" r="r" b="b"/>
              <a:pathLst>
                <a:path w="395636" h="1063194">
                  <a:moveTo>
                    <a:pt x="181961" y="219019"/>
                  </a:moveTo>
                  <a:lnTo>
                    <a:pt x="395636" y="0"/>
                  </a:lnTo>
                  <a:lnTo>
                    <a:pt x="0" y="1063194"/>
                  </a:lnTo>
                  <a:lnTo>
                    <a:pt x="181961" y="219019"/>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3" name="Right Triangle 70"/>
            <p:cNvSpPr/>
            <p:nvPr/>
          </p:nvSpPr>
          <p:spPr>
            <a:xfrm>
              <a:off x="850570" y="354366"/>
              <a:ext cx="1319654" cy="108267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88158"/>
                <a:gd name="connsiteY0" fmla="*/ 219021 h 243145"/>
                <a:gd name="connsiteX1" fmla="*/ 788158 w 788158"/>
                <a:gd name="connsiteY1" fmla="*/ 243145 h 243145"/>
                <a:gd name="connsiteX2" fmla="*/ 153817 w 788158"/>
                <a:gd name="connsiteY2" fmla="*/ 0 h 243145"/>
                <a:gd name="connsiteX3" fmla="*/ 0 w 788158"/>
                <a:gd name="connsiteY3" fmla="*/ 219021 h 243145"/>
                <a:gd name="connsiteX0" fmla="*/ 0 w 821006"/>
                <a:gd name="connsiteY0" fmla="*/ 243145 h 243145"/>
                <a:gd name="connsiteX1" fmla="*/ 821006 w 821006"/>
                <a:gd name="connsiteY1" fmla="*/ 243145 h 243145"/>
                <a:gd name="connsiteX2" fmla="*/ 186665 w 821006"/>
                <a:gd name="connsiteY2" fmla="*/ 0 h 243145"/>
                <a:gd name="connsiteX3" fmla="*/ 0 w 821006"/>
                <a:gd name="connsiteY3" fmla="*/ 243145 h 243145"/>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6738"/>
                <a:gd name="connsiteX1" fmla="*/ 821005 w 821005"/>
                <a:gd name="connsiteY1" fmla="*/ 276738 h 276738"/>
                <a:gd name="connsiteX2" fmla="*/ 71111 w 821005"/>
                <a:gd name="connsiteY2" fmla="*/ 0 h 276738"/>
                <a:gd name="connsiteX3" fmla="*/ 0 w 821005"/>
                <a:gd name="connsiteY3" fmla="*/ 273803 h 276738"/>
                <a:gd name="connsiteX0" fmla="*/ 0 w 821005"/>
                <a:gd name="connsiteY0" fmla="*/ 273803 h 276738"/>
                <a:gd name="connsiteX1" fmla="*/ 821005 w 821005"/>
                <a:gd name="connsiteY1" fmla="*/ 276738 h 276738"/>
                <a:gd name="connsiteX2" fmla="*/ 71111 w 821005"/>
                <a:gd name="connsiteY2" fmla="*/ 0 h 276738"/>
                <a:gd name="connsiteX3" fmla="*/ 0 w 821005"/>
                <a:gd name="connsiteY3" fmla="*/ 273803 h 276738"/>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Lst>
              <a:ahLst/>
              <a:cxnLst>
                <a:cxn ang="0">
                  <a:pos x="connsiteX0" y="connsiteY0"/>
                </a:cxn>
                <a:cxn ang="0">
                  <a:pos x="connsiteX1" y="connsiteY1"/>
                </a:cxn>
                <a:cxn ang="0">
                  <a:pos x="connsiteX2" y="connsiteY2"/>
                </a:cxn>
                <a:cxn ang="0">
                  <a:pos x="connsiteX3" y="connsiteY3"/>
                </a:cxn>
              </a:cxnLst>
              <a:rect l="l" t="t" r="r" b="b"/>
              <a:pathLst>
                <a:path w="821005" h="273803">
                  <a:moveTo>
                    <a:pt x="0" y="273803"/>
                  </a:moveTo>
                  <a:lnTo>
                    <a:pt x="821005" y="273803"/>
                  </a:lnTo>
                  <a:lnTo>
                    <a:pt x="71111" y="0"/>
                  </a:lnTo>
                  <a:lnTo>
                    <a:pt x="0" y="273803"/>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4" name="Right Triangle 70"/>
            <p:cNvSpPr/>
            <p:nvPr/>
          </p:nvSpPr>
          <p:spPr>
            <a:xfrm>
              <a:off x="964871" y="354356"/>
              <a:ext cx="1205351" cy="108268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Lst>
              <a:ahLst/>
              <a:cxnLst>
                <a:cxn ang="0">
                  <a:pos x="connsiteX0" y="connsiteY0"/>
                </a:cxn>
                <a:cxn ang="0">
                  <a:pos x="connsiteX1" y="connsiteY1"/>
                </a:cxn>
                <a:cxn ang="0">
                  <a:pos x="connsiteX2" y="connsiteY2"/>
                </a:cxn>
                <a:cxn ang="0">
                  <a:pos x="connsiteX3" y="connsiteY3"/>
                </a:cxn>
              </a:cxnLst>
              <a:rect l="l" t="t" r="r" b="b"/>
              <a:pathLst>
                <a:path w="867687" h="1082633">
                  <a:moveTo>
                    <a:pt x="867687" y="1082633"/>
                  </a:moveTo>
                  <a:lnTo>
                    <a:pt x="741499" y="0"/>
                  </a:lnTo>
                  <a:lnTo>
                    <a:pt x="0" y="11"/>
                  </a:lnTo>
                  <a:lnTo>
                    <a:pt x="867687" y="1082633"/>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35" name="Right Triangle 70"/>
            <p:cNvSpPr/>
            <p:nvPr/>
          </p:nvSpPr>
          <p:spPr>
            <a:xfrm>
              <a:off x="2170223" y="354370"/>
              <a:ext cx="566297" cy="108266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88158"/>
                <a:gd name="connsiteY0" fmla="*/ 219021 h 243145"/>
                <a:gd name="connsiteX1" fmla="*/ 788158 w 788158"/>
                <a:gd name="connsiteY1" fmla="*/ 243145 h 243145"/>
                <a:gd name="connsiteX2" fmla="*/ 153817 w 788158"/>
                <a:gd name="connsiteY2" fmla="*/ 0 h 243145"/>
                <a:gd name="connsiteX3" fmla="*/ 0 w 788158"/>
                <a:gd name="connsiteY3" fmla="*/ 219021 h 243145"/>
                <a:gd name="connsiteX0" fmla="*/ 0 w 821006"/>
                <a:gd name="connsiteY0" fmla="*/ 243145 h 243145"/>
                <a:gd name="connsiteX1" fmla="*/ 821006 w 821006"/>
                <a:gd name="connsiteY1" fmla="*/ 243145 h 243145"/>
                <a:gd name="connsiteX2" fmla="*/ 186665 w 821006"/>
                <a:gd name="connsiteY2" fmla="*/ 0 h 243145"/>
                <a:gd name="connsiteX3" fmla="*/ 0 w 821006"/>
                <a:gd name="connsiteY3" fmla="*/ 243145 h 243145"/>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26314 h 226314"/>
                <a:gd name="connsiteX1" fmla="*/ 821005 w 821005"/>
                <a:gd name="connsiteY1" fmla="*/ 226314 h 226314"/>
                <a:gd name="connsiteX2" fmla="*/ 730068 w 821005"/>
                <a:gd name="connsiteY2" fmla="*/ 0 h 226314"/>
                <a:gd name="connsiteX3" fmla="*/ 0 w 821005"/>
                <a:gd name="connsiteY3" fmla="*/ 226314 h 226314"/>
                <a:gd name="connsiteX0" fmla="*/ 0 w 443251"/>
                <a:gd name="connsiteY0" fmla="*/ 273802 h 273802"/>
                <a:gd name="connsiteX1" fmla="*/ 443251 w 443251"/>
                <a:gd name="connsiteY1" fmla="*/ 226314 h 273802"/>
                <a:gd name="connsiteX2" fmla="*/ 352314 w 443251"/>
                <a:gd name="connsiteY2" fmla="*/ 0 h 273802"/>
                <a:gd name="connsiteX3" fmla="*/ 0 w 443251"/>
                <a:gd name="connsiteY3" fmla="*/ 273802 h 273802"/>
                <a:gd name="connsiteX0" fmla="*/ 0 w 352314"/>
                <a:gd name="connsiteY0" fmla="*/ 273802 h 273802"/>
                <a:gd name="connsiteX1" fmla="*/ 280713 w 352314"/>
                <a:gd name="connsiteY1" fmla="*/ 171253 h 273802"/>
                <a:gd name="connsiteX2" fmla="*/ 352314 w 352314"/>
                <a:gd name="connsiteY2" fmla="*/ 0 h 273802"/>
                <a:gd name="connsiteX3" fmla="*/ 0 w 352314"/>
                <a:gd name="connsiteY3" fmla="*/ 273802 h 273802"/>
                <a:gd name="connsiteX0" fmla="*/ 0 w 352314"/>
                <a:gd name="connsiteY0" fmla="*/ 273802 h 273802"/>
                <a:gd name="connsiteX1" fmla="*/ 239110 w 352314"/>
                <a:gd name="connsiteY1" fmla="*/ 213495 h 273802"/>
                <a:gd name="connsiteX2" fmla="*/ 352314 w 352314"/>
                <a:gd name="connsiteY2" fmla="*/ 0 h 273802"/>
                <a:gd name="connsiteX3" fmla="*/ 0 w 352314"/>
                <a:gd name="connsiteY3" fmla="*/ 273802 h 273802"/>
              </a:gdLst>
              <a:ahLst/>
              <a:cxnLst>
                <a:cxn ang="0">
                  <a:pos x="connsiteX0" y="connsiteY0"/>
                </a:cxn>
                <a:cxn ang="0">
                  <a:pos x="connsiteX1" y="connsiteY1"/>
                </a:cxn>
                <a:cxn ang="0">
                  <a:pos x="connsiteX2" y="connsiteY2"/>
                </a:cxn>
                <a:cxn ang="0">
                  <a:pos x="connsiteX3" y="connsiteY3"/>
                </a:cxn>
              </a:cxnLst>
              <a:rect l="l" t="t" r="r" b="b"/>
              <a:pathLst>
                <a:path w="352314" h="273802">
                  <a:moveTo>
                    <a:pt x="0" y="273802"/>
                  </a:moveTo>
                  <a:lnTo>
                    <a:pt x="239110" y="213495"/>
                  </a:lnTo>
                  <a:lnTo>
                    <a:pt x="352314" y="0"/>
                  </a:lnTo>
                  <a:lnTo>
                    <a:pt x="0" y="2738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grpSp>
        <p:nvGrpSpPr>
          <p:cNvPr id="5" name="Group 4"/>
          <p:cNvGrpSpPr/>
          <p:nvPr/>
        </p:nvGrpSpPr>
        <p:grpSpPr>
          <a:xfrm>
            <a:off x="3113125" y="2886088"/>
            <a:ext cx="3303277" cy="1608122"/>
            <a:chOff x="0" y="0"/>
            <a:chExt cx="2950196" cy="1437038"/>
          </a:xfrm>
          <a:solidFill>
            <a:schemeClr val="accent1">
              <a:lumMod val="40000"/>
              <a:lumOff val="60000"/>
            </a:schemeClr>
          </a:solidFill>
        </p:grpSpPr>
        <p:grpSp>
          <p:nvGrpSpPr>
            <p:cNvPr id="6" name="Group 5"/>
            <p:cNvGrpSpPr/>
            <p:nvPr/>
          </p:nvGrpSpPr>
          <p:grpSpPr>
            <a:xfrm>
              <a:off x="0" y="0"/>
              <a:ext cx="1178547" cy="354366"/>
              <a:chOff x="0" y="0"/>
              <a:chExt cx="1178547" cy="354366"/>
            </a:xfrm>
            <a:grpFill/>
          </p:grpSpPr>
          <p:sp>
            <p:nvSpPr>
              <p:cNvPr id="21" name="Right Triangle 70"/>
              <p:cNvSpPr/>
              <p:nvPr/>
            </p:nvSpPr>
            <p:spPr>
              <a:xfrm>
                <a:off x="224391" y="0"/>
                <a:ext cx="740480" cy="35436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1 w 740480"/>
                  <a:gd name="connsiteY0" fmla="*/ 354350 h 354350"/>
                  <a:gd name="connsiteX1" fmla="*/ 364142 w 740480"/>
                  <a:gd name="connsiteY1" fmla="*/ 1 h 354350"/>
                  <a:gd name="connsiteX2" fmla="*/ 740480 w 740480"/>
                  <a:gd name="connsiteY2" fmla="*/ 354350 h 354350"/>
                  <a:gd name="connsiteX3" fmla="*/ 1 w 740480"/>
                  <a:gd name="connsiteY3" fmla="*/ 354350 h 354350"/>
                </a:gdLst>
                <a:ahLst/>
                <a:cxnLst>
                  <a:cxn ang="0">
                    <a:pos x="connsiteX0" y="connsiteY0"/>
                  </a:cxn>
                  <a:cxn ang="0">
                    <a:pos x="connsiteX1" y="connsiteY1"/>
                  </a:cxn>
                  <a:cxn ang="0">
                    <a:pos x="connsiteX2" y="connsiteY2"/>
                  </a:cxn>
                  <a:cxn ang="0">
                    <a:pos x="connsiteX3" y="connsiteY3"/>
                  </a:cxn>
                </a:cxnLst>
                <a:rect l="l" t="t" r="r" b="b"/>
                <a:pathLst>
                  <a:path w="740480" h="354350">
                    <a:moveTo>
                      <a:pt x="1" y="354350"/>
                    </a:moveTo>
                    <a:lnTo>
                      <a:pt x="364142" y="1"/>
                    </a:lnTo>
                    <a:lnTo>
                      <a:pt x="740480" y="354350"/>
                    </a:lnTo>
                    <a:lnTo>
                      <a:pt x="1" y="354350"/>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2" name="Right Triangle 70"/>
              <p:cNvSpPr/>
              <p:nvPr/>
            </p:nvSpPr>
            <p:spPr>
              <a:xfrm>
                <a:off x="0" y="1"/>
                <a:ext cx="588531" cy="35435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588531"/>
                  <a:gd name="connsiteY0" fmla="*/ 135328 h 354353"/>
                  <a:gd name="connsiteX1" fmla="*/ 588531 w 588531"/>
                  <a:gd name="connsiteY1" fmla="*/ 0 h 354353"/>
                  <a:gd name="connsiteX2" fmla="*/ 247968 w 588531"/>
                  <a:gd name="connsiteY2" fmla="*/ 354353 h 354353"/>
                  <a:gd name="connsiteX3" fmla="*/ 0 w 588531"/>
                  <a:gd name="connsiteY3" fmla="*/ 135328 h 354353"/>
                  <a:gd name="connsiteX0" fmla="*/ 0 w 588531"/>
                  <a:gd name="connsiteY0" fmla="*/ 135328 h 354339"/>
                  <a:gd name="connsiteX1" fmla="*/ 588531 w 588531"/>
                  <a:gd name="connsiteY1" fmla="*/ 0 h 354339"/>
                  <a:gd name="connsiteX2" fmla="*/ 247970 w 588531"/>
                  <a:gd name="connsiteY2" fmla="*/ 354339 h 354339"/>
                  <a:gd name="connsiteX3" fmla="*/ 0 w 588531"/>
                  <a:gd name="connsiteY3" fmla="*/ 135328 h 354339"/>
                  <a:gd name="connsiteX0" fmla="*/ 0 w 588531"/>
                  <a:gd name="connsiteY0" fmla="*/ 135328 h 354339"/>
                  <a:gd name="connsiteX1" fmla="*/ 588531 w 588531"/>
                  <a:gd name="connsiteY1" fmla="*/ 0 h 354339"/>
                  <a:gd name="connsiteX2" fmla="*/ 224392 w 588531"/>
                  <a:gd name="connsiteY2" fmla="*/ 354339 h 354339"/>
                  <a:gd name="connsiteX3" fmla="*/ 0 w 588531"/>
                  <a:gd name="connsiteY3" fmla="*/ 135328 h 354339"/>
                </a:gdLst>
                <a:ahLst/>
                <a:cxnLst>
                  <a:cxn ang="0">
                    <a:pos x="connsiteX0" y="connsiteY0"/>
                  </a:cxn>
                  <a:cxn ang="0">
                    <a:pos x="connsiteX1" y="connsiteY1"/>
                  </a:cxn>
                  <a:cxn ang="0">
                    <a:pos x="connsiteX2" y="connsiteY2"/>
                  </a:cxn>
                  <a:cxn ang="0">
                    <a:pos x="connsiteX3" y="connsiteY3"/>
                  </a:cxn>
                </a:cxnLst>
                <a:rect l="l" t="t" r="r" b="b"/>
                <a:pathLst>
                  <a:path w="588531" h="354339">
                    <a:moveTo>
                      <a:pt x="0" y="135328"/>
                    </a:moveTo>
                    <a:lnTo>
                      <a:pt x="588531" y="0"/>
                    </a:lnTo>
                    <a:lnTo>
                      <a:pt x="224392" y="354339"/>
                    </a:lnTo>
                    <a:lnTo>
                      <a:pt x="0" y="135328"/>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3" name="Right Triangle 70"/>
              <p:cNvSpPr/>
              <p:nvPr/>
            </p:nvSpPr>
            <p:spPr>
              <a:xfrm>
                <a:off x="588534" y="1"/>
                <a:ext cx="590013" cy="35436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Lst>
                <a:ahLst/>
                <a:cxnLst>
                  <a:cxn ang="0">
                    <a:pos x="connsiteX0" y="connsiteY0"/>
                  </a:cxn>
                  <a:cxn ang="0">
                    <a:pos x="connsiteX1" y="connsiteY1"/>
                  </a:cxn>
                  <a:cxn ang="0">
                    <a:pos x="connsiteX2" y="connsiteY2"/>
                  </a:cxn>
                  <a:cxn ang="0">
                    <a:pos x="connsiteX3" y="connsiteY3"/>
                  </a:cxn>
                </a:cxnLst>
                <a:rect l="l" t="t" r="r" b="b"/>
                <a:pathLst>
                  <a:path w="590014" h="354350">
                    <a:moveTo>
                      <a:pt x="0" y="0"/>
                    </a:moveTo>
                    <a:lnTo>
                      <a:pt x="590014" y="135330"/>
                    </a:lnTo>
                    <a:lnTo>
                      <a:pt x="376339" y="354350"/>
                    </a:lnTo>
                    <a:lnTo>
                      <a:pt x="0" y="0"/>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sp>
          <p:nvSpPr>
            <p:cNvPr id="7" name="Right Triangle 70"/>
            <p:cNvSpPr/>
            <p:nvPr/>
          </p:nvSpPr>
          <p:spPr>
            <a:xfrm>
              <a:off x="215457" y="354366"/>
              <a:ext cx="749414" cy="844206"/>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749414"/>
                <a:gd name="connsiteY0" fmla="*/ 0 h 844169"/>
                <a:gd name="connsiteX1" fmla="*/ 749414 w 749414"/>
                <a:gd name="connsiteY1" fmla="*/ 0 h 844169"/>
                <a:gd name="connsiteX2" fmla="*/ 260792 w 749414"/>
                <a:gd name="connsiteY2" fmla="*/ 844170 h 844169"/>
                <a:gd name="connsiteX3" fmla="*/ 0 w 749414"/>
                <a:gd name="connsiteY3" fmla="*/ 0 h 844169"/>
              </a:gdLst>
              <a:ahLst/>
              <a:cxnLst>
                <a:cxn ang="0">
                  <a:pos x="connsiteX0" y="connsiteY0"/>
                </a:cxn>
                <a:cxn ang="0">
                  <a:pos x="connsiteX1" y="connsiteY1"/>
                </a:cxn>
                <a:cxn ang="0">
                  <a:pos x="connsiteX2" y="connsiteY2"/>
                </a:cxn>
                <a:cxn ang="0">
                  <a:pos x="connsiteX3" y="connsiteY3"/>
                </a:cxn>
              </a:cxnLst>
              <a:rect l="l" t="t" r="r" b="b"/>
              <a:pathLst>
                <a:path w="749414" h="844169">
                  <a:moveTo>
                    <a:pt x="0" y="0"/>
                  </a:moveTo>
                  <a:lnTo>
                    <a:pt x="749414" y="0"/>
                  </a:lnTo>
                  <a:lnTo>
                    <a:pt x="260792" y="844170"/>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8" name="Right Triangle 70"/>
            <p:cNvSpPr/>
            <p:nvPr/>
          </p:nvSpPr>
          <p:spPr>
            <a:xfrm>
              <a:off x="1" y="135335"/>
              <a:ext cx="476248" cy="106323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35113"/>
                <a:gd name="connsiteY0" fmla="*/ 0 h 1082626"/>
                <a:gd name="connsiteX1" fmla="*/ 635113 w 635113"/>
                <a:gd name="connsiteY1" fmla="*/ 1082626 h 1082626"/>
                <a:gd name="connsiteX2" fmla="*/ 490119 w 635113"/>
                <a:gd name="connsiteY2" fmla="*/ 40233 h 1082626"/>
                <a:gd name="connsiteX3" fmla="*/ 0 w 635113"/>
                <a:gd name="connsiteY3" fmla="*/ 0 h 1082626"/>
                <a:gd name="connsiteX0" fmla="*/ 0 w 360450"/>
                <a:gd name="connsiteY0" fmla="*/ 0 h 1261413"/>
                <a:gd name="connsiteX1" fmla="*/ 360450 w 360450"/>
                <a:gd name="connsiteY1" fmla="*/ 1261413 h 1261413"/>
                <a:gd name="connsiteX2" fmla="*/ 215456 w 360450"/>
                <a:gd name="connsiteY2" fmla="*/ 219020 h 1261413"/>
                <a:gd name="connsiteX3" fmla="*/ 0 w 360450"/>
                <a:gd name="connsiteY3" fmla="*/ 0 h 1261413"/>
                <a:gd name="connsiteX0" fmla="*/ 0 w 360450"/>
                <a:gd name="connsiteY0" fmla="*/ 0 h 1261413"/>
                <a:gd name="connsiteX1" fmla="*/ 360450 w 360450"/>
                <a:gd name="connsiteY1" fmla="*/ 1261413 h 1261413"/>
                <a:gd name="connsiteX2" fmla="*/ 241059 w 360450"/>
                <a:gd name="connsiteY2" fmla="*/ 219020 h 1261413"/>
                <a:gd name="connsiteX3" fmla="*/ 0 w 360450"/>
                <a:gd name="connsiteY3" fmla="*/ 0 h 1261413"/>
                <a:gd name="connsiteX0" fmla="*/ 0 w 476248"/>
                <a:gd name="connsiteY0" fmla="*/ 0 h 1074871"/>
                <a:gd name="connsiteX1" fmla="*/ 476248 w 476248"/>
                <a:gd name="connsiteY1" fmla="*/ 1074871 h 1074871"/>
                <a:gd name="connsiteX2" fmla="*/ 241059 w 476248"/>
                <a:gd name="connsiteY2" fmla="*/ 219020 h 1074871"/>
                <a:gd name="connsiteX3" fmla="*/ 0 w 476248"/>
                <a:gd name="connsiteY3" fmla="*/ 0 h 1074871"/>
                <a:gd name="connsiteX0" fmla="*/ 0 w 476248"/>
                <a:gd name="connsiteY0" fmla="*/ 0 h 1074871"/>
                <a:gd name="connsiteX1" fmla="*/ 476248 w 476248"/>
                <a:gd name="connsiteY1" fmla="*/ 1074871 h 1074871"/>
                <a:gd name="connsiteX2" fmla="*/ 153277 w 476248"/>
                <a:gd name="connsiteY2" fmla="*/ 251938 h 1074871"/>
                <a:gd name="connsiteX3" fmla="*/ 0 w 476248"/>
                <a:gd name="connsiteY3" fmla="*/ 0 h 1074871"/>
                <a:gd name="connsiteX0" fmla="*/ 0 w 476248"/>
                <a:gd name="connsiteY0" fmla="*/ 0 h 1074871"/>
                <a:gd name="connsiteX1" fmla="*/ 476248 w 476248"/>
                <a:gd name="connsiteY1" fmla="*/ 1074871 h 1074871"/>
                <a:gd name="connsiteX2" fmla="*/ 215455 w 476248"/>
                <a:gd name="connsiteY2" fmla="*/ 219021 h 1074871"/>
                <a:gd name="connsiteX3" fmla="*/ 0 w 476248"/>
                <a:gd name="connsiteY3" fmla="*/ 0 h 1074871"/>
                <a:gd name="connsiteX0" fmla="*/ 0 w 476248"/>
                <a:gd name="connsiteY0" fmla="*/ 0 h 1074871"/>
                <a:gd name="connsiteX1" fmla="*/ 476248 w 476248"/>
                <a:gd name="connsiteY1" fmla="*/ 1074871 h 1074871"/>
                <a:gd name="connsiteX2" fmla="*/ 215455 w 476248"/>
                <a:gd name="connsiteY2" fmla="*/ 219020 h 1074871"/>
                <a:gd name="connsiteX3" fmla="*/ 0 w 476248"/>
                <a:gd name="connsiteY3" fmla="*/ 0 h 1074871"/>
                <a:gd name="connsiteX0" fmla="*/ 0 w 476248"/>
                <a:gd name="connsiteY0" fmla="*/ 0 h 1074871"/>
                <a:gd name="connsiteX1" fmla="*/ 476248 w 476248"/>
                <a:gd name="connsiteY1" fmla="*/ 1074871 h 1074871"/>
                <a:gd name="connsiteX2" fmla="*/ 181736 w 476248"/>
                <a:gd name="connsiteY2" fmla="*/ 250755 h 1074871"/>
                <a:gd name="connsiteX3" fmla="*/ 0 w 476248"/>
                <a:gd name="connsiteY3" fmla="*/ 0 h 1074871"/>
                <a:gd name="connsiteX0" fmla="*/ 0 w 476248"/>
                <a:gd name="connsiteY0" fmla="*/ 0 h 1074871"/>
                <a:gd name="connsiteX1" fmla="*/ 476248 w 476248"/>
                <a:gd name="connsiteY1" fmla="*/ 1074871 h 1074871"/>
                <a:gd name="connsiteX2" fmla="*/ 225374 w 476248"/>
                <a:gd name="connsiteY2" fmla="*/ 219020 h 1074871"/>
                <a:gd name="connsiteX3" fmla="*/ 0 w 476248"/>
                <a:gd name="connsiteY3" fmla="*/ 0 h 1074871"/>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 name="connsiteX0" fmla="*/ 0 w 476248"/>
                <a:gd name="connsiteY0" fmla="*/ 0 h 1063192"/>
                <a:gd name="connsiteX1" fmla="*/ 476248 w 476248"/>
                <a:gd name="connsiteY1" fmla="*/ 1063192 h 1063192"/>
                <a:gd name="connsiteX2" fmla="*/ 225374 w 476248"/>
                <a:gd name="connsiteY2" fmla="*/ 219020 h 1063192"/>
                <a:gd name="connsiteX3" fmla="*/ 0 w 476248"/>
                <a:gd name="connsiteY3" fmla="*/ 0 h 1063192"/>
              </a:gdLst>
              <a:ahLst/>
              <a:cxnLst>
                <a:cxn ang="0">
                  <a:pos x="connsiteX0" y="connsiteY0"/>
                </a:cxn>
                <a:cxn ang="0">
                  <a:pos x="connsiteX1" y="connsiteY1"/>
                </a:cxn>
                <a:cxn ang="0">
                  <a:pos x="connsiteX2" y="connsiteY2"/>
                </a:cxn>
                <a:cxn ang="0">
                  <a:pos x="connsiteX3" y="connsiteY3"/>
                </a:cxn>
              </a:cxnLst>
              <a:rect l="l" t="t" r="r" b="b"/>
              <a:pathLst>
                <a:path w="476248" h="1063192">
                  <a:moveTo>
                    <a:pt x="0" y="0"/>
                  </a:moveTo>
                  <a:lnTo>
                    <a:pt x="476248" y="1063192"/>
                  </a:lnTo>
                  <a:lnTo>
                    <a:pt x="225374" y="219020"/>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9" name="Right Triangle 70"/>
            <p:cNvSpPr/>
            <p:nvPr/>
          </p:nvSpPr>
          <p:spPr>
            <a:xfrm>
              <a:off x="476251" y="354356"/>
              <a:ext cx="488621" cy="1082680"/>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 name="connsiteX0" fmla="*/ 488620 w 488620"/>
                <a:gd name="connsiteY0" fmla="*/ 0 h 1082634"/>
                <a:gd name="connsiteX1" fmla="*/ 374319 w 488620"/>
                <a:gd name="connsiteY1" fmla="*/ 1082634 h 1082634"/>
                <a:gd name="connsiteX2" fmla="*/ -1 w 488620"/>
                <a:gd name="connsiteY2" fmla="*/ 844180 h 1082634"/>
                <a:gd name="connsiteX3" fmla="*/ 488620 w 488620"/>
                <a:gd name="connsiteY3" fmla="*/ 0 h 1082634"/>
              </a:gdLst>
              <a:ahLst/>
              <a:cxnLst>
                <a:cxn ang="0">
                  <a:pos x="connsiteX0" y="connsiteY0"/>
                </a:cxn>
                <a:cxn ang="0">
                  <a:pos x="connsiteX1" y="connsiteY1"/>
                </a:cxn>
                <a:cxn ang="0">
                  <a:pos x="connsiteX2" y="connsiteY2"/>
                </a:cxn>
                <a:cxn ang="0">
                  <a:pos x="connsiteX3" y="connsiteY3"/>
                </a:cxn>
              </a:cxnLst>
              <a:rect l="l" t="t" r="r" b="b"/>
              <a:pathLst>
                <a:path w="488620" h="1082634">
                  <a:moveTo>
                    <a:pt x="488620" y="0"/>
                  </a:moveTo>
                  <a:lnTo>
                    <a:pt x="374319" y="1082634"/>
                  </a:lnTo>
                  <a:lnTo>
                    <a:pt x="-1" y="844180"/>
                  </a:lnTo>
                  <a:lnTo>
                    <a:pt x="48862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0" name="Right Triangle 70"/>
            <p:cNvSpPr/>
            <p:nvPr/>
          </p:nvSpPr>
          <p:spPr>
            <a:xfrm>
              <a:off x="964871" y="135335"/>
              <a:ext cx="1030057" cy="219031"/>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Lst>
              <a:ahLst/>
              <a:cxnLst>
                <a:cxn ang="0">
                  <a:pos x="connsiteX0" y="connsiteY0"/>
                </a:cxn>
                <a:cxn ang="0">
                  <a:pos x="connsiteX1" y="connsiteY1"/>
                </a:cxn>
                <a:cxn ang="0">
                  <a:pos x="connsiteX2" y="connsiteY2"/>
                </a:cxn>
                <a:cxn ang="0">
                  <a:pos x="connsiteX3" y="connsiteY3"/>
                </a:cxn>
              </a:cxnLst>
              <a:rect l="l" t="t" r="r" b="b"/>
              <a:pathLst>
                <a:path w="741499" h="219021">
                  <a:moveTo>
                    <a:pt x="0" y="219021"/>
                  </a:moveTo>
                  <a:lnTo>
                    <a:pt x="741499" y="219019"/>
                  </a:lnTo>
                  <a:lnTo>
                    <a:pt x="153817" y="0"/>
                  </a:lnTo>
                  <a:lnTo>
                    <a:pt x="0" y="219021"/>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1" name="Right Triangle 70"/>
            <p:cNvSpPr/>
            <p:nvPr/>
          </p:nvSpPr>
          <p:spPr>
            <a:xfrm>
              <a:off x="1178547" y="135335"/>
              <a:ext cx="816381" cy="219030"/>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69298"/>
                <a:gd name="connsiteY0" fmla="*/ 219021 h 338637"/>
                <a:gd name="connsiteX1" fmla="*/ 669298 w 669298"/>
                <a:gd name="connsiteY1" fmla="*/ 338637 h 338637"/>
                <a:gd name="connsiteX2" fmla="*/ 153817 w 669298"/>
                <a:gd name="connsiteY2" fmla="*/ 0 h 338637"/>
                <a:gd name="connsiteX3" fmla="*/ 0 w 669298"/>
                <a:gd name="connsiteY3" fmla="*/ 219021 h 338637"/>
                <a:gd name="connsiteX0" fmla="*/ 0 w 669298"/>
                <a:gd name="connsiteY0" fmla="*/ 99404 h 219020"/>
                <a:gd name="connsiteX1" fmla="*/ 669298 w 669298"/>
                <a:gd name="connsiteY1" fmla="*/ 219020 h 219020"/>
                <a:gd name="connsiteX2" fmla="*/ 513482 w 669298"/>
                <a:gd name="connsiteY2" fmla="*/ 0 h 219020"/>
                <a:gd name="connsiteX3" fmla="*/ 0 w 669298"/>
                <a:gd name="connsiteY3" fmla="*/ 99404 h 219020"/>
                <a:gd name="connsiteX0" fmla="*/ 0 w 587682"/>
                <a:gd name="connsiteY0" fmla="*/ 0 h 219020"/>
                <a:gd name="connsiteX1" fmla="*/ 587682 w 587682"/>
                <a:gd name="connsiteY1" fmla="*/ 219020 h 219020"/>
                <a:gd name="connsiteX2" fmla="*/ 431866 w 587682"/>
                <a:gd name="connsiteY2" fmla="*/ 0 h 219020"/>
                <a:gd name="connsiteX3" fmla="*/ 0 w 587682"/>
                <a:gd name="connsiteY3" fmla="*/ 0 h 219020"/>
              </a:gdLst>
              <a:ahLst/>
              <a:cxnLst>
                <a:cxn ang="0">
                  <a:pos x="connsiteX0" y="connsiteY0"/>
                </a:cxn>
                <a:cxn ang="0">
                  <a:pos x="connsiteX1" y="connsiteY1"/>
                </a:cxn>
                <a:cxn ang="0">
                  <a:pos x="connsiteX2" y="connsiteY2"/>
                </a:cxn>
                <a:cxn ang="0">
                  <a:pos x="connsiteX3" y="connsiteY3"/>
                </a:cxn>
              </a:cxnLst>
              <a:rect l="l" t="t" r="r" b="b"/>
              <a:pathLst>
                <a:path w="587682" h="219020">
                  <a:moveTo>
                    <a:pt x="0" y="0"/>
                  </a:moveTo>
                  <a:lnTo>
                    <a:pt x="587682" y="219020"/>
                  </a:lnTo>
                  <a:lnTo>
                    <a:pt x="431866" y="0"/>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nvGrpSpPr>
            <p:cNvPr id="12" name="Group 11"/>
            <p:cNvGrpSpPr/>
            <p:nvPr/>
          </p:nvGrpSpPr>
          <p:grpSpPr>
            <a:xfrm>
              <a:off x="1771649" y="0"/>
              <a:ext cx="1178547" cy="354365"/>
              <a:chOff x="1771649" y="0"/>
              <a:chExt cx="1178547" cy="354365"/>
            </a:xfrm>
            <a:grpFill/>
          </p:grpSpPr>
          <p:sp>
            <p:nvSpPr>
              <p:cNvPr id="18" name="Right Triangle 70"/>
              <p:cNvSpPr/>
              <p:nvPr/>
            </p:nvSpPr>
            <p:spPr>
              <a:xfrm>
                <a:off x="1771649" y="135335"/>
                <a:ext cx="964871" cy="21902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Lst>
                <a:ahLst/>
                <a:cxnLst>
                  <a:cxn ang="0">
                    <a:pos x="connsiteX0" y="connsiteY0"/>
                  </a:cxn>
                  <a:cxn ang="0">
                    <a:pos x="connsiteX1" y="connsiteY1"/>
                  </a:cxn>
                  <a:cxn ang="0">
                    <a:pos x="connsiteX2" y="connsiteY2"/>
                  </a:cxn>
                  <a:cxn ang="0">
                    <a:pos x="connsiteX3" y="connsiteY3"/>
                  </a:cxn>
                </a:cxnLst>
                <a:rect l="l" t="t" r="r" b="b"/>
                <a:pathLst>
                  <a:path w="964871" h="219019">
                    <a:moveTo>
                      <a:pt x="224392" y="219019"/>
                    </a:moveTo>
                    <a:lnTo>
                      <a:pt x="0" y="0"/>
                    </a:lnTo>
                    <a:lnTo>
                      <a:pt x="964871" y="219019"/>
                    </a:lnTo>
                    <a:lnTo>
                      <a:pt x="224392" y="219019"/>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9" name="Right Triangle 70"/>
              <p:cNvSpPr/>
              <p:nvPr/>
            </p:nvSpPr>
            <p:spPr>
              <a:xfrm>
                <a:off x="1771650" y="1"/>
                <a:ext cx="964870" cy="354364"/>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Lst>
                <a:ahLst/>
                <a:cxnLst>
                  <a:cxn ang="0">
                    <a:pos x="connsiteX0" y="connsiteY0"/>
                  </a:cxn>
                  <a:cxn ang="0">
                    <a:pos x="connsiteX1" y="connsiteY1"/>
                  </a:cxn>
                  <a:cxn ang="0">
                    <a:pos x="connsiteX2" y="connsiteY2"/>
                  </a:cxn>
                  <a:cxn ang="0">
                    <a:pos x="connsiteX3" y="connsiteY3"/>
                  </a:cxn>
                </a:cxnLst>
                <a:rect l="l" t="t" r="r" b="b"/>
                <a:pathLst>
                  <a:path w="964870" h="354349">
                    <a:moveTo>
                      <a:pt x="0" y="135328"/>
                    </a:moveTo>
                    <a:lnTo>
                      <a:pt x="588531" y="0"/>
                    </a:lnTo>
                    <a:lnTo>
                      <a:pt x="964870" y="354349"/>
                    </a:lnTo>
                    <a:lnTo>
                      <a:pt x="0" y="135328"/>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20" name="Right Triangle 70"/>
              <p:cNvSpPr/>
              <p:nvPr/>
            </p:nvSpPr>
            <p:spPr>
              <a:xfrm>
                <a:off x="2360183" y="0"/>
                <a:ext cx="590013" cy="354365"/>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Lst>
                <a:ahLst/>
                <a:cxnLst>
                  <a:cxn ang="0">
                    <a:pos x="connsiteX0" y="connsiteY0"/>
                  </a:cxn>
                  <a:cxn ang="0">
                    <a:pos x="connsiteX1" y="connsiteY1"/>
                  </a:cxn>
                  <a:cxn ang="0">
                    <a:pos x="connsiteX2" y="connsiteY2"/>
                  </a:cxn>
                  <a:cxn ang="0">
                    <a:pos x="connsiteX3" y="connsiteY3"/>
                  </a:cxn>
                </a:cxnLst>
                <a:rect l="l" t="t" r="r" b="b"/>
                <a:pathLst>
                  <a:path w="590014" h="354350">
                    <a:moveTo>
                      <a:pt x="0" y="0"/>
                    </a:moveTo>
                    <a:lnTo>
                      <a:pt x="590014" y="135330"/>
                    </a:lnTo>
                    <a:lnTo>
                      <a:pt x="376339" y="354350"/>
                    </a:lnTo>
                    <a:lnTo>
                      <a:pt x="0" y="0"/>
                    </a:lnTo>
                    <a:close/>
                  </a:path>
                </a:pathLst>
              </a:cu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sp>
          <p:nvSpPr>
            <p:cNvPr id="13" name="Right Triangle 70"/>
            <p:cNvSpPr/>
            <p:nvPr/>
          </p:nvSpPr>
          <p:spPr>
            <a:xfrm>
              <a:off x="1994928" y="354365"/>
              <a:ext cx="741592" cy="844206"/>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 name="connsiteX0" fmla="*/ 0 w 863511"/>
                <a:gd name="connsiteY0" fmla="*/ 0 h 844172"/>
                <a:gd name="connsiteX1" fmla="*/ 863511 w 863511"/>
                <a:gd name="connsiteY1" fmla="*/ 3 h 844172"/>
                <a:gd name="connsiteX2" fmla="*/ 248891 w 863511"/>
                <a:gd name="connsiteY2" fmla="*/ 844172 h 844172"/>
                <a:gd name="connsiteX3" fmla="*/ 0 w 863511"/>
                <a:gd name="connsiteY3" fmla="*/ 0 h 844172"/>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664477"/>
                <a:gd name="connsiteY0" fmla="*/ 181722 h 1082624"/>
                <a:gd name="connsiteX1" fmla="*/ 664477 w 664477"/>
                <a:gd name="connsiteY1" fmla="*/ 0 h 1082624"/>
                <a:gd name="connsiteX2" fmla="*/ 101779 w 664477"/>
                <a:gd name="connsiteY2" fmla="*/ 1082624 h 1082624"/>
                <a:gd name="connsiteX3" fmla="*/ 0 w 664477"/>
                <a:gd name="connsiteY3" fmla="*/ 181722 h 1082624"/>
                <a:gd name="connsiteX0" fmla="*/ 0 w 741592"/>
                <a:gd name="connsiteY0" fmla="*/ 0 h 1082628"/>
                <a:gd name="connsiteX1" fmla="*/ 741592 w 741592"/>
                <a:gd name="connsiteY1" fmla="*/ 4 h 1082628"/>
                <a:gd name="connsiteX2" fmla="*/ 178894 w 741592"/>
                <a:gd name="connsiteY2" fmla="*/ 1082628 h 1082628"/>
                <a:gd name="connsiteX3" fmla="*/ 0 w 741592"/>
                <a:gd name="connsiteY3" fmla="*/ 0 h 1082628"/>
                <a:gd name="connsiteX0" fmla="*/ 0 w 741592"/>
                <a:gd name="connsiteY0" fmla="*/ 0 h 844170"/>
                <a:gd name="connsiteX1" fmla="*/ 741592 w 741592"/>
                <a:gd name="connsiteY1" fmla="*/ 4 h 844170"/>
                <a:gd name="connsiteX2" fmla="*/ 559631 w 741592"/>
                <a:gd name="connsiteY2" fmla="*/ 844171 h 844170"/>
                <a:gd name="connsiteX3" fmla="*/ 0 w 741592"/>
                <a:gd name="connsiteY3" fmla="*/ 0 h 844170"/>
              </a:gdLst>
              <a:ahLst/>
              <a:cxnLst>
                <a:cxn ang="0">
                  <a:pos x="connsiteX0" y="connsiteY0"/>
                </a:cxn>
                <a:cxn ang="0">
                  <a:pos x="connsiteX1" y="connsiteY1"/>
                </a:cxn>
                <a:cxn ang="0">
                  <a:pos x="connsiteX2" y="connsiteY2"/>
                </a:cxn>
                <a:cxn ang="0">
                  <a:pos x="connsiteX3" y="connsiteY3"/>
                </a:cxn>
              </a:cxnLst>
              <a:rect l="l" t="t" r="r" b="b"/>
              <a:pathLst>
                <a:path w="741592" h="844170">
                  <a:moveTo>
                    <a:pt x="0" y="0"/>
                  </a:moveTo>
                  <a:lnTo>
                    <a:pt x="741592" y="4"/>
                  </a:lnTo>
                  <a:lnTo>
                    <a:pt x="559631" y="844171"/>
                  </a:lnTo>
                  <a:lnTo>
                    <a:pt x="0" y="0"/>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4" name="Right Triangle 70"/>
            <p:cNvSpPr/>
            <p:nvPr/>
          </p:nvSpPr>
          <p:spPr>
            <a:xfrm>
              <a:off x="2554559" y="135335"/>
              <a:ext cx="395636" cy="106323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963089"/>
                <a:gd name="connsiteY0" fmla="*/ 0 h 424264"/>
                <a:gd name="connsiteX1" fmla="*/ 963089 w 963089"/>
                <a:gd name="connsiteY1" fmla="*/ 205244 h 424264"/>
                <a:gd name="connsiteX2" fmla="*/ 749414 w 963089"/>
                <a:gd name="connsiteY2" fmla="*/ 424264 h 424264"/>
                <a:gd name="connsiteX3" fmla="*/ 0 w 963089"/>
                <a:gd name="connsiteY3" fmla="*/ 0 h 424264"/>
                <a:gd name="connsiteX0" fmla="*/ 0 w 749414"/>
                <a:gd name="connsiteY0" fmla="*/ 0 h 424264"/>
                <a:gd name="connsiteX1" fmla="*/ 749414 w 749414"/>
                <a:gd name="connsiteY1" fmla="*/ 0 h 424264"/>
                <a:gd name="connsiteX2" fmla="*/ 749414 w 749414"/>
                <a:gd name="connsiteY2" fmla="*/ 424264 h 424264"/>
                <a:gd name="connsiteX3" fmla="*/ 0 w 749414"/>
                <a:gd name="connsiteY3" fmla="*/ 0 h 424264"/>
                <a:gd name="connsiteX0" fmla="*/ 0 w 749414"/>
                <a:gd name="connsiteY0" fmla="*/ 0 h 841227"/>
                <a:gd name="connsiteX1" fmla="*/ 749414 w 749414"/>
                <a:gd name="connsiteY1" fmla="*/ 0 h 841227"/>
                <a:gd name="connsiteX2" fmla="*/ 292212 w 749414"/>
                <a:gd name="connsiteY2" fmla="*/ 841227 h 841227"/>
                <a:gd name="connsiteX3" fmla="*/ 0 w 749414"/>
                <a:gd name="connsiteY3" fmla="*/ 0 h 841227"/>
                <a:gd name="connsiteX0" fmla="*/ 0 w 749414"/>
                <a:gd name="connsiteY0" fmla="*/ 0 h 1082624"/>
                <a:gd name="connsiteX1" fmla="*/ 749414 w 749414"/>
                <a:gd name="connsiteY1" fmla="*/ 0 h 1082624"/>
                <a:gd name="connsiteX2" fmla="*/ 635113 w 749414"/>
                <a:gd name="connsiteY2" fmla="*/ 1082624 h 1082624"/>
                <a:gd name="connsiteX3" fmla="*/ 0 w 749414"/>
                <a:gd name="connsiteY3" fmla="*/ 0 h 1082624"/>
                <a:gd name="connsiteX0" fmla="*/ 0 w 301736"/>
                <a:gd name="connsiteY0" fmla="*/ 0 h 1221607"/>
                <a:gd name="connsiteX1" fmla="*/ 301736 w 301736"/>
                <a:gd name="connsiteY1" fmla="*/ 138983 h 1221607"/>
                <a:gd name="connsiteX2" fmla="*/ 187435 w 301736"/>
                <a:gd name="connsiteY2" fmla="*/ 1221607 h 1221607"/>
                <a:gd name="connsiteX3" fmla="*/ 0 w 301736"/>
                <a:gd name="connsiteY3" fmla="*/ 0 h 1221607"/>
                <a:gd name="connsiteX0" fmla="*/ 0 w 635113"/>
                <a:gd name="connsiteY0" fmla="*/ 0 h 1221607"/>
                <a:gd name="connsiteX1" fmla="*/ 635113 w 635113"/>
                <a:gd name="connsiteY1" fmla="*/ 1082626 h 1221607"/>
                <a:gd name="connsiteX2" fmla="*/ 187435 w 635113"/>
                <a:gd name="connsiteY2" fmla="*/ 1221607 h 1221607"/>
                <a:gd name="connsiteX3" fmla="*/ 0 w 635113"/>
                <a:gd name="connsiteY3" fmla="*/ 0 h 1221607"/>
                <a:gd name="connsiteX0" fmla="*/ 0 w 635113"/>
                <a:gd name="connsiteY0" fmla="*/ 0 h 1082626"/>
                <a:gd name="connsiteX1" fmla="*/ 635113 w 635113"/>
                <a:gd name="connsiteY1" fmla="*/ 1082626 h 1082626"/>
                <a:gd name="connsiteX2" fmla="*/ 373076 w 635113"/>
                <a:gd name="connsiteY2" fmla="*/ 881446 h 1082626"/>
                <a:gd name="connsiteX3" fmla="*/ 0 w 635113"/>
                <a:gd name="connsiteY3" fmla="*/ 0 h 1082626"/>
                <a:gd name="connsiteX0" fmla="*/ 0 w 635113"/>
                <a:gd name="connsiteY0" fmla="*/ 0 h 1082626"/>
                <a:gd name="connsiteX1" fmla="*/ 635113 w 635113"/>
                <a:gd name="connsiteY1" fmla="*/ 1082626 h 1082626"/>
                <a:gd name="connsiteX2" fmla="*/ 260793 w 635113"/>
                <a:gd name="connsiteY2" fmla="*/ 841208 h 1082626"/>
                <a:gd name="connsiteX3" fmla="*/ 0 w 635113"/>
                <a:gd name="connsiteY3" fmla="*/ 0 h 1082626"/>
                <a:gd name="connsiteX0" fmla="*/ 0 w 623211"/>
                <a:gd name="connsiteY0" fmla="*/ 0 h 1082626"/>
                <a:gd name="connsiteX1" fmla="*/ 623211 w 623211"/>
                <a:gd name="connsiteY1" fmla="*/ 1082626 h 1082626"/>
                <a:gd name="connsiteX2" fmla="*/ 248891 w 623211"/>
                <a:gd name="connsiteY2" fmla="*/ 841208 h 1082626"/>
                <a:gd name="connsiteX3" fmla="*/ 0 w 623211"/>
                <a:gd name="connsiteY3" fmla="*/ 0 h 1082626"/>
                <a:gd name="connsiteX0" fmla="*/ 0 w 623211"/>
                <a:gd name="connsiteY0" fmla="*/ 0 h 1082626"/>
                <a:gd name="connsiteX1" fmla="*/ 623211 w 623211"/>
                <a:gd name="connsiteY1" fmla="*/ 1082626 h 1082626"/>
                <a:gd name="connsiteX2" fmla="*/ 289834 w 623211"/>
                <a:gd name="connsiteY2" fmla="*/ 819803 h 1082626"/>
                <a:gd name="connsiteX3" fmla="*/ 0 w 623211"/>
                <a:gd name="connsiteY3" fmla="*/ 0 h 1082626"/>
                <a:gd name="connsiteX0" fmla="*/ 0 w 623211"/>
                <a:gd name="connsiteY0" fmla="*/ 0 h 1082626"/>
                <a:gd name="connsiteX1" fmla="*/ 623211 w 623211"/>
                <a:gd name="connsiteY1" fmla="*/ 1082626 h 1082626"/>
                <a:gd name="connsiteX2" fmla="*/ 248891 w 623211"/>
                <a:gd name="connsiteY2" fmla="*/ 844172 h 1082626"/>
                <a:gd name="connsiteX3" fmla="*/ 0 w 623211"/>
                <a:gd name="connsiteY3" fmla="*/ 0 h 1082626"/>
                <a:gd name="connsiteX0" fmla="*/ 0 w 863511"/>
                <a:gd name="connsiteY0" fmla="*/ 0 h 844172"/>
                <a:gd name="connsiteX1" fmla="*/ 863511 w 863511"/>
                <a:gd name="connsiteY1" fmla="*/ 3 h 844172"/>
                <a:gd name="connsiteX2" fmla="*/ 248891 w 863511"/>
                <a:gd name="connsiteY2" fmla="*/ 844172 h 844172"/>
                <a:gd name="connsiteX3" fmla="*/ 0 w 863511"/>
                <a:gd name="connsiteY3" fmla="*/ 0 h 844172"/>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863511"/>
                <a:gd name="connsiteY0" fmla="*/ 0 h 1082627"/>
                <a:gd name="connsiteX1" fmla="*/ 863511 w 863511"/>
                <a:gd name="connsiteY1" fmla="*/ 3 h 1082627"/>
                <a:gd name="connsiteX2" fmla="*/ 300813 w 863511"/>
                <a:gd name="connsiteY2" fmla="*/ 1082627 h 1082627"/>
                <a:gd name="connsiteX3" fmla="*/ 0 w 863511"/>
                <a:gd name="connsiteY3" fmla="*/ 0 h 1082627"/>
                <a:gd name="connsiteX0" fmla="*/ 0 w 664477"/>
                <a:gd name="connsiteY0" fmla="*/ 181722 h 1082624"/>
                <a:gd name="connsiteX1" fmla="*/ 664477 w 664477"/>
                <a:gd name="connsiteY1" fmla="*/ 0 h 1082624"/>
                <a:gd name="connsiteX2" fmla="*/ 101779 w 664477"/>
                <a:gd name="connsiteY2" fmla="*/ 1082624 h 1082624"/>
                <a:gd name="connsiteX3" fmla="*/ 0 w 664477"/>
                <a:gd name="connsiteY3" fmla="*/ 181722 h 1082624"/>
                <a:gd name="connsiteX0" fmla="*/ 0 w 741592"/>
                <a:gd name="connsiteY0" fmla="*/ 0 h 1082628"/>
                <a:gd name="connsiteX1" fmla="*/ 741592 w 741592"/>
                <a:gd name="connsiteY1" fmla="*/ 4 h 1082628"/>
                <a:gd name="connsiteX2" fmla="*/ 178894 w 741592"/>
                <a:gd name="connsiteY2" fmla="*/ 1082628 h 1082628"/>
                <a:gd name="connsiteX3" fmla="*/ 0 w 741592"/>
                <a:gd name="connsiteY3" fmla="*/ 0 h 1082628"/>
                <a:gd name="connsiteX0" fmla="*/ 0 w 418743"/>
                <a:gd name="connsiteY0" fmla="*/ 198829 h 1281457"/>
                <a:gd name="connsiteX1" fmla="*/ 418743 w 418743"/>
                <a:gd name="connsiteY1" fmla="*/ 0 h 1281457"/>
                <a:gd name="connsiteX2" fmla="*/ 178894 w 418743"/>
                <a:gd name="connsiteY2" fmla="*/ 1281457 h 1281457"/>
                <a:gd name="connsiteX3" fmla="*/ 0 w 418743"/>
                <a:gd name="connsiteY3" fmla="*/ 198829 h 1281457"/>
                <a:gd name="connsiteX0" fmla="*/ 57638 w 239849"/>
                <a:gd name="connsiteY0" fmla="*/ 273827 h 1281457"/>
                <a:gd name="connsiteX1" fmla="*/ 239849 w 239849"/>
                <a:gd name="connsiteY1" fmla="*/ 0 h 1281457"/>
                <a:gd name="connsiteX2" fmla="*/ 0 w 239849"/>
                <a:gd name="connsiteY2" fmla="*/ 1281457 h 1281457"/>
                <a:gd name="connsiteX3" fmla="*/ 57638 w 239849"/>
                <a:gd name="connsiteY3" fmla="*/ 273827 h 1281457"/>
                <a:gd name="connsiteX0" fmla="*/ 26174 w 239849"/>
                <a:gd name="connsiteY0" fmla="*/ 219019 h 1281457"/>
                <a:gd name="connsiteX1" fmla="*/ 239849 w 239849"/>
                <a:gd name="connsiteY1" fmla="*/ 0 h 1281457"/>
                <a:gd name="connsiteX2" fmla="*/ 0 w 239849"/>
                <a:gd name="connsiteY2" fmla="*/ 1281457 h 1281457"/>
                <a:gd name="connsiteX3" fmla="*/ 26174 w 239849"/>
                <a:gd name="connsiteY3" fmla="*/ 219019 h 1281457"/>
                <a:gd name="connsiteX0" fmla="*/ 181961 w 395636"/>
                <a:gd name="connsiteY0" fmla="*/ 219019 h 1079535"/>
                <a:gd name="connsiteX1" fmla="*/ 395636 w 395636"/>
                <a:gd name="connsiteY1" fmla="*/ 0 h 1079535"/>
                <a:gd name="connsiteX2" fmla="*/ 0 w 395636"/>
                <a:gd name="connsiteY2" fmla="*/ 1079535 h 1079535"/>
                <a:gd name="connsiteX3" fmla="*/ 181961 w 395636"/>
                <a:gd name="connsiteY3" fmla="*/ 219019 h 1079535"/>
                <a:gd name="connsiteX0" fmla="*/ 141018 w 354693"/>
                <a:gd name="connsiteY0" fmla="*/ 219019 h 886904"/>
                <a:gd name="connsiteX1" fmla="*/ 354693 w 354693"/>
                <a:gd name="connsiteY1" fmla="*/ 0 h 886904"/>
                <a:gd name="connsiteX2" fmla="*/ 0 w 354693"/>
                <a:gd name="connsiteY2" fmla="*/ 886904 h 886904"/>
                <a:gd name="connsiteX3" fmla="*/ 141018 w 354693"/>
                <a:gd name="connsiteY3" fmla="*/ 219019 h 886904"/>
                <a:gd name="connsiteX0" fmla="*/ 181961 w 395636"/>
                <a:gd name="connsiteY0" fmla="*/ 219019 h 1063194"/>
                <a:gd name="connsiteX1" fmla="*/ 395636 w 395636"/>
                <a:gd name="connsiteY1" fmla="*/ 0 h 1063194"/>
                <a:gd name="connsiteX2" fmla="*/ 0 w 395636"/>
                <a:gd name="connsiteY2" fmla="*/ 1063194 h 1063194"/>
                <a:gd name="connsiteX3" fmla="*/ 181961 w 395636"/>
                <a:gd name="connsiteY3" fmla="*/ 219019 h 1063194"/>
              </a:gdLst>
              <a:ahLst/>
              <a:cxnLst>
                <a:cxn ang="0">
                  <a:pos x="connsiteX0" y="connsiteY0"/>
                </a:cxn>
                <a:cxn ang="0">
                  <a:pos x="connsiteX1" y="connsiteY1"/>
                </a:cxn>
                <a:cxn ang="0">
                  <a:pos x="connsiteX2" y="connsiteY2"/>
                </a:cxn>
                <a:cxn ang="0">
                  <a:pos x="connsiteX3" y="connsiteY3"/>
                </a:cxn>
              </a:cxnLst>
              <a:rect l="l" t="t" r="r" b="b"/>
              <a:pathLst>
                <a:path w="395636" h="1063194">
                  <a:moveTo>
                    <a:pt x="181961" y="219019"/>
                  </a:moveTo>
                  <a:lnTo>
                    <a:pt x="395636" y="0"/>
                  </a:lnTo>
                  <a:lnTo>
                    <a:pt x="0" y="1063194"/>
                  </a:lnTo>
                  <a:lnTo>
                    <a:pt x="181961" y="219019"/>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5" name="Right Triangle 70"/>
            <p:cNvSpPr/>
            <p:nvPr/>
          </p:nvSpPr>
          <p:spPr>
            <a:xfrm>
              <a:off x="850570" y="354358"/>
              <a:ext cx="1319654" cy="1082680"/>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88158"/>
                <a:gd name="connsiteY0" fmla="*/ 219021 h 243145"/>
                <a:gd name="connsiteX1" fmla="*/ 788158 w 788158"/>
                <a:gd name="connsiteY1" fmla="*/ 243145 h 243145"/>
                <a:gd name="connsiteX2" fmla="*/ 153817 w 788158"/>
                <a:gd name="connsiteY2" fmla="*/ 0 h 243145"/>
                <a:gd name="connsiteX3" fmla="*/ 0 w 788158"/>
                <a:gd name="connsiteY3" fmla="*/ 219021 h 243145"/>
                <a:gd name="connsiteX0" fmla="*/ 0 w 821006"/>
                <a:gd name="connsiteY0" fmla="*/ 243145 h 243145"/>
                <a:gd name="connsiteX1" fmla="*/ 821006 w 821006"/>
                <a:gd name="connsiteY1" fmla="*/ 243145 h 243145"/>
                <a:gd name="connsiteX2" fmla="*/ 186665 w 821006"/>
                <a:gd name="connsiteY2" fmla="*/ 0 h 243145"/>
                <a:gd name="connsiteX3" fmla="*/ 0 w 821006"/>
                <a:gd name="connsiteY3" fmla="*/ 243145 h 243145"/>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6738"/>
                <a:gd name="connsiteX1" fmla="*/ 821005 w 821005"/>
                <a:gd name="connsiteY1" fmla="*/ 276738 h 276738"/>
                <a:gd name="connsiteX2" fmla="*/ 71111 w 821005"/>
                <a:gd name="connsiteY2" fmla="*/ 0 h 276738"/>
                <a:gd name="connsiteX3" fmla="*/ 0 w 821005"/>
                <a:gd name="connsiteY3" fmla="*/ 273803 h 276738"/>
                <a:gd name="connsiteX0" fmla="*/ 0 w 821005"/>
                <a:gd name="connsiteY0" fmla="*/ 273803 h 276738"/>
                <a:gd name="connsiteX1" fmla="*/ 821005 w 821005"/>
                <a:gd name="connsiteY1" fmla="*/ 276738 h 276738"/>
                <a:gd name="connsiteX2" fmla="*/ 71111 w 821005"/>
                <a:gd name="connsiteY2" fmla="*/ 0 h 276738"/>
                <a:gd name="connsiteX3" fmla="*/ 0 w 821005"/>
                <a:gd name="connsiteY3" fmla="*/ 273803 h 276738"/>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5 h 273805"/>
                <a:gd name="connsiteX1" fmla="*/ 821005 w 821005"/>
                <a:gd name="connsiteY1" fmla="*/ 273805 h 273805"/>
                <a:gd name="connsiteX2" fmla="*/ 711946 w 821005"/>
                <a:gd name="connsiteY2" fmla="*/ 0 h 273805"/>
                <a:gd name="connsiteX3" fmla="*/ 0 w 821005"/>
                <a:gd name="connsiteY3" fmla="*/ 273805 h 273805"/>
              </a:gdLst>
              <a:ahLst/>
              <a:cxnLst>
                <a:cxn ang="0">
                  <a:pos x="connsiteX0" y="connsiteY0"/>
                </a:cxn>
                <a:cxn ang="0">
                  <a:pos x="connsiteX1" y="connsiteY1"/>
                </a:cxn>
                <a:cxn ang="0">
                  <a:pos x="connsiteX2" y="connsiteY2"/>
                </a:cxn>
                <a:cxn ang="0">
                  <a:pos x="connsiteX3" y="connsiteY3"/>
                </a:cxn>
              </a:cxnLst>
              <a:rect l="l" t="t" r="r" b="b"/>
              <a:pathLst>
                <a:path w="821005" h="273805">
                  <a:moveTo>
                    <a:pt x="0" y="273805"/>
                  </a:moveTo>
                  <a:lnTo>
                    <a:pt x="821005" y="273805"/>
                  </a:lnTo>
                  <a:lnTo>
                    <a:pt x="711946" y="0"/>
                  </a:lnTo>
                  <a:lnTo>
                    <a:pt x="0" y="273805"/>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6" name="Right Triangle 70"/>
            <p:cNvSpPr/>
            <p:nvPr/>
          </p:nvSpPr>
          <p:spPr>
            <a:xfrm>
              <a:off x="850569" y="354356"/>
              <a:ext cx="1144358" cy="1082682"/>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645191"/>
                <a:gd name="connsiteY0" fmla="*/ 219021 h 219021"/>
                <a:gd name="connsiteX1" fmla="*/ 645191 w 645191"/>
                <a:gd name="connsiteY1" fmla="*/ 0 h 219021"/>
                <a:gd name="connsiteX2" fmla="*/ 153817 w 645191"/>
                <a:gd name="connsiteY2" fmla="*/ 0 h 219021"/>
                <a:gd name="connsiteX3" fmla="*/ 0 w 645191"/>
                <a:gd name="connsiteY3" fmla="*/ 219021 h 219021"/>
                <a:gd name="connsiteX0" fmla="*/ 447100 w 491374"/>
                <a:gd name="connsiteY0" fmla="*/ 681659 h 681659"/>
                <a:gd name="connsiteX1" fmla="*/ 491374 w 491374"/>
                <a:gd name="connsiteY1" fmla="*/ 0 h 681659"/>
                <a:gd name="connsiteX2" fmla="*/ 0 w 491374"/>
                <a:gd name="connsiteY2" fmla="*/ 0 h 681659"/>
                <a:gd name="connsiteX3" fmla="*/ 447100 w 491374"/>
                <a:gd name="connsiteY3" fmla="*/ 681659 h 681659"/>
                <a:gd name="connsiteX0" fmla="*/ 697225 w 741499"/>
                <a:gd name="connsiteY0" fmla="*/ 681659 h 681659"/>
                <a:gd name="connsiteX1" fmla="*/ 741499 w 741499"/>
                <a:gd name="connsiteY1" fmla="*/ 0 h 681659"/>
                <a:gd name="connsiteX2" fmla="*/ 0 w 741499"/>
                <a:gd name="connsiteY2" fmla="*/ 11 h 681659"/>
                <a:gd name="connsiteX3" fmla="*/ 697225 w 741499"/>
                <a:gd name="connsiteY3" fmla="*/ 681659 h 681659"/>
                <a:gd name="connsiteX0" fmla="*/ 867687 w 867687"/>
                <a:gd name="connsiteY0" fmla="*/ 1082633 h 1082633"/>
                <a:gd name="connsiteX1" fmla="*/ 741499 w 867687"/>
                <a:gd name="connsiteY1" fmla="*/ 0 h 1082633"/>
                <a:gd name="connsiteX2" fmla="*/ 0 w 867687"/>
                <a:gd name="connsiteY2" fmla="*/ 11 h 1082633"/>
                <a:gd name="connsiteX3" fmla="*/ 867687 w 867687"/>
                <a:gd name="connsiteY3" fmla="*/ 1082633 h 1082633"/>
                <a:gd name="connsiteX0" fmla="*/ 0 w 823780"/>
                <a:gd name="connsiteY0" fmla="*/ 1082633 h 1082633"/>
                <a:gd name="connsiteX1" fmla="*/ 823780 w 823780"/>
                <a:gd name="connsiteY1" fmla="*/ 0 h 1082633"/>
                <a:gd name="connsiteX2" fmla="*/ 82281 w 823780"/>
                <a:gd name="connsiteY2" fmla="*/ 11 h 1082633"/>
                <a:gd name="connsiteX3" fmla="*/ 0 w 823780"/>
                <a:gd name="connsiteY3" fmla="*/ 1082633 h 1082633"/>
              </a:gdLst>
              <a:ahLst/>
              <a:cxnLst>
                <a:cxn ang="0">
                  <a:pos x="connsiteX0" y="connsiteY0"/>
                </a:cxn>
                <a:cxn ang="0">
                  <a:pos x="connsiteX1" y="connsiteY1"/>
                </a:cxn>
                <a:cxn ang="0">
                  <a:pos x="connsiteX2" y="connsiteY2"/>
                </a:cxn>
                <a:cxn ang="0">
                  <a:pos x="connsiteX3" y="connsiteY3"/>
                </a:cxn>
              </a:cxnLst>
              <a:rect l="l" t="t" r="r" b="b"/>
              <a:pathLst>
                <a:path w="823780" h="1082633">
                  <a:moveTo>
                    <a:pt x="0" y="1082633"/>
                  </a:moveTo>
                  <a:lnTo>
                    <a:pt x="823780" y="0"/>
                  </a:lnTo>
                  <a:lnTo>
                    <a:pt x="82281" y="11"/>
                  </a:lnTo>
                  <a:lnTo>
                    <a:pt x="0" y="1082633"/>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sp>
          <p:nvSpPr>
            <p:cNvPr id="17" name="Right Triangle 70"/>
            <p:cNvSpPr/>
            <p:nvPr/>
          </p:nvSpPr>
          <p:spPr>
            <a:xfrm>
              <a:off x="1994927" y="354370"/>
              <a:ext cx="559632" cy="1082668"/>
            </a:xfrm>
            <a:custGeom>
              <a:avLst/>
              <a:gdLst>
                <a:gd name="connsiteX0" fmla="*/ 0 w 333472"/>
                <a:gd name="connsiteY0" fmla="*/ 241213 h 241213"/>
                <a:gd name="connsiteX1" fmla="*/ 0 w 333472"/>
                <a:gd name="connsiteY1" fmla="*/ 0 h 241213"/>
                <a:gd name="connsiteX2" fmla="*/ 333472 w 333472"/>
                <a:gd name="connsiteY2" fmla="*/ 241213 h 241213"/>
                <a:gd name="connsiteX3" fmla="*/ 0 w 333472"/>
                <a:gd name="connsiteY3" fmla="*/ 241213 h 241213"/>
                <a:gd name="connsiteX0" fmla="*/ 0 w 964870"/>
                <a:gd name="connsiteY0" fmla="*/ 241213 h 241213"/>
                <a:gd name="connsiteX1" fmla="*/ 0 w 964870"/>
                <a:gd name="connsiteY1" fmla="*/ 0 h 241213"/>
                <a:gd name="connsiteX2" fmla="*/ 964870 w 964870"/>
                <a:gd name="connsiteY2" fmla="*/ 100967 h 241213"/>
                <a:gd name="connsiteX3" fmla="*/ 0 w 964870"/>
                <a:gd name="connsiteY3" fmla="*/ 241213 h 241213"/>
                <a:gd name="connsiteX0" fmla="*/ 0 w 964870"/>
                <a:gd name="connsiteY0" fmla="*/ 370239 h 370239"/>
                <a:gd name="connsiteX1" fmla="*/ 0 w 964870"/>
                <a:gd name="connsiteY1" fmla="*/ 0 h 370239"/>
                <a:gd name="connsiteX2" fmla="*/ 964870 w 964870"/>
                <a:gd name="connsiteY2" fmla="*/ 229993 h 370239"/>
                <a:gd name="connsiteX3" fmla="*/ 0 w 964870"/>
                <a:gd name="connsiteY3" fmla="*/ 370239 h 370239"/>
                <a:gd name="connsiteX0" fmla="*/ 224392 w 964870"/>
                <a:gd name="connsiteY0" fmla="*/ 162676 h 229993"/>
                <a:gd name="connsiteX1" fmla="*/ 0 w 964870"/>
                <a:gd name="connsiteY1" fmla="*/ 0 h 229993"/>
                <a:gd name="connsiteX2" fmla="*/ 964870 w 964870"/>
                <a:gd name="connsiteY2" fmla="*/ 229993 h 229993"/>
                <a:gd name="connsiteX3" fmla="*/ 224392 w 964870"/>
                <a:gd name="connsiteY3" fmla="*/ 162676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183449 w 923927"/>
                <a:gd name="connsiteY0" fmla="*/ 229993 h 229993"/>
                <a:gd name="connsiteX1" fmla="*/ 0 w 923927"/>
                <a:gd name="connsiteY1" fmla="*/ 0 h 229993"/>
                <a:gd name="connsiteX2" fmla="*/ 923927 w 923927"/>
                <a:gd name="connsiteY2" fmla="*/ 229993 h 229993"/>
                <a:gd name="connsiteX3" fmla="*/ 183449 w 923927"/>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224392 w 964870"/>
                <a:gd name="connsiteY0" fmla="*/ 229993 h 229993"/>
                <a:gd name="connsiteX1" fmla="*/ 0 w 964870"/>
                <a:gd name="connsiteY1" fmla="*/ 0 h 229993"/>
                <a:gd name="connsiteX2" fmla="*/ 964870 w 964870"/>
                <a:gd name="connsiteY2" fmla="*/ 229993 h 229993"/>
                <a:gd name="connsiteX3" fmla="*/ 224392 w 964870"/>
                <a:gd name="connsiteY3" fmla="*/ 229993 h 229993"/>
                <a:gd name="connsiteX0" fmla="*/ 67115 w 807593"/>
                <a:gd name="connsiteY0" fmla="*/ 178786 h 178786"/>
                <a:gd name="connsiteX1" fmla="*/ 0 w 807593"/>
                <a:gd name="connsiteY1" fmla="*/ 0 h 178786"/>
                <a:gd name="connsiteX2" fmla="*/ 807593 w 807593"/>
                <a:gd name="connsiteY2" fmla="*/ 178786 h 178786"/>
                <a:gd name="connsiteX3" fmla="*/ 67115 w 807593"/>
                <a:gd name="connsiteY3" fmla="*/ 178786 h 178786"/>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64870"/>
                <a:gd name="connsiteY0" fmla="*/ 219019 h 219019"/>
                <a:gd name="connsiteX1" fmla="*/ 0 w 964870"/>
                <a:gd name="connsiteY1" fmla="*/ 0 h 219019"/>
                <a:gd name="connsiteX2" fmla="*/ 964870 w 964870"/>
                <a:gd name="connsiteY2" fmla="*/ 219019 h 219019"/>
                <a:gd name="connsiteX3" fmla="*/ 224392 w 964870"/>
                <a:gd name="connsiteY3" fmla="*/ 219019 h 219019"/>
                <a:gd name="connsiteX0" fmla="*/ 224392 w 907719"/>
                <a:gd name="connsiteY0" fmla="*/ 219019 h 219019"/>
                <a:gd name="connsiteX1" fmla="*/ 0 w 907719"/>
                <a:gd name="connsiteY1" fmla="*/ 0 h 219019"/>
                <a:gd name="connsiteX2" fmla="*/ 907719 w 907719"/>
                <a:gd name="connsiteY2" fmla="*/ 189757 h 219019"/>
                <a:gd name="connsiteX3" fmla="*/ 224392 w 907719"/>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197072 h 219019"/>
                <a:gd name="connsiteX3" fmla="*/ 224392 w 964871"/>
                <a:gd name="connsiteY3" fmla="*/ 219019 h 219019"/>
                <a:gd name="connsiteX0" fmla="*/ 224392 w 964871"/>
                <a:gd name="connsiteY0" fmla="*/ 219019 h 219019"/>
                <a:gd name="connsiteX1" fmla="*/ 0 w 964871"/>
                <a:gd name="connsiteY1" fmla="*/ 0 h 219019"/>
                <a:gd name="connsiteX2" fmla="*/ 964871 w 964871"/>
                <a:gd name="connsiteY2" fmla="*/ 219019 h 219019"/>
                <a:gd name="connsiteX3" fmla="*/ 224392 w 964871"/>
                <a:gd name="connsiteY3" fmla="*/ 219019 h 219019"/>
                <a:gd name="connsiteX0" fmla="*/ 0 w 1358388"/>
                <a:gd name="connsiteY0" fmla="*/ 76807 h 219019"/>
                <a:gd name="connsiteX1" fmla="*/ 393517 w 1358388"/>
                <a:gd name="connsiteY1" fmla="*/ 0 h 219019"/>
                <a:gd name="connsiteX2" fmla="*/ 1358388 w 1358388"/>
                <a:gd name="connsiteY2" fmla="*/ 219019 h 219019"/>
                <a:gd name="connsiteX3" fmla="*/ 0 w 1358388"/>
                <a:gd name="connsiteY3" fmla="*/ 76807 h 219019"/>
                <a:gd name="connsiteX0" fmla="*/ 0 w 1358388"/>
                <a:gd name="connsiteY0" fmla="*/ 135328 h 277540"/>
                <a:gd name="connsiteX1" fmla="*/ 588531 w 1358388"/>
                <a:gd name="connsiteY1" fmla="*/ 0 h 277540"/>
                <a:gd name="connsiteX2" fmla="*/ 1358388 w 1358388"/>
                <a:gd name="connsiteY2" fmla="*/ 277540 h 277540"/>
                <a:gd name="connsiteX3" fmla="*/ 0 w 1358388"/>
                <a:gd name="connsiteY3" fmla="*/ 135328 h 277540"/>
                <a:gd name="connsiteX0" fmla="*/ 0 w 964870"/>
                <a:gd name="connsiteY0" fmla="*/ 135328 h 354349"/>
                <a:gd name="connsiteX1" fmla="*/ 588531 w 964870"/>
                <a:gd name="connsiteY1" fmla="*/ 0 h 354349"/>
                <a:gd name="connsiteX2" fmla="*/ 964870 w 964870"/>
                <a:gd name="connsiteY2" fmla="*/ 354349 h 354349"/>
                <a:gd name="connsiteX3" fmla="*/ 0 w 964870"/>
                <a:gd name="connsiteY3" fmla="*/ 135328 h 354349"/>
                <a:gd name="connsiteX0" fmla="*/ 0 w 710252"/>
                <a:gd name="connsiteY0" fmla="*/ 135328 h 398239"/>
                <a:gd name="connsiteX1" fmla="*/ 588531 w 710252"/>
                <a:gd name="connsiteY1" fmla="*/ 0 h 398239"/>
                <a:gd name="connsiteX2" fmla="*/ 710252 w 710252"/>
                <a:gd name="connsiteY2" fmla="*/ 398239 h 398239"/>
                <a:gd name="connsiteX3" fmla="*/ 0 w 710252"/>
                <a:gd name="connsiteY3" fmla="*/ 135328 h 398239"/>
                <a:gd name="connsiteX0" fmla="*/ 0 w 923927"/>
                <a:gd name="connsiteY0" fmla="*/ 0 h 262911"/>
                <a:gd name="connsiteX1" fmla="*/ 923927 w 923927"/>
                <a:gd name="connsiteY1" fmla="*/ 43891 h 262911"/>
                <a:gd name="connsiteX2" fmla="*/ 710252 w 923927"/>
                <a:gd name="connsiteY2" fmla="*/ 262911 h 262911"/>
                <a:gd name="connsiteX3" fmla="*/ 0 w 923927"/>
                <a:gd name="connsiteY3" fmla="*/ 0 h 262911"/>
                <a:gd name="connsiteX0" fmla="*/ 0 w 590014"/>
                <a:gd name="connsiteY0" fmla="*/ 0 h 354350"/>
                <a:gd name="connsiteX1" fmla="*/ 590014 w 590014"/>
                <a:gd name="connsiteY1" fmla="*/ 135330 h 354350"/>
                <a:gd name="connsiteX2" fmla="*/ 376339 w 590014"/>
                <a:gd name="connsiteY2" fmla="*/ 354350 h 354350"/>
                <a:gd name="connsiteX3" fmla="*/ 0 w 590014"/>
                <a:gd name="connsiteY3" fmla="*/ 0 h 354350"/>
                <a:gd name="connsiteX0" fmla="*/ 0 w 625531"/>
                <a:gd name="connsiteY0" fmla="*/ 0 h 354350"/>
                <a:gd name="connsiteX1" fmla="*/ 625531 w 625531"/>
                <a:gd name="connsiteY1" fmla="*/ 176847 h 354350"/>
                <a:gd name="connsiteX2" fmla="*/ 376339 w 625531"/>
                <a:gd name="connsiteY2" fmla="*/ 354350 h 354350"/>
                <a:gd name="connsiteX3" fmla="*/ 0 w 625531"/>
                <a:gd name="connsiteY3" fmla="*/ 0 h 354350"/>
                <a:gd name="connsiteX0" fmla="*/ 0 w 632828"/>
                <a:gd name="connsiteY0" fmla="*/ 0 h 354350"/>
                <a:gd name="connsiteX1" fmla="*/ 632828 w 632828"/>
                <a:gd name="connsiteY1" fmla="*/ 176847 h 354350"/>
                <a:gd name="connsiteX2" fmla="*/ 376339 w 632828"/>
                <a:gd name="connsiteY2" fmla="*/ 354350 h 354350"/>
                <a:gd name="connsiteX3" fmla="*/ 0 w 632828"/>
                <a:gd name="connsiteY3" fmla="*/ 0 h 354350"/>
                <a:gd name="connsiteX0" fmla="*/ 0 w 740040"/>
                <a:gd name="connsiteY0" fmla="*/ 1 h 177503"/>
                <a:gd name="connsiteX1" fmla="*/ 740040 w 740040"/>
                <a:gd name="connsiteY1" fmla="*/ 0 h 177503"/>
                <a:gd name="connsiteX2" fmla="*/ 483551 w 740040"/>
                <a:gd name="connsiteY2" fmla="*/ 177503 h 177503"/>
                <a:gd name="connsiteX3" fmla="*/ 0 w 740040"/>
                <a:gd name="connsiteY3" fmla="*/ 1 h 177503"/>
                <a:gd name="connsiteX0" fmla="*/ 0 w 740040"/>
                <a:gd name="connsiteY0" fmla="*/ 290846 h 290846"/>
                <a:gd name="connsiteX1" fmla="*/ 740040 w 740040"/>
                <a:gd name="connsiteY1" fmla="*/ 290845 h 290846"/>
                <a:gd name="connsiteX2" fmla="*/ 153817 w 740040"/>
                <a:gd name="connsiteY2" fmla="*/ 0 h 290846"/>
                <a:gd name="connsiteX3" fmla="*/ 0 w 740040"/>
                <a:gd name="connsiteY3" fmla="*/ 290846 h 290846"/>
                <a:gd name="connsiteX0" fmla="*/ 0 w 740040"/>
                <a:gd name="connsiteY0" fmla="*/ 199610 h 199610"/>
                <a:gd name="connsiteX1" fmla="*/ 740040 w 740040"/>
                <a:gd name="connsiteY1" fmla="*/ 199609 h 199610"/>
                <a:gd name="connsiteX2" fmla="*/ 162574 w 740040"/>
                <a:gd name="connsiteY2" fmla="*/ 0 h 199610"/>
                <a:gd name="connsiteX3" fmla="*/ 0 w 740040"/>
                <a:gd name="connsiteY3" fmla="*/ 199610 h 199610"/>
                <a:gd name="connsiteX0" fmla="*/ 0 w 740040"/>
                <a:gd name="connsiteY0" fmla="*/ 219021 h 219021"/>
                <a:gd name="connsiteX1" fmla="*/ 740040 w 740040"/>
                <a:gd name="connsiteY1" fmla="*/ 219020 h 219021"/>
                <a:gd name="connsiteX2" fmla="*/ 153817 w 740040"/>
                <a:gd name="connsiteY2" fmla="*/ 0 h 219021"/>
                <a:gd name="connsiteX3" fmla="*/ 0 w 740040"/>
                <a:gd name="connsiteY3" fmla="*/ 219021 h 219021"/>
                <a:gd name="connsiteX0" fmla="*/ 0 w 732742"/>
                <a:gd name="connsiteY0" fmla="*/ 219021 h 219021"/>
                <a:gd name="connsiteX1" fmla="*/ 732742 w 732742"/>
                <a:gd name="connsiteY1" fmla="*/ 219019 h 219021"/>
                <a:gd name="connsiteX2" fmla="*/ 153817 w 732742"/>
                <a:gd name="connsiteY2" fmla="*/ 0 h 219021"/>
                <a:gd name="connsiteX3" fmla="*/ 0 w 732742"/>
                <a:gd name="connsiteY3" fmla="*/ 219021 h 219021"/>
                <a:gd name="connsiteX0" fmla="*/ 0 w 741499"/>
                <a:gd name="connsiteY0" fmla="*/ 219021 h 219021"/>
                <a:gd name="connsiteX1" fmla="*/ 741499 w 741499"/>
                <a:gd name="connsiteY1" fmla="*/ 208881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29159 h 229159"/>
                <a:gd name="connsiteX1" fmla="*/ 741499 w 741499"/>
                <a:gd name="connsiteY1" fmla="*/ 229157 h 229159"/>
                <a:gd name="connsiteX2" fmla="*/ 161115 w 741499"/>
                <a:gd name="connsiteY2" fmla="*/ 0 h 229159"/>
                <a:gd name="connsiteX3" fmla="*/ 0 w 741499"/>
                <a:gd name="connsiteY3" fmla="*/ 229159 h 229159"/>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41499"/>
                <a:gd name="connsiteY0" fmla="*/ 219021 h 219021"/>
                <a:gd name="connsiteX1" fmla="*/ 741499 w 741499"/>
                <a:gd name="connsiteY1" fmla="*/ 219019 h 219021"/>
                <a:gd name="connsiteX2" fmla="*/ 153817 w 741499"/>
                <a:gd name="connsiteY2" fmla="*/ 0 h 219021"/>
                <a:gd name="connsiteX3" fmla="*/ 0 w 741499"/>
                <a:gd name="connsiteY3" fmla="*/ 219021 h 219021"/>
                <a:gd name="connsiteX0" fmla="*/ 0 w 788158"/>
                <a:gd name="connsiteY0" fmla="*/ 219021 h 243145"/>
                <a:gd name="connsiteX1" fmla="*/ 788158 w 788158"/>
                <a:gd name="connsiteY1" fmla="*/ 243145 h 243145"/>
                <a:gd name="connsiteX2" fmla="*/ 153817 w 788158"/>
                <a:gd name="connsiteY2" fmla="*/ 0 h 243145"/>
                <a:gd name="connsiteX3" fmla="*/ 0 w 788158"/>
                <a:gd name="connsiteY3" fmla="*/ 219021 h 243145"/>
                <a:gd name="connsiteX0" fmla="*/ 0 w 821006"/>
                <a:gd name="connsiteY0" fmla="*/ 243145 h 243145"/>
                <a:gd name="connsiteX1" fmla="*/ 821006 w 821006"/>
                <a:gd name="connsiteY1" fmla="*/ 243145 h 243145"/>
                <a:gd name="connsiteX2" fmla="*/ 186665 w 821006"/>
                <a:gd name="connsiteY2" fmla="*/ 0 h 243145"/>
                <a:gd name="connsiteX3" fmla="*/ 0 w 821006"/>
                <a:gd name="connsiteY3" fmla="*/ 243145 h 243145"/>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6"/>
                <a:gd name="connsiteY0" fmla="*/ 273803 h 273803"/>
                <a:gd name="connsiteX1" fmla="*/ 821006 w 821006"/>
                <a:gd name="connsiteY1" fmla="*/ 273803 h 273803"/>
                <a:gd name="connsiteX2" fmla="*/ 71112 w 821006"/>
                <a:gd name="connsiteY2" fmla="*/ 0 h 273803"/>
                <a:gd name="connsiteX3" fmla="*/ 0 w 821006"/>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73803 h 273803"/>
                <a:gd name="connsiteX1" fmla="*/ 821005 w 821005"/>
                <a:gd name="connsiteY1" fmla="*/ 273803 h 273803"/>
                <a:gd name="connsiteX2" fmla="*/ 71111 w 821005"/>
                <a:gd name="connsiteY2" fmla="*/ 0 h 273803"/>
                <a:gd name="connsiteX3" fmla="*/ 0 w 821005"/>
                <a:gd name="connsiteY3" fmla="*/ 273803 h 273803"/>
                <a:gd name="connsiteX0" fmla="*/ 0 w 821005"/>
                <a:gd name="connsiteY0" fmla="*/ 226314 h 226314"/>
                <a:gd name="connsiteX1" fmla="*/ 821005 w 821005"/>
                <a:gd name="connsiteY1" fmla="*/ 226314 h 226314"/>
                <a:gd name="connsiteX2" fmla="*/ 730068 w 821005"/>
                <a:gd name="connsiteY2" fmla="*/ 0 h 226314"/>
                <a:gd name="connsiteX3" fmla="*/ 0 w 821005"/>
                <a:gd name="connsiteY3" fmla="*/ 226314 h 226314"/>
                <a:gd name="connsiteX0" fmla="*/ 0 w 443251"/>
                <a:gd name="connsiteY0" fmla="*/ 273802 h 273802"/>
                <a:gd name="connsiteX1" fmla="*/ 443251 w 443251"/>
                <a:gd name="connsiteY1" fmla="*/ 226314 h 273802"/>
                <a:gd name="connsiteX2" fmla="*/ 352314 w 443251"/>
                <a:gd name="connsiteY2" fmla="*/ 0 h 273802"/>
                <a:gd name="connsiteX3" fmla="*/ 0 w 443251"/>
                <a:gd name="connsiteY3" fmla="*/ 273802 h 273802"/>
                <a:gd name="connsiteX0" fmla="*/ 0 w 352314"/>
                <a:gd name="connsiteY0" fmla="*/ 273802 h 273802"/>
                <a:gd name="connsiteX1" fmla="*/ 280713 w 352314"/>
                <a:gd name="connsiteY1" fmla="*/ 171253 h 273802"/>
                <a:gd name="connsiteX2" fmla="*/ 352314 w 352314"/>
                <a:gd name="connsiteY2" fmla="*/ 0 h 273802"/>
                <a:gd name="connsiteX3" fmla="*/ 0 w 352314"/>
                <a:gd name="connsiteY3" fmla="*/ 273802 h 273802"/>
                <a:gd name="connsiteX0" fmla="*/ 0 w 352314"/>
                <a:gd name="connsiteY0" fmla="*/ 273802 h 273802"/>
                <a:gd name="connsiteX1" fmla="*/ 239110 w 352314"/>
                <a:gd name="connsiteY1" fmla="*/ 213495 h 273802"/>
                <a:gd name="connsiteX2" fmla="*/ 352314 w 352314"/>
                <a:gd name="connsiteY2" fmla="*/ 0 h 273802"/>
                <a:gd name="connsiteX3" fmla="*/ 0 w 352314"/>
                <a:gd name="connsiteY3" fmla="*/ 273802 h 273802"/>
                <a:gd name="connsiteX0" fmla="*/ 109058 w 348168"/>
                <a:gd name="connsiteY0" fmla="*/ 273802 h 273802"/>
                <a:gd name="connsiteX1" fmla="*/ 348168 w 348168"/>
                <a:gd name="connsiteY1" fmla="*/ 213495 h 273802"/>
                <a:gd name="connsiteX2" fmla="*/ 0 w 348168"/>
                <a:gd name="connsiteY2" fmla="*/ 0 h 273802"/>
                <a:gd name="connsiteX3" fmla="*/ 109058 w 348168"/>
                <a:gd name="connsiteY3" fmla="*/ 273802 h 273802"/>
              </a:gdLst>
              <a:ahLst/>
              <a:cxnLst>
                <a:cxn ang="0">
                  <a:pos x="connsiteX0" y="connsiteY0"/>
                </a:cxn>
                <a:cxn ang="0">
                  <a:pos x="connsiteX1" y="connsiteY1"/>
                </a:cxn>
                <a:cxn ang="0">
                  <a:pos x="connsiteX2" y="connsiteY2"/>
                </a:cxn>
                <a:cxn ang="0">
                  <a:pos x="connsiteX3" y="connsiteY3"/>
                </a:cxn>
              </a:cxnLst>
              <a:rect l="l" t="t" r="r" b="b"/>
              <a:pathLst>
                <a:path w="348168" h="273802">
                  <a:moveTo>
                    <a:pt x="109058" y="273802"/>
                  </a:moveTo>
                  <a:lnTo>
                    <a:pt x="348168" y="213495"/>
                  </a:lnTo>
                  <a:lnTo>
                    <a:pt x="0" y="0"/>
                  </a:lnTo>
                  <a:lnTo>
                    <a:pt x="109058" y="273802"/>
                  </a:lnTo>
                  <a:close/>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Aft>
                  <a:spcPts val="1000"/>
                </a:spcAft>
              </a:pPr>
              <a:r>
                <a:rPr lang="en-IN" sz="1100">
                  <a:effectLst/>
                  <a:latin typeface="Times New Roman"/>
                  <a:ea typeface="Calibri"/>
                </a:rPr>
                <a:t> </a:t>
              </a:r>
              <a:endParaRPr lang="en-IN" sz="1200">
                <a:effectLst/>
                <a:latin typeface="Times New Roman"/>
                <a:ea typeface="Times New Roman"/>
              </a:endParaRPr>
            </a:p>
          </p:txBody>
        </p:sp>
      </p:grpSp>
    </p:spTree>
    <p:extLst>
      <p:ext uri="{BB962C8B-B14F-4D97-AF65-F5344CB8AC3E}">
        <p14:creationId xmlns:p14="http://schemas.microsoft.com/office/powerpoint/2010/main" val="169728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fill="hold"/>
                                        <p:tgtEl>
                                          <p:spTgt spid="5"/>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5" presetClass="path" presetSubtype="0" accel="50000" decel="50000" fill="hold" nodeType="withEffect">
                                  <p:stCondLst>
                                    <p:cond delay="0"/>
                                  </p:stCondLst>
                                  <p:childTnLst>
                                    <p:animMotion origin="layout" path="M 0 0 L -0.25 0 E" pathEditMode="relative" ptsTypes="">
                                      <p:cBhvr>
                                        <p:cTn id="14"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Structure – Half Edge</a:t>
            </a:r>
            <a:endParaRPr lang="en-IN" dirty="0"/>
          </a:p>
        </p:txBody>
      </p:sp>
      <p:pic>
        <p:nvPicPr>
          <p:cNvPr id="26626" name="Picture 2" descr="J:\thesis\images\png\data5.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5696" y="2305968"/>
            <a:ext cx="508635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J:\thesis\images\png\data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8715" y="2868866"/>
            <a:ext cx="2395285" cy="2173674"/>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J:\thesis\images\png\data3.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0014" y="3154498"/>
            <a:ext cx="2202426" cy="1768218"/>
          </a:xfrm>
          <a:prstGeom prst="rect">
            <a:avLst/>
          </a:prstGeom>
          <a:noFill/>
          <a:extLst>
            <a:ext uri="{909E8E84-426E-40DD-AFC4-6F175D3DCCD1}">
              <a14:hiddenFill xmlns:a14="http://schemas.microsoft.com/office/drawing/2010/main">
                <a:solidFill>
                  <a:srgbClr val="FFFFFF"/>
                </a:solidFill>
              </a14:hiddenFill>
            </a:ext>
          </a:extLst>
        </p:spPr>
      </p:pic>
      <p:pic>
        <p:nvPicPr>
          <p:cNvPr id="26629" name="Picture 5" descr="J:\thesis\images\png\data4.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76056" y="4149079"/>
            <a:ext cx="2044249" cy="225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0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2000" decel="81000" fill="hold" nodeType="clickEffect">
                                  <p:stCondLst>
                                    <p:cond delay="0"/>
                                  </p:stCondLst>
                                  <p:childTnLst>
                                    <p:animMotion origin="layout" path="M 5.55556E-7 8.09249E-7 L -0.17569 8.09249E-7 " pathEditMode="relative" rAng="0" ptsTypes="AA">
                                      <p:cBhvr>
                                        <p:cTn id="6" dur="1000" fill="hold"/>
                                        <p:tgtEl>
                                          <p:spTgt spid="26626"/>
                                        </p:tgtEl>
                                        <p:attrNameLst>
                                          <p:attrName>ppt_x</p:attrName>
                                          <p:attrName>ppt_y</p:attrName>
                                        </p:attrNameLst>
                                      </p:cBhvr>
                                      <p:rCtr x="-8785" y="0"/>
                                    </p:animMotion>
                                  </p:childTnLst>
                                </p:cTn>
                              </p:par>
                              <p:par>
                                <p:cTn id="7" presetID="10"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animEffect transition="in" filter="fade">
                                      <p:cBhvr>
                                        <p:cTn id="9" dur="500"/>
                                        <p:tgtEl>
                                          <p:spTgt spid="26628"/>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3000" decel="86000" fill="hold" nodeType="clickEffect">
                                  <p:stCondLst>
                                    <p:cond delay="0"/>
                                  </p:stCondLst>
                                  <p:childTnLst>
                                    <p:animMotion origin="layout" path="M -3.61111E-6 1.90751E-6 L -0.1 -0.20416 " pathEditMode="relative" rAng="0" ptsTypes="AA">
                                      <p:cBhvr>
                                        <p:cTn id="13" dur="1000" fill="hold"/>
                                        <p:tgtEl>
                                          <p:spTgt spid="26628"/>
                                        </p:tgtEl>
                                        <p:attrNameLst>
                                          <p:attrName>ppt_x</p:attrName>
                                          <p:attrName>ppt_y</p:attrName>
                                        </p:attrNameLst>
                                      </p:cBhvr>
                                      <p:rCtr x="-5000" y="-10220"/>
                                    </p:animMotion>
                                  </p:childTnLst>
                                </p:cTn>
                              </p:par>
                              <p:par>
                                <p:cTn id="14" presetID="10" presetClass="entr" presetSubtype="0" fill="hold" nodeType="withEffect">
                                  <p:stCondLst>
                                    <p:cond delay="0"/>
                                  </p:stCondLst>
                                  <p:childTnLst>
                                    <p:set>
                                      <p:cBhvr>
                                        <p:cTn id="15" dur="1" fill="hold">
                                          <p:stCondLst>
                                            <p:cond delay="0"/>
                                          </p:stCondLst>
                                        </p:cTn>
                                        <p:tgtEl>
                                          <p:spTgt spid="26627"/>
                                        </p:tgtEl>
                                        <p:attrNameLst>
                                          <p:attrName>style.visibility</p:attrName>
                                        </p:attrNameLst>
                                      </p:cBhvr>
                                      <p:to>
                                        <p:strVal val="visible"/>
                                      </p:to>
                                    </p:set>
                                    <p:animEffect transition="in" filter="fade">
                                      <p:cBhvr>
                                        <p:cTn id="16" dur="500"/>
                                        <p:tgtEl>
                                          <p:spTgt spid="266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629"/>
                                        </p:tgtEl>
                                        <p:attrNameLst>
                                          <p:attrName>style.visibility</p:attrName>
                                        </p:attrNameLst>
                                      </p:cBhvr>
                                      <p:to>
                                        <p:strVal val="visible"/>
                                      </p:to>
                                    </p:set>
                                    <p:animEffect transition="in" filter="fade">
                                      <p:cBhvr>
                                        <p:cTn id="2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Reconstruction of Neurons</a:t>
            </a:r>
            <a:endParaRPr lang="en-IN" dirty="0"/>
          </a:p>
        </p:txBody>
      </p:sp>
      <p:sp>
        <p:nvSpPr>
          <p:cNvPr id="3" name="Content Placeholder 2"/>
          <p:cNvSpPr>
            <a:spLocks noGrp="1"/>
          </p:cNvSpPr>
          <p:nvPr>
            <p:ph idx="1"/>
          </p:nvPr>
        </p:nvSpPr>
        <p:spPr/>
        <p:txBody>
          <a:bodyPr>
            <a:normAutofit/>
          </a:bodyPr>
          <a:lstStyle/>
          <a:p>
            <a:r>
              <a:rPr lang="en-US" dirty="0" smtClean="0"/>
              <a:t>Why?</a:t>
            </a:r>
          </a:p>
          <a:p>
            <a:pPr lvl="1"/>
            <a:r>
              <a:rPr lang="en-IN" dirty="0" smtClean="0"/>
              <a:t>facilitates </a:t>
            </a:r>
            <a:r>
              <a:rPr lang="en-IN" dirty="0"/>
              <a:t>visualization of the anatomical </a:t>
            </a:r>
            <a:r>
              <a:rPr lang="en-IN" dirty="0" smtClean="0"/>
              <a:t>relationships </a:t>
            </a:r>
            <a:r>
              <a:rPr lang="en-IN" dirty="0"/>
              <a:t>of neurons and their patterns of dendritic and axonal </a:t>
            </a:r>
            <a:r>
              <a:rPr lang="en-IN" dirty="0" smtClean="0"/>
              <a:t>contacts</a:t>
            </a:r>
          </a:p>
          <a:p>
            <a:pPr lvl="1"/>
            <a:r>
              <a:rPr lang="en-IN" dirty="0" smtClean="0"/>
              <a:t>provides </a:t>
            </a:r>
            <a:r>
              <a:rPr lang="en-IN" dirty="0"/>
              <a:t>anatomical data for construction of electrical and </a:t>
            </a:r>
            <a:r>
              <a:rPr lang="en-IN" dirty="0" smtClean="0"/>
              <a:t>biochemical circuit </a:t>
            </a:r>
            <a:r>
              <a:rPr lang="en-IN" dirty="0"/>
              <a:t>models of neuron function that can be used in further computer simulations</a:t>
            </a:r>
            <a:r>
              <a:rPr lang="en-IN" dirty="0" smtClean="0"/>
              <a:t>.</a:t>
            </a:r>
            <a:endParaRPr lang="en-US" dirty="0" smtClean="0"/>
          </a:p>
          <a:p>
            <a:pPr lvl="1"/>
            <a:endParaRPr lang="en-US" dirty="0" smtClean="0"/>
          </a:p>
          <a:p>
            <a:pPr lvl="1"/>
            <a:endParaRPr lang="en-IN" dirty="0"/>
          </a:p>
        </p:txBody>
      </p:sp>
    </p:spTree>
    <p:extLst>
      <p:ext uri="{BB962C8B-B14F-4D97-AF65-F5344CB8AC3E}">
        <p14:creationId xmlns:p14="http://schemas.microsoft.com/office/powerpoint/2010/main" val="2372985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Reconstruction of Neurons</a:t>
            </a:r>
            <a:endParaRPr lang="en-IN" dirty="0"/>
          </a:p>
        </p:txBody>
      </p:sp>
      <p:sp>
        <p:nvSpPr>
          <p:cNvPr id="3" name="Content Placeholder 2"/>
          <p:cNvSpPr>
            <a:spLocks noGrp="1"/>
          </p:cNvSpPr>
          <p:nvPr>
            <p:ph idx="1"/>
          </p:nvPr>
        </p:nvSpPr>
        <p:spPr/>
        <p:txBody>
          <a:bodyPr>
            <a:normAutofit lnSpcReduction="10000"/>
          </a:bodyPr>
          <a:lstStyle/>
          <a:p>
            <a:r>
              <a:rPr lang="en-US" dirty="0" smtClean="0"/>
              <a:t>Challenges involved</a:t>
            </a:r>
          </a:p>
          <a:p>
            <a:pPr lvl="1"/>
            <a:r>
              <a:rPr lang="en-IN" dirty="0" smtClean="0"/>
              <a:t>diffraction effects </a:t>
            </a:r>
            <a:r>
              <a:rPr lang="en-IN" dirty="0"/>
              <a:t>causing a spread of a point object in the image characterized </a:t>
            </a:r>
            <a:r>
              <a:rPr lang="en-IN" dirty="0" smtClean="0"/>
              <a:t>by the </a:t>
            </a:r>
            <a:r>
              <a:rPr lang="en-IN" dirty="0"/>
              <a:t>point spread function.</a:t>
            </a:r>
          </a:p>
          <a:p>
            <a:pPr lvl="1"/>
            <a:r>
              <a:rPr lang="en-IN" dirty="0" smtClean="0"/>
              <a:t>variable </a:t>
            </a:r>
            <a:r>
              <a:rPr lang="en-IN" dirty="0"/>
              <a:t>contrast due to uneven dye distribution within the cell causing </a:t>
            </a:r>
            <a:r>
              <a:rPr lang="en-IN" dirty="0" smtClean="0"/>
              <a:t>apparent discontinuity </a:t>
            </a:r>
            <a:r>
              <a:rPr lang="en-IN" dirty="0"/>
              <a:t>in structures.</a:t>
            </a:r>
          </a:p>
          <a:p>
            <a:pPr lvl="1"/>
            <a:r>
              <a:rPr lang="en-IN" dirty="0" smtClean="0"/>
              <a:t>many </a:t>
            </a:r>
            <a:r>
              <a:rPr lang="en-IN" dirty="0"/>
              <a:t>features of interest (such as thin dendrites) are at the limit of imaging </a:t>
            </a:r>
            <a:r>
              <a:rPr lang="en-IN" dirty="0" smtClean="0"/>
              <a:t>resolution.</a:t>
            </a:r>
          </a:p>
          <a:p>
            <a:pPr lvl="1"/>
            <a:r>
              <a:rPr lang="en-IN" dirty="0" smtClean="0"/>
              <a:t>Partial volume effect dependent of PSF</a:t>
            </a:r>
            <a:endParaRPr lang="en-US" dirty="0"/>
          </a:p>
          <a:p>
            <a:endParaRPr lang="en-IN" dirty="0"/>
          </a:p>
        </p:txBody>
      </p:sp>
    </p:spTree>
    <p:extLst>
      <p:ext uri="{BB962C8B-B14F-4D97-AF65-F5344CB8AC3E}">
        <p14:creationId xmlns:p14="http://schemas.microsoft.com/office/powerpoint/2010/main" val="754312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Existing approaches</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Limitations</a:t>
            </a:r>
          </a:p>
          <a:p>
            <a:pPr lvl="1"/>
            <a:r>
              <a:rPr lang="en-IN" dirty="0" smtClean="0"/>
              <a:t>Manual</a:t>
            </a:r>
          </a:p>
          <a:p>
            <a:pPr lvl="2"/>
            <a:r>
              <a:rPr lang="en-IN" dirty="0" smtClean="0"/>
              <a:t>Requires a lot of user time investment or precision to extract boundaries, spot seed points</a:t>
            </a:r>
          </a:p>
          <a:p>
            <a:pPr lvl="2"/>
            <a:r>
              <a:rPr lang="en-IN" dirty="0" smtClean="0"/>
              <a:t>Example commercial systems such as </a:t>
            </a:r>
            <a:r>
              <a:rPr lang="en-IN" dirty="0" err="1" smtClean="0"/>
              <a:t>Neurolucida</a:t>
            </a:r>
            <a:r>
              <a:rPr lang="en-IN" dirty="0" smtClean="0"/>
              <a:t>, </a:t>
            </a:r>
            <a:r>
              <a:rPr lang="en-IN" dirty="0" err="1" smtClean="0"/>
              <a:t>Neurozoom</a:t>
            </a:r>
            <a:r>
              <a:rPr lang="en-IN" dirty="0" smtClean="0"/>
              <a:t>, </a:t>
            </a:r>
            <a:r>
              <a:rPr lang="en-IN" dirty="0" err="1" smtClean="0"/>
              <a:t>Meijring</a:t>
            </a:r>
            <a:r>
              <a:rPr lang="en-IN" dirty="0" smtClean="0"/>
              <a:t> et al. (selection of ambiguities)</a:t>
            </a:r>
          </a:p>
          <a:p>
            <a:pPr lvl="1"/>
            <a:r>
              <a:rPr lang="en-IN" dirty="0" smtClean="0"/>
              <a:t>Automated</a:t>
            </a:r>
          </a:p>
          <a:p>
            <a:pPr lvl="2"/>
            <a:r>
              <a:rPr lang="en-IN" dirty="0" smtClean="0"/>
              <a:t>Dependent on resolution, size, contrast of data</a:t>
            </a:r>
          </a:p>
          <a:p>
            <a:pPr lvl="3"/>
            <a:r>
              <a:rPr lang="en-IN" dirty="0" smtClean="0"/>
              <a:t>Zhao et al (contrast), </a:t>
            </a:r>
            <a:r>
              <a:rPr lang="en-IN" dirty="0" err="1" smtClean="0"/>
              <a:t>Fua</a:t>
            </a:r>
            <a:r>
              <a:rPr lang="en-IN" dirty="0" smtClean="0"/>
              <a:t> et al (size), Hamilton et al.(size),  Urban et al. (resolution), Schmitt et al.(resolution)</a:t>
            </a:r>
          </a:p>
          <a:p>
            <a:pPr lvl="2"/>
            <a:r>
              <a:rPr lang="en-IN" dirty="0" err="1" smtClean="0"/>
              <a:t>Center</a:t>
            </a:r>
            <a:r>
              <a:rPr lang="en-IN" dirty="0" smtClean="0"/>
              <a:t>-line based methods: Al-</a:t>
            </a:r>
            <a:r>
              <a:rPr lang="en-IN" dirty="0" err="1" smtClean="0"/>
              <a:t>kohafi</a:t>
            </a:r>
            <a:r>
              <a:rPr lang="en-IN" dirty="0" smtClean="0"/>
              <a:t> et al., Zhao et al.</a:t>
            </a:r>
          </a:p>
          <a:p>
            <a:pPr lvl="2"/>
            <a:r>
              <a:rPr lang="en-IN" dirty="0" smtClean="0"/>
              <a:t>Boundary based methods: Schmitt et al.</a:t>
            </a:r>
          </a:p>
          <a:p>
            <a:pPr lvl="2"/>
            <a:endParaRPr lang="en-IN" dirty="0" smtClean="0"/>
          </a:p>
          <a:p>
            <a:pPr lvl="2"/>
            <a:endParaRPr lang="en-IN" dirty="0" smtClean="0"/>
          </a:p>
          <a:p>
            <a:pPr lvl="2"/>
            <a:endParaRPr lang="en-IN" dirty="0" smtClean="0"/>
          </a:p>
          <a:p>
            <a:pPr lvl="2"/>
            <a:endParaRPr lang="en-IN" dirty="0"/>
          </a:p>
        </p:txBody>
      </p:sp>
    </p:spTree>
    <p:extLst>
      <p:ext uri="{BB962C8B-B14F-4D97-AF65-F5344CB8AC3E}">
        <p14:creationId xmlns:p14="http://schemas.microsoft.com/office/powerpoint/2010/main" val="3246261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Problem definition</a:t>
            </a:r>
            <a:endParaRPr lang="en-IN" dirty="0"/>
          </a:p>
        </p:txBody>
      </p:sp>
      <p:sp>
        <p:nvSpPr>
          <p:cNvPr id="3" name="Content Placeholder 2"/>
          <p:cNvSpPr>
            <a:spLocks noGrp="1"/>
          </p:cNvSpPr>
          <p:nvPr>
            <p:ph idx="1"/>
          </p:nvPr>
        </p:nvSpPr>
        <p:spPr/>
        <p:txBody>
          <a:bodyPr>
            <a:normAutofit fontScale="92500" lnSpcReduction="10000"/>
          </a:bodyPr>
          <a:lstStyle/>
          <a:p>
            <a:r>
              <a:rPr lang="en-IN" dirty="0"/>
              <a:t> </a:t>
            </a:r>
            <a:r>
              <a:rPr lang="en-IN" dirty="0" smtClean="0"/>
              <a:t>suﬃcient </a:t>
            </a:r>
            <a:r>
              <a:rPr lang="en-IN" dirty="0"/>
              <a:t>accuracy of the reconstructed </a:t>
            </a:r>
            <a:r>
              <a:rPr lang="en-IN" dirty="0" smtClean="0"/>
              <a:t>model can </a:t>
            </a:r>
            <a:r>
              <a:rPr lang="en-IN" dirty="0"/>
              <a:t>be </a:t>
            </a:r>
            <a:r>
              <a:rPr lang="en-IN" dirty="0" smtClean="0"/>
              <a:t>accomplished</a:t>
            </a:r>
          </a:p>
          <a:p>
            <a:r>
              <a:rPr lang="en-IN" dirty="0" smtClean="0"/>
              <a:t>topological </a:t>
            </a:r>
            <a:r>
              <a:rPr lang="en-IN" dirty="0"/>
              <a:t>constraints based on the assumption of a </a:t>
            </a:r>
            <a:r>
              <a:rPr lang="en-IN" dirty="0" smtClean="0"/>
              <a:t>treelike </a:t>
            </a:r>
            <a:r>
              <a:rPr lang="en-IN" dirty="0"/>
              <a:t>structure must be </a:t>
            </a:r>
            <a:r>
              <a:rPr lang="en-IN" dirty="0" smtClean="0"/>
              <a:t>fulﬁlled</a:t>
            </a:r>
          </a:p>
          <a:p>
            <a:r>
              <a:rPr lang="en-IN" dirty="0" smtClean="0"/>
              <a:t>the </a:t>
            </a:r>
            <a:r>
              <a:rPr lang="en-IN" dirty="0"/>
              <a:t>amount of the user’s time and eﬀort should </a:t>
            </a:r>
            <a:r>
              <a:rPr lang="en-IN" dirty="0" smtClean="0"/>
              <a:t>be reasonably small</a:t>
            </a:r>
          </a:p>
          <a:p>
            <a:r>
              <a:rPr lang="en-IN" dirty="0" smtClean="0"/>
              <a:t>allow </a:t>
            </a:r>
            <a:r>
              <a:rPr lang="en-IN" dirty="0"/>
              <a:t>user intervention to correct any </a:t>
            </a:r>
            <a:r>
              <a:rPr lang="en-IN" dirty="0" smtClean="0"/>
              <a:t>unsatisfactory outputs</a:t>
            </a:r>
            <a:endParaRPr lang="en-IN" dirty="0"/>
          </a:p>
          <a:p>
            <a:r>
              <a:rPr lang="en-IN" dirty="0" smtClean="0"/>
              <a:t>should </a:t>
            </a:r>
            <a:r>
              <a:rPr lang="en-IN" dirty="0"/>
              <a:t>be fast and make eﬃcient use of </a:t>
            </a:r>
            <a:r>
              <a:rPr lang="en-IN" dirty="0" smtClean="0"/>
              <a:t>memory</a:t>
            </a:r>
            <a:endParaRPr lang="en-IN" dirty="0"/>
          </a:p>
        </p:txBody>
      </p:sp>
    </p:spTree>
    <p:extLst>
      <p:ext uri="{BB962C8B-B14F-4D97-AF65-F5344CB8AC3E}">
        <p14:creationId xmlns:p14="http://schemas.microsoft.com/office/powerpoint/2010/main" val="14436700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6951</TotalTime>
  <Words>3262</Words>
  <Application>Microsoft Office PowerPoint</Application>
  <PresentationFormat>On-screen Show (4:3)</PresentationFormat>
  <Paragraphs>726</Paragraphs>
  <Slides>56</Slides>
  <Notes>53</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56</vt:i4>
      </vt:variant>
      <vt:variant>
        <vt:lpstr>Custom Shows</vt:lpstr>
      </vt:variant>
      <vt:variant>
        <vt:i4>1</vt:i4>
      </vt:variant>
    </vt:vector>
  </HeadingPairs>
  <TitlesOfParts>
    <vt:vector size="63" baseType="lpstr">
      <vt:lpstr>Arial</vt:lpstr>
      <vt:lpstr>Calibri</vt:lpstr>
      <vt:lpstr>Cambria Math</vt:lpstr>
      <vt:lpstr>CMR12</vt:lpstr>
      <vt:lpstr>Times New Roman</vt:lpstr>
      <vt:lpstr>Office Theme</vt:lpstr>
      <vt:lpstr>Reconstruction of 3D Neuronal Structures</vt:lpstr>
      <vt:lpstr>What is 3D Reconstruction?</vt:lpstr>
      <vt:lpstr>How do we obtain input? The confocal microscope</vt:lpstr>
      <vt:lpstr>The Point Spread Function (PSF)</vt:lpstr>
      <vt:lpstr>Sample Deconvolved Dataset</vt:lpstr>
      <vt:lpstr>3D Reconstruction of Neurons</vt:lpstr>
      <vt:lpstr>3D Reconstruction of Neurons</vt:lpstr>
      <vt:lpstr>Existing approaches</vt:lpstr>
      <vt:lpstr>Problem definition</vt:lpstr>
      <vt:lpstr>The Framework</vt:lpstr>
      <vt:lpstr>Segmentation</vt:lpstr>
      <vt:lpstr>Dataset</vt:lpstr>
      <vt:lpstr>Morphological Operations</vt:lpstr>
      <vt:lpstr>Morphological Operations</vt:lpstr>
      <vt:lpstr>Contour Extraction</vt:lpstr>
      <vt:lpstr>Component Extraction (noise removal)</vt:lpstr>
      <vt:lpstr>Component Extraction</vt:lpstr>
      <vt:lpstr>Component Extraction</vt:lpstr>
      <vt:lpstr>Volumetric Reconstruction</vt:lpstr>
      <vt:lpstr>Arrangement of Input Data for Reconstruction</vt:lpstr>
      <vt:lpstr>Delaunay Triangulation – Implementation Algorithm</vt:lpstr>
      <vt:lpstr>Strong Overlapping Regions</vt:lpstr>
      <vt:lpstr>Strong Overlapping Regions</vt:lpstr>
      <vt:lpstr>Why β-Connection </vt:lpstr>
      <vt:lpstr>β-Connection Algorithm (Nonato et al)</vt:lpstr>
      <vt:lpstr>Tetrahedron Classification</vt:lpstr>
      <vt:lpstr>The DT-Associated graph</vt:lpstr>
      <vt:lpstr>Inter-Component Disconnection</vt:lpstr>
      <vt:lpstr>Vertex Displacement</vt:lpstr>
      <vt:lpstr>Manifold – Avoiding singularity</vt:lpstr>
      <vt:lpstr>Intra-Component Disconnection</vt:lpstr>
      <vt:lpstr>Branching Problem</vt:lpstr>
      <vt:lpstr>Intra-component Disconnection The Disconnection algorithm</vt:lpstr>
      <vt:lpstr>Avoid branching with disconnection algorithm</vt:lpstr>
      <vt:lpstr>Necessity of Corrections Module</vt:lpstr>
      <vt:lpstr>Corrections Module</vt:lpstr>
      <vt:lpstr>Corrections Module</vt:lpstr>
      <vt:lpstr>Corrections Module</vt:lpstr>
      <vt:lpstr>Results from Corrections Module</vt:lpstr>
      <vt:lpstr>Data Structure – Half Edge</vt:lpstr>
      <vt:lpstr>Complexity and Performance of the Framework (Tested on Intel Xeon Quad Core, HP xw6600 Workstation)</vt:lpstr>
      <vt:lpstr>Key contribution towards reconstruction of neuron</vt:lpstr>
      <vt:lpstr>References</vt:lpstr>
      <vt:lpstr>Framework Pipeline</vt:lpstr>
      <vt:lpstr>Framework Pipeline</vt:lpstr>
      <vt:lpstr>Validation of Framework (Error Analysis)</vt:lpstr>
      <vt:lpstr>Validation of Framework (Error Analysis)</vt:lpstr>
      <vt:lpstr>Validation of Framework (Error Analysis)</vt:lpstr>
      <vt:lpstr>Queries….</vt:lpstr>
      <vt:lpstr>Deconvolution</vt:lpstr>
      <vt:lpstr>Deconvolution (contd.)</vt:lpstr>
      <vt:lpstr>Delaunay Triangulation</vt:lpstr>
      <vt:lpstr>Volumetric Reconstruction (Definitions introduced by Meyers et al, 1994)</vt:lpstr>
      <vt:lpstr>Volumetric Reconstruction</vt:lpstr>
      <vt:lpstr>Volumetric Reconstruction</vt:lpstr>
      <vt:lpstr>Data Structure – Half Edge</vt:lpstr>
      <vt:lpstr>Custom Show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kanuj</dc:creator>
  <cp:lastModifiedBy>kanuj kumar</cp:lastModifiedBy>
  <cp:revision>239</cp:revision>
  <dcterms:created xsi:type="dcterms:W3CDTF">2012-05-30T13:21:41Z</dcterms:created>
  <dcterms:modified xsi:type="dcterms:W3CDTF">2013-03-27T23:58:29Z</dcterms:modified>
</cp:coreProperties>
</file>